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848" r:id="rId3"/>
    <p:sldId id="2584" r:id="rId5"/>
    <p:sldId id="2582" r:id="rId6"/>
    <p:sldId id="2587" r:id="rId7"/>
    <p:sldId id="2588" r:id="rId8"/>
    <p:sldId id="1904" r:id="rId9"/>
    <p:sldId id="1918" r:id="rId10"/>
    <p:sldId id="1902" r:id="rId11"/>
    <p:sldId id="1908" r:id="rId12"/>
    <p:sldId id="1913" r:id="rId13"/>
    <p:sldId id="1915" r:id="rId14"/>
    <p:sldId id="2429" r:id="rId15"/>
    <p:sldId id="1924" r:id="rId16"/>
    <p:sldId id="2632" r:id="rId17"/>
    <p:sldId id="1934" r:id="rId18"/>
    <p:sldId id="2433" r:id="rId19"/>
    <p:sldId id="1927" r:id="rId20"/>
    <p:sldId id="1929" r:id="rId21"/>
    <p:sldId id="1928" r:id="rId22"/>
    <p:sldId id="1935" r:id="rId23"/>
    <p:sldId id="2435" r:id="rId24"/>
    <p:sldId id="1933" r:id="rId25"/>
    <p:sldId id="1939" r:id="rId26"/>
    <p:sldId id="1941" r:id="rId27"/>
    <p:sldId id="1943" r:id="rId28"/>
    <p:sldId id="1950" r:id="rId29"/>
    <p:sldId id="1949" r:id="rId30"/>
    <p:sldId id="2438" r:id="rId31"/>
    <p:sldId id="1946" r:id="rId32"/>
    <p:sldId id="1947" r:id="rId33"/>
    <p:sldId id="1951" r:id="rId34"/>
    <p:sldId id="1952" r:id="rId35"/>
    <p:sldId id="2440" r:id="rId36"/>
    <p:sldId id="1957" r:id="rId37"/>
    <p:sldId id="1958" r:id="rId38"/>
    <p:sldId id="1959" r:id="rId39"/>
    <p:sldId id="1965" r:id="rId40"/>
    <p:sldId id="1968" r:id="rId41"/>
    <p:sldId id="2589" r:id="rId42"/>
    <p:sldId id="2590" r:id="rId43"/>
    <p:sldId id="1850" r:id="rId44"/>
    <p:sldId id="1851" r:id="rId45"/>
    <p:sldId id="2592" r:id="rId46"/>
    <p:sldId id="2563" r:id="rId47"/>
    <p:sldId id="2594" r:id="rId48"/>
    <p:sldId id="2593" r:id="rId49"/>
    <p:sldId id="2532"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6600"/>
    <a:srgbClr val="CC9900"/>
    <a:srgbClr val="99CCFF"/>
    <a:srgbClr val="0C1ECE"/>
    <a:srgbClr val="6A77F6"/>
    <a:srgbClr val="117C90"/>
    <a:srgbClr val="663300"/>
    <a:srgbClr val="5CC6D8"/>
    <a:srgbClr val="FD9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varScale="1">
        <p:scale>
          <a:sx n="70" d="100"/>
          <a:sy n="70" d="100"/>
        </p:scale>
        <p:origin x="-744" y="-108"/>
      </p:cViewPr>
      <p:guideLst>
        <p:guide orient="horz" pos="2064"/>
        <p:guide pos="3936"/>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2634" y="594"/>
      </p:cViewPr>
      <p:guideLst>
        <p:guide orient="horz" pos="2752"/>
        <p:guide pos="221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03F36-9AB4-4098-97E7-0DF6C5821A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E2AFA-C8F0-4A2D-A5E1-8FDFD90729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055688"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3675207"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94727"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8914245"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843840"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5116811"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图片占位符 14"/>
          <p:cNvSpPr>
            <a:spLocks noGrp="1"/>
          </p:cNvSpPr>
          <p:nvPr>
            <p:ph type="pic" sz="quarter" idx="15"/>
          </p:nvPr>
        </p:nvSpPr>
        <p:spPr>
          <a:xfrm>
            <a:off x="8389783"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131443" y="2438401"/>
            <a:ext cx="840360" cy="840358"/>
          </a:xfrm>
          <a:custGeom>
            <a:avLst/>
            <a:gdLst>
              <a:gd name="connsiteX0" fmla="*/ 420180 w 840360"/>
              <a:gd name="connsiteY0" fmla="*/ 0 h 840358"/>
              <a:gd name="connsiteX1" fmla="*/ 840360 w 840360"/>
              <a:gd name="connsiteY1" fmla="*/ 420179 h 840358"/>
              <a:gd name="connsiteX2" fmla="*/ 420180 w 840360"/>
              <a:gd name="connsiteY2" fmla="*/ 840358 h 840358"/>
              <a:gd name="connsiteX3" fmla="*/ 0 w 840360"/>
              <a:gd name="connsiteY3" fmla="*/ 420179 h 840358"/>
              <a:gd name="connsiteX4" fmla="*/ 420180 w 840360"/>
              <a:gd name="connsiteY4" fmla="*/ 0 h 8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60" h="840358">
                <a:moveTo>
                  <a:pt x="420180" y="0"/>
                </a:moveTo>
                <a:cubicBezTo>
                  <a:pt x="652239" y="0"/>
                  <a:pt x="840360" y="188121"/>
                  <a:pt x="840360" y="420179"/>
                </a:cubicBezTo>
                <a:cubicBezTo>
                  <a:pt x="840360" y="652237"/>
                  <a:pt x="652239" y="840358"/>
                  <a:pt x="420180" y="840358"/>
                </a:cubicBezTo>
                <a:cubicBezTo>
                  <a:pt x="188121" y="840358"/>
                  <a:pt x="0" y="652237"/>
                  <a:pt x="0" y="420179"/>
                </a:cubicBezTo>
                <a:cubicBezTo>
                  <a:pt x="0" y="188121"/>
                  <a:pt x="188121" y="0"/>
                  <a:pt x="420180"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5334033" y="2096610"/>
            <a:ext cx="1523940" cy="1523938"/>
          </a:xfrm>
          <a:custGeom>
            <a:avLst/>
            <a:gdLst>
              <a:gd name="connsiteX0" fmla="*/ 761970 w 1523940"/>
              <a:gd name="connsiteY0" fmla="*/ 0 h 1523938"/>
              <a:gd name="connsiteX1" fmla="*/ 1523940 w 1523940"/>
              <a:gd name="connsiteY1" fmla="*/ 761969 h 1523938"/>
              <a:gd name="connsiteX2" fmla="*/ 761970 w 1523940"/>
              <a:gd name="connsiteY2" fmla="*/ 1523938 h 1523938"/>
              <a:gd name="connsiteX3" fmla="*/ 0 w 1523940"/>
              <a:gd name="connsiteY3" fmla="*/ 761969 h 1523938"/>
              <a:gd name="connsiteX4" fmla="*/ 761970 w 1523940"/>
              <a:gd name="connsiteY4" fmla="*/ 0 h 152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40" h="1523938">
                <a:moveTo>
                  <a:pt x="761970" y="0"/>
                </a:moveTo>
                <a:cubicBezTo>
                  <a:pt x="1182794" y="0"/>
                  <a:pt x="1523940" y="341145"/>
                  <a:pt x="1523940" y="761969"/>
                </a:cubicBezTo>
                <a:cubicBezTo>
                  <a:pt x="1523940" y="1182793"/>
                  <a:pt x="1182794" y="1523938"/>
                  <a:pt x="761970" y="1523938"/>
                </a:cubicBezTo>
                <a:cubicBezTo>
                  <a:pt x="341146" y="1523938"/>
                  <a:pt x="0" y="1182793"/>
                  <a:pt x="0" y="761969"/>
                </a:cubicBezTo>
                <a:cubicBezTo>
                  <a:pt x="0" y="341145"/>
                  <a:pt x="341146" y="0"/>
                  <a:pt x="761970"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9220202" y="2438401"/>
            <a:ext cx="840360" cy="840358"/>
          </a:xfrm>
          <a:custGeom>
            <a:avLst/>
            <a:gdLst>
              <a:gd name="connsiteX0" fmla="*/ 420180 w 840360"/>
              <a:gd name="connsiteY0" fmla="*/ 0 h 840358"/>
              <a:gd name="connsiteX1" fmla="*/ 840360 w 840360"/>
              <a:gd name="connsiteY1" fmla="*/ 420179 h 840358"/>
              <a:gd name="connsiteX2" fmla="*/ 420180 w 840360"/>
              <a:gd name="connsiteY2" fmla="*/ 840358 h 840358"/>
              <a:gd name="connsiteX3" fmla="*/ 0 w 840360"/>
              <a:gd name="connsiteY3" fmla="*/ 420179 h 840358"/>
              <a:gd name="connsiteX4" fmla="*/ 420180 w 840360"/>
              <a:gd name="connsiteY4" fmla="*/ 0 h 8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60" h="840358">
                <a:moveTo>
                  <a:pt x="420180" y="0"/>
                </a:moveTo>
                <a:cubicBezTo>
                  <a:pt x="652239" y="0"/>
                  <a:pt x="840360" y="188121"/>
                  <a:pt x="840360" y="420179"/>
                </a:cubicBezTo>
                <a:cubicBezTo>
                  <a:pt x="840360" y="652237"/>
                  <a:pt x="652239" y="840358"/>
                  <a:pt x="420180" y="840358"/>
                </a:cubicBezTo>
                <a:cubicBezTo>
                  <a:pt x="188121" y="840358"/>
                  <a:pt x="0" y="652237"/>
                  <a:pt x="0" y="420179"/>
                </a:cubicBezTo>
                <a:cubicBezTo>
                  <a:pt x="0" y="188121"/>
                  <a:pt x="188121" y="0"/>
                  <a:pt x="42018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543FE73-A404-45C1-B77A-6DB3BD9EA95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8908"/>
            <a:ext cx="12216212" cy="6866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B5109C5D-AE36-5843-A6DC-F3A19CF0B356}" type="datetimeFigureOut">
              <a:rPr kumimoji="1" lang="zh-CN" altLang="en-US" smtClean="0"/>
            </a:fld>
            <a:endParaRPr kumimoji="1" lang="zh-CN" altLang="en-US"/>
          </a:p>
        </p:txBody>
      </p:sp>
      <p:sp>
        <p:nvSpPr>
          <p:cNvPr id="4" name="页脚占位符 3"/>
          <p:cNvSpPr>
            <a:spLocks noGrp="1"/>
          </p:cNvSpPr>
          <p:nvPr>
            <p:ph type="ftr" sz="quarter" idx="11"/>
          </p:nvPr>
        </p:nvSpPr>
        <p:spPr>
          <a:xfrm>
            <a:off x="4038600" y="6356350"/>
            <a:ext cx="4114800" cy="365125"/>
          </a:xfrm>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CD2E312C-0221-2B4D-9917-4FF9209C4E0E}" type="slidenum">
              <a:rPr kumimoji="1" lang="zh-CN" altLang="en-US" smtClean="0"/>
            </a:fld>
            <a:endParaRPr kumimoji="1" lang="zh-CN" altLang="en-US"/>
          </a:p>
        </p:txBody>
      </p:sp>
      <p:sp>
        <p:nvSpPr>
          <p:cNvPr id="9"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B5109C5D-AE36-5843-A6DC-F3A19CF0B356}" type="datetimeFigureOut">
              <a:rPr kumimoji="1" lang="zh-CN" altLang="en-US" smtClean="0"/>
            </a:fld>
            <a:endParaRPr kumimoji="1" lang="zh-CN" altLang="en-US"/>
          </a:p>
        </p:txBody>
      </p:sp>
      <p:sp>
        <p:nvSpPr>
          <p:cNvPr id="4" name="页脚占位符 3"/>
          <p:cNvSpPr>
            <a:spLocks noGrp="1"/>
          </p:cNvSpPr>
          <p:nvPr>
            <p:ph type="ftr" sz="quarter" idx="11"/>
          </p:nvPr>
        </p:nvSpPr>
        <p:spPr>
          <a:xfrm>
            <a:off x="4038600" y="6356350"/>
            <a:ext cx="4114800" cy="365125"/>
          </a:xfrm>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CD2E312C-0221-2B4D-9917-4FF9209C4E0E}" type="slidenum">
              <a:rPr kumimoji="1" lang="zh-CN" altLang="en-US" smtClean="0"/>
            </a:fld>
            <a:endParaRPr kumimoji="1" lang="zh-CN" altLang="en-US"/>
          </a:p>
        </p:txBody>
      </p:sp>
      <p:sp useBgFill="1">
        <p:nvSpPr>
          <p:cNvPr id="17" name="KSO_Shape"/>
          <p:cNvSpPr>
            <a:spLocks noChangeAspect="1"/>
          </p:cNvSpPr>
          <p:nvPr userDrawn="1"/>
        </p:nvSpPr>
        <p:spPr bwMode="auto">
          <a:xfrm>
            <a:off x="1395734" y="665017"/>
            <a:ext cx="299401" cy="360000"/>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103" y="-1"/>
            <a:ext cx="5041900" cy="5821893"/>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103" y="-1"/>
            <a:ext cx="5041900" cy="582189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225540" y="-350827"/>
            <a:ext cx="4375336" cy="507699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Blank-2">
    <p:spTree>
      <p:nvGrpSpPr>
        <p:cNvPr id="1" name=""/>
        <p:cNvGrpSpPr/>
        <p:nvPr/>
      </p:nvGrpSpPr>
      <p:grpSpPr>
        <a:xfrm>
          <a:off x="0" y="0"/>
          <a:ext cx="0" cy="0"/>
          <a:chOff x="0" y="0"/>
          <a:chExt cx="0" cy="0"/>
        </a:xfrm>
      </p:grpSpPr>
      <p:sp>
        <p:nvSpPr>
          <p:cNvPr id="27" name="图片占位符 26"/>
          <p:cNvSpPr>
            <a:spLocks noGrp="1"/>
          </p:cNvSpPr>
          <p:nvPr>
            <p:ph type="pic" sz="quarter" idx="10"/>
          </p:nvPr>
        </p:nvSpPr>
        <p:spPr>
          <a:xfrm>
            <a:off x="10731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28" name="图片占位符 27"/>
          <p:cNvSpPr>
            <a:spLocks noGrp="1"/>
          </p:cNvSpPr>
          <p:nvPr>
            <p:ph type="pic" sz="quarter" idx="11"/>
          </p:nvPr>
        </p:nvSpPr>
        <p:spPr>
          <a:xfrm>
            <a:off x="37274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29" name="图片占位符 28"/>
          <p:cNvSpPr>
            <a:spLocks noGrp="1"/>
          </p:cNvSpPr>
          <p:nvPr>
            <p:ph type="pic" sz="quarter" idx="12"/>
          </p:nvPr>
        </p:nvSpPr>
        <p:spPr>
          <a:xfrm>
            <a:off x="63817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90360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1"/>
          </p:nvPr>
        </p:nvSpPr>
        <p:spPr>
          <a:xfrm>
            <a:off x="1055688" y="1761009"/>
            <a:ext cx="2222070" cy="3775266"/>
          </a:xfrm>
          <a:custGeom>
            <a:avLst/>
            <a:gdLst>
              <a:gd name="connsiteX0" fmla="*/ 0 w 2222070"/>
              <a:gd name="connsiteY0" fmla="*/ 0 h 3775266"/>
              <a:gd name="connsiteX1" fmla="*/ 2222070 w 2222070"/>
              <a:gd name="connsiteY1" fmla="*/ 0 h 3775266"/>
              <a:gd name="connsiteX2" fmla="*/ 2222070 w 2222070"/>
              <a:gd name="connsiteY2" fmla="*/ 3775266 h 3775266"/>
              <a:gd name="connsiteX3" fmla="*/ 0 w 2222070"/>
              <a:gd name="connsiteY3" fmla="*/ 3775266 h 3775266"/>
            </a:gdLst>
            <a:ahLst/>
            <a:cxnLst>
              <a:cxn ang="0">
                <a:pos x="connsiteX0" y="connsiteY0"/>
              </a:cxn>
              <a:cxn ang="0">
                <a:pos x="connsiteX1" y="connsiteY1"/>
              </a:cxn>
              <a:cxn ang="0">
                <a:pos x="connsiteX2" y="connsiteY2"/>
              </a:cxn>
              <a:cxn ang="0">
                <a:pos x="connsiteX3" y="connsiteY3"/>
              </a:cxn>
            </a:cxnLst>
            <a:rect l="l" t="t" r="r" b="b"/>
            <a:pathLst>
              <a:path w="2222070" h="3775266">
                <a:moveTo>
                  <a:pt x="0" y="0"/>
                </a:moveTo>
                <a:lnTo>
                  <a:pt x="2222070" y="0"/>
                </a:lnTo>
                <a:lnTo>
                  <a:pt x="2222070" y="3775266"/>
                </a:lnTo>
                <a:lnTo>
                  <a:pt x="0" y="3775266"/>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6294727" y="1761009"/>
            <a:ext cx="2222070" cy="3775266"/>
          </a:xfrm>
          <a:custGeom>
            <a:avLst/>
            <a:gdLst>
              <a:gd name="connsiteX0" fmla="*/ 0 w 2222070"/>
              <a:gd name="connsiteY0" fmla="*/ 0 h 3775266"/>
              <a:gd name="connsiteX1" fmla="*/ 2222070 w 2222070"/>
              <a:gd name="connsiteY1" fmla="*/ 0 h 3775266"/>
              <a:gd name="connsiteX2" fmla="*/ 2222070 w 2222070"/>
              <a:gd name="connsiteY2" fmla="*/ 3775266 h 3775266"/>
              <a:gd name="connsiteX3" fmla="*/ 0 w 2222070"/>
              <a:gd name="connsiteY3" fmla="*/ 3775266 h 3775266"/>
            </a:gdLst>
            <a:ahLst/>
            <a:cxnLst>
              <a:cxn ang="0">
                <a:pos x="connsiteX0" y="connsiteY0"/>
              </a:cxn>
              <a:cxn ang="0">
                <a:pos x="connsiteX1" y="connsiteY1"/>
              </a:cxn>
              <a:cxn ang="0">
                <a:pos x="connsiteX2" y="connsiteY2"/>
              </a:cxn>
              <a:cxn ang="0">
                <a:pos x="connsiteX3" y="connsiteY3"/>
              </a:cxn>
            </a:cxnLst>
            <a:rect l="l" t="t" r="r" b="b"/>
            <a:pathLst>
              <a:path w="2222070" h="3775266">
                <a:moveTo>
                  <a:pt x="0" y="0"/>
                </a:moveTo>
                <a:lnTo>
                  <a:pt x="2222070" y="0"/>
                </a:lnTo>
                <a:lnTo>
                  <a:pt x="2222070" y="3775266"/>
                </a:lnTo>
                <a:lnTo>
                  <a:pt x="0" y="377526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png"/><Relationship Id="rId22" Type="http://schemas.openxmlformats.org/officeDocument/2006/relationships/image" Target="../media/image6.png"/><Relationship Id="rId21" Type="http://schemas.openxmlformats.org/officeDocument/2006/relationships/image" Target="../media/image5.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pic>
        <p:nvPicPr>
          <p:cNvPr id="1026" name="Picture 2" descr="http://www.ypppt.com/uploads/allimg/150724/1-150H4143T6.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0" y="-1"/>
            <a:ext cx="12192000" cy="68625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
            <a:ext cx="12192000" cy="6858001"/>
          </a:xfrm>
          <a:prstGeom prst="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pic>
        <p:nvPicPr>
          <p:cNvPr id="4" name="图片 3"/>
          <p:cNvPicPr>
            <a:picLocks noChangeAspect="1"/>
          </p:cNvPicPr>
          <p:nvPr userDrawn="1"/>
        </p:nvPicPr>
        <p:blipFill>
          <a:blip r:embed="rId22" cstate="print">
            <a:extLst>
              <a:ext uri="{28A0092B-C50C-407E-A947-70E740481C1C}">
                <a14:useLocalDpi xmlns:a14="http://schemas.microsoft.com/office/drawing/2010/main" val="0"/>
              </a:ext>
            </a:extLst>
          </a:blip>
          <a:srcRect t="23333"/>
          <a:stretch>
            <a:fillRect/>
          </a:stretch>
        </p:blipFill>
        <p:spPr>
          <a:xfrm flipH="1">
            <a:off x="0" y="0"/>
            <a:ext cx="1524000" cy="1349154"/>
          </a:xfrm>
          <a:prstGeom prst="rect">
            <a:avLst/>
          </a:prstGeom>
        </p:spPr>
      </p:pic>
      <p:pic>
        <p:nvPicPr>
          <p:cNvPr id="5" name="图片 4"/>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
        <p:nvSpPr>
          <p:cNvPr id="6" name="文本框 3"/>
          <p:cNvSpPr txBox="1"/>
          <p:nvPr userDrawn="1"/>
        </p:nvSpPr>
        <p:spPr>
          <a:xfrm>
            <a:off x="4318001"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1.pn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11.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1.pn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1.pn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GIF"/><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1.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67" name="图片 5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20" name="矩形 619"/>
          <p:cNvSpPr/>
          <p:nvPr/>
        </p:nvSpPr>
        <p:spPr>
          <a:xfrm>
            <a:off x="0" y="3957236"/>
            <a:ext cx="12192000" cy="185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7" name="组合 596"/>
          <p:cNvGrpSpPr/>
          <p:nvPr/>
        </p:nvGrpSpPr>
        <p:grpSpPr>
          <a:xfrm>
            <a:off x="2330419" y="1128545"/>
            <a:ext cx="2493904" cy="2493904"/>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00" name="椭圆 599"/>
          <p:cNvSpPr/>
          <p:nvPr/>
        </p:nvSpPr>
        <p:spPr>
          <a:xfrm>
            <a:off x="768237" y="2116567"/>
            <a:ext cx="903568" cy="903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1" name="椭圆 600"/>
          <p:cNvSpPr/>
          <p:nvPr/>
        </p:nvSpPr>
        <p:spPr>
          <a:xfrm>
            <a:off x="2531864" y="676907"/>
            <a:ext cx="366369" cy="366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02" name="组合 601"/>
          <p:cNvGrpSpPr/>
          <p:nvPr/>
        </p:nvGrpSpPr>
        <p:grpSpPr>
          <a:xfrm>
            <a:off x="6493913" y="3555823"/>
            <a:ext cx="401413" cy="401413"/>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05" name="组合 604"/>
          <p:cNvGrpSpPr/>
          <p:nvPr/>
        </p:nvGrpSpPr>
        <p:grpSpPr>
          <a:xfrm>
            <a:off x="5393295" y="2188927"/>
            <a:ext cx="831871" cy="831871"/>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08" name="组合 607"/>
          <p:cNvGrpSpPr/>
          <p:nvPr/>
        </p:nvGrpSpPr>
        <p:grpSpPr>
          <a:xfrm>
            <a:off x="4787415" y="3393617"/>
            <a:ext cx="293036" cy="293036"/>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11" name="组合 610"/>
          <p:cNvGrpSpPr/>
          <p:nvPr/>
        </p:nvGrpSpPr>
        <p:grpSpPr>
          <a:xfrm>
            <a:off x="576292" y="5798677"/>
            <a:ext cx="383892" cy="383892"/>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14" name="椭圆 613"/>
          <p:cNvSpPr/>
          <p:nvPr/>
        </p:nvSpPr>
        <p:spPr>
          <a:xfrm>
            <a:off x="6046380" y="1406423"/>
            <a:ext cx="366369" cy="366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5" name="椭圆 614"/>
          <p:cNvSpPr/>
          <p:nvPr/>
        </p:nvSpPr>
        <p:spPr>
          <a:xfrm>
            <a:off x="6065731" y="6014568"/>
            <a:ext cx="183185" cy="18318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2400"/>
          </a:p>
        </p:txBody>
      </p:sp>
      <p:grpSp>
        <p:nvGrpSpPr>
          <p:cNvPr id="616" name="组合 615"/>
          <p:cNvGrpSpPr/>
          <p:nvPr/>
        </p:nvGrpSpPr>
        <p:grpSpPr>
          <a:xfrm>
            <a:off x="10106684" y="5266573"/>
            <a:ext cx="951985" cy="951985"/>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2" name="TextBox 7"/>
          <p:cNvSpPr>
            <a:spLocks noChangeArrowheads="1"/>
          </p:cNvSpPr>
          <p:nvPr/>
        </p:nvSpPr>
        <p:spPr bwMode="auto">
          <a:xfrm>
            <a:off x="2630954" y="4146576"/>
            <a:ext cx="12557759"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5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专项附加扣除政策</a:t>
            </a:r>
            <a:endParaRPr lang="zh-CN" altLang="en-US" sz="5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3" name="TextBox 7"/>
          <p:cNvSpPr>
            <a:spLocks noChangeArrowheads="1"/>
          </p:cNvSpPr>
          <p:nvPr/>
        </p:nvSpPr>
        <p:spPr bwMode="auto">
          <a:xfrm>
            <a:off x="4218793" y="5219377"/>
            <a:ext cx="5952661"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altLang="zh-CN" sz="186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6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24" name="直接连接符 623"/>
          <p:cNvCxnSpPr/>
          <p:nvPr/>
        </p:nvCxnSpPr>
        <p:spPr>
          <a:xfrm>
            <a:off x="0" y="5066852"/>
            <a:ext cx="10416480" cy="20745"/>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13"/>
          <p:cNvSpPr txBox="1"/>
          <p:nvPr/>
        </p:nvSpPr>
        <p:spPr>
          <a:xfrm>
            <a:off x="2729230" y="2018665"/>
            <a:ext cx="1762125" cy="972820"/>
          </a:xfrm>
          <a:prstGeom prst="rect">
            <a:avLst/>
          </a:prstGeom>
          <a:noFill/>
        </p:spPr>
        <p:txBody>
          <a:bodyPr wrap="square" rtlCol="0">
            <a:spAutoFit/>
          </a:bodyPr>
          <a:lstStyle/>
          <a:p>
            <a:r>
              <a:rPr lang="zh-CN" altLang="zh-CN" sz="5400" dirty="0">
                <a:solidFill>
                  <a:schemeClr val="accent1">
                    <a:lumMod val="75000"/>
                  </a:schemeClr>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个税</a:t>
            </a:r>
            <a:endParaRPr lang="zh-CN" altLang="zh-CN" sz="5400" dirty="0">
              <a:solidFill>
                <a:schemeClr val="accent1">
                  <a:lumMod val="75000"/>
                </a:schemeClr>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597"/>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597"/>
                                        </p:tgtEl>
                                        <p:attrNameLst>
                                          <p:attrName>style.visibility</p:attrName>
                                        </p:attrNameLst>
                                      </p:cBhvr>
                                      <p:to>
                                        <p:strVal val="visible"/>
                                      </p:to>
                                    </p:set>
                                    <p:anim calcmode="lin" valueType="num">
                                      <p:cBhvr>
                                        <p:cTn id="9" dur="1000" fill="hold"/>
                                        <p:tgtEl>
                                          <p:spTgt spid="597"/>
                                        </p:tgtEl>
                                        <p:attrNameLst>
                                          <p:attrName>ppt_w</p:attrName>
                                        </p:attrNameLst>
                                      </p:cBhvr>
                                      <p:tavLst>
                                        <p:tav tm="0">
                                          <p:val>
                                            <p:fltVal val="0"/>
                                          </p:val>
                                        </p:tav>
                                        <p:tav tm="100000">
                                          <p:val>
                                            <p:strVal val="#ppt_w"/>
                                          </p:val>
                                        </p:tav>
                                      </p:tavLst>
                                    </p:anim>
                                    <p:anim calcmode="lin" valueType="num">
                                      <p:cBhvr>
                                        <p:cTn id="10" dur="1000" fill="hold"/>
                                        <p:tgtEl>
                                          <p:spTgt spid="597"/>
                                        </p:tgtEl>
                                        <p:attrNameLst>
                                          <p:attrName>ppt_h</p:attrName>
                                        </p:attrNameLst>
                                      </p:cBhvr>
                                      <p:tavLst>
                                        <p:tav tm="0">
                                          <p:val>
                                            <p:fltVal val="0"/>
                                          </p:val>
                                        </p:tav>
                                        <p:tav tm="100000">
                                          <p:val>
                                            <p:strVal val="#ppt_h"/>
                                          </p:val>
                                        </p:tav>
                                      </p:tavLst>
                                    </p:anim>
                                    <p:animEffect transition="in" filter="fade">
                                      <p:cBhvr>
                                        <p:cTn id="11" dur="1000"/>
                                        <p:tgtEl>
                                          <p:spTgt spid="597"/>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597"/>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60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601"/>
                                        </p:tgtEl>
                                        <p:attrNameLst>
                                          <p:attrName>style.visibility</p:attrName>
                                        </p:attrNameLst>
                                      </p:cBhvr>
                                      <p:to>
                                        <p:strVal val="visible"/>
                                      </p:to>
                                    </p:set>
                                    <p:anim calcmode="lin" valueType="num">
                                      <p:cBhvr>
                                        <p:cTn id="18" dur="1000" fill="hold"/>
                                        <p:tgtEl>
                                          <p:spTgt spid="601"/>
                                        </p:tgtEl>
                                        <p:attrNameLst>
                                          <p:attrName>ppt_w</p:attrName>
                                        </p:attrNameLst>
                                      </p:cBhvr>
                                      <p:tavLst>
                                        <p:tav tm="0">
                                          <p:val>
                                            <p:fltVal val="0"/>
                                          </p:val>
                                        </p:tav>
                                        <p:tav tm="100000">
                                          <p:val>
                                            <p:strVal val="#ppt_w"/>
                                          </p:val>
                                        </p:tav>
                                      </p:tavLst>
                                    </p:anim>
                                    <p:anim calcmode="lin" valueType="num">
                                      <p:cBhvr>
                                        <p:cTn id="19" dur="1000" fill="hold"/>
                                        <p:tgtEl>
                                          <p:spTgt spid="601"/>
                                        </p:tgtEl>
                                        <p:attrNameLst>
                                          <p:attrName>ppt_h</p:attrName>
                                        </p:attrNameLst>
                                      </p:cBhvr>
                                      <p:tavLst>
                                        <p:tav tm="0">
                                          <p:val>
                                            <p:fltVal val="0"/>
                                          </p:val>
                                        </p:tav>
                                        <p:tav tm="100000">
                                          <p:val>
                                            <p:strVal val="#ppt_h"/>
                                          </p:val>
                                        </p:tav>
                                      </p:tavLst>
                                    </p:anim>
                                    <p:animEffect transition="in" filter="fade">
                                      <p:cBhvr>
                                        <p:cTn id="20" dur="1000"/>
                                        <p:tgtEl>
                                          <p:spTgt spid="60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60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60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602"/>
                                        </p:tgtEl>
                                        <p:attrNameLst>
                                          <p:attrName>style.visibility</p:attrName>
                                        </p:attrNameLst>
                                      </p:cBhvr>
                                      <p:to>
                                        <p:strVal val="visible"/>
                                      </p:to>
                                    </p:set>
                                    <p:anim calcmode="lin" valueType="num">
                                      <p:cBhvr>
                                        <p:cTn id="27" dur="1000" fill="hold"/>
                                        <p:tgtEl>
                                          <p:spTgt spid="602"/>
                                        </p:tgtEl>
                                        <p:attrNameLst>
                                          <p:attrName>ppt_w</p:attrName>
                                        </p:attrNameLst>
                                      </p:cBhvr>
                                      <p:tavLst>
                                        <p:tav tm="0">
                                          <p:val>
                                            <p:fltVal val="0"/>
                                          </p:val>
                                        </p:tav>
                                        <p:tav tm="100000">
                                          <p:val>
                                            <p:strVal val="#ppt_w"/>
                                          </p:val>
                                        </p:tav>
                                      </p:tavLst>
                                    </p:anim>
                                    <p:anim calcmode="lin" valueType="num">
                                      <p:cBhvr>
                                        <p:cTn id="28" dur="1000" fill="hold"/>
                                        <p:tgtEl>
                                          <p:spTgt spid="602"/>
                                        </p:tgtEl>
                                        <p:attrNameLst>
                                          <p:attrName>ppt_h</p:attrName>
                                        </p:attrNameLst>
                                      </p:cBhvr>
                                      <p:tavLst>
                                        <p:tav tm="0">
                                          <p:val>
                                            <p:fltVal val="0"/>
                                          </p:val>
                                        </p:tav>
                                        <p:tav tm="100000">
                                          <p:val>
                                            <p:strVal val="#ppt_h"/>
                                          </p:val>
                                        </p:tav>
                                      </p:tavLst>
                                    </p:anim>
                                    <p:animEffect transition="in" filter="fade">
                                      <p:cBhvr>
                                        <p:cTn id="29" dur="1000"/>
                                        <p:tgtEl>
                                          <p:spTgt spid="60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60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0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05"/>
                                        </p:tgtEl>
                                        <p:attrNameLst>
                                          <p:attrName>style.visibility</p:attrName>
                                        </p:attrNameLst>
                                      </p:cBhvr>
                                      <p:to>
                                        <p:strVal val="visible"/>
                                      </p:to>
                                    </p:set>
                                    <p:anim calcmode="lin" valueType="num">
                                      <p:cBhvr>
                                        <p:cTn id="36" dur="1000" fill="hold"/>
                                        <p:tgtEl>
                                          <p:spTgt spid="605"/>
                                        </p:tgtEl>
                                        <p:attrNameLst>
                                          <p:attrName>ppt_w</p:attrName>
                                        </p:attrNameLst>
                                      </p:cBhvr>
                                      <p:tavLst>
                                        <p:tav tm="0">
                                          <p:val>
                                            <p:fltVal val="0"/>
                                          </p:val>
                                        </p:tav>
                                        <p:tav tm="100000">
                                          <p:val>
                                            <p:strVal val="#ppt_w"/>
                                          </p:val>
                                        </p:tav>
                                      </p:tavLst>
                                    </p:anim>
                                    <p:anim calcmode="lin" valueType="num">
                                      <p:cBhvr>
                                        <p:cTn id="37" dur="1000" fill="hold"/>
                                        <p:tgtEl>
                                          <p:spTgt spid="605"/>
                                        </p:tgtEl>
                                        <p:attrNameLst>
                                          <p:attrName>ppt_h</p:attrName>
                                        </p:attrNameLst>
                                      </p:cBhvr>
                                      <p:tavLst>
                                        <p:tav tm="0">
                                          <p:val>
                                            <p:fltVal val="0"/>
                                          </p:val>
                                        </p:tav>
                                        <p:tav tm="100000">
                                          <p:val>
                                            <p:strVal val="#ppt_h"/>
                                          </p:val>
                                        </p:tav>
                                      </p:tavLst>
                                    </p:anim>
                                    <p:animEffect transition="in" filter="fade">
                                      <p:cBhvr>
                                        <p:cTn id="38" dur="1000"/>
                                        <p:tgtEl>
                                          <p:spTgt spid="605"/>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605"/>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614"/>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614"/>
                                        </p:tgtEl>
                                        <p:attrNameLst>
                                          <p:attrName>style.visibility</p:attrName>
                                        </p:attrNameLst>
                                      </p:cBhvr>
                                      <p:to>
                                        <p:strVal val="visible"/>
                                      </p:to>
                                    </p:set>
                                    <p:anim calcmode="lin" valueType="num">
                                      <p:cBhvr>
                                        <p:cTn id="45" dur="1000" fill="hold"/>
                                        <p:tgtEl>
                                          <p:spTgt spid="614"/>
                                        </p:tgtEl>
                                        <p:attrNameLst>
                                          <p:attrName>ppt_w</p:attrName>
                                        </p:attrNameLst>
                                      </p:cBhvr>
                                      <p:tavLst>
                                        <p:tav tm="0">
                                          <p:val>
                                            <p:fltVal val="0"/>
                                          </p:val>
                                        </p:tav>
                                        <p:tav tm="100000">
                                          <p:val>
                                            <p:strVal val="#ppt_w"/>
                                          </p:val>
                                        </p:tav>
                                      </p:tavLst>
                                    </p:anim>
                                    <p:anim calcmode="lin" valueType="num">
                                      <p:cBhvr>
                                        <p:cTn id="46" dur="1000" fill="hold"/>
                                        <p:tgtEl>
                                          <p:spTgt spid="614"/>
                                        </p:tgtEl>
                                        <p:attrNameLst>
                                          <p:attrName>ppt_h</p:attrName>
                                        </p:attrNameLst>
                                      </p:cBhvr>
                                      <p:tavLst>
                                        <p:tav tm="0">
                                          <p:val>
                                            <p:fltVal val="0"/>
                                          </p:val>
                                        </p:tav>
                                        <p:tav tm="100000">
                                          <p:val>
                                            <p:strVal val="#ppt_h"/>
                                          </p:val>
                                        </p:tav>
                                      </p:tavLst>
                                    </p:anim>
                                    <p:animEffect transition="in" filter="fade">
                                      <p:cBhvr>
                                        <p:cTn id="47" dur="1000"/>
                                        <p:tgtEl>
                                          <p:spTgt spid="614"/>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614"/>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615"/>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615"/>
                                        </p:tgtEl>
                                        <p:attrNameLst>
                                          <p:attrName>style.visibility</p:attrName>
                                        </p:attrNameLst>
                                      </p:cBhvr>
                                      <p:to>
                                        <p:strVal val="visible"/>
                                      </p:to>
                                    </p:set>
                                    <p:anim calcmode="lin" valueType="num">
                                      <p:cBhvr>
                                        <p:cTn id="54" dur="1000" fill="hold"/>
                                        <p:tgtEl>
                                          <p:spTgt spid="615"/>
                                        </p:tgtEl>
                                        <p:attrNameLst>
                                          <p:attrName>ppt_w</p:attrName>
                                        </p:attrNameLst>
                                      </p:cBhvr>
                                      <p:tavLst>
                                        <p:tav tm="0">
                                          <p:val>
                                            <p:fltVal val="0"/>
                                          </p:val>
                                        </p:tav>
                                        <p:tav tm="100000">
                                          <p:val>
                                            <p:strVal val="#ppt_w"/>
                                          </p:val>
                                        </p:tav>
                                      </p:tavLst>
                                    </p:anim>
                                    <p:anim calcmode="lin" valueType="num">
                                      <p:cBhvr>
                                        <p:cTn id="55" dur="1000" fill="hold"/>
                                        <p:tgtEl>
                                          <p:spTgt spid="615"/>
                                        </p:tgtEl>
                                        <p:attrNameLst>
                                          <p:attrName>ppt_h</p:attrName>
                                        </p:attrNameLst>
                                      </p:cBhvr>
                                      <p:tavLst>
                                        <p:tav tm="0">
                                          <p:val>
                                            <p:fltVal val="0"/>
                                          </p:val>
                                        </p:tav>
                                        <p:tav tm="100000">
                                          <p:val>
                                            <p:strVal val="#ppt_h"/>
                                          </p:val>
                                        </p:tav>
                                      </p:tavLst>
                                    </p:anim>
                                    <p:animEffect transition="in" filter="fade">
                                      <p:cBhvr>
                                        <p:cTn id="56" dur="1000"/>
                                        <p:tgtEl>
                                          <p:spTgt spid="615"/>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615"/>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60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600"/>
                                        </p:tgtEl>
                                        <p:attrNameLst>
                                          <p:attrName>style.visibility</p:attrName>
                                        </p:attrNameLst>
                                      </p:cBhvr>
                                      <p:to>
                                        <p:strVal val="visible"/>
                                      </p:to>
                                    </p:set>
                                    <p:anim calcmode="lin" valueType="num">
                                      <p:cBhvr>
                                        <p:cTn id="63" dur="1000" fill="hold"/>
                                        <p:tgtEl>
                                          <p:spTgt spid="600"/>
                                        </p:tgtEl>
                                        <p:attrNameLst>
                                          <p:attrName>ppt_w</p:attrName>
                                        </p:attrNameLst>
                                      </p:cBhvr>
                                      <p:tavLst>
                                        <p:tav tm="0">
                                          <p:val>
                                            <p:fltVal val="0"/>
                                          </p:val>
                                        </p:tav>
                                        <p:tav tm="100000">
                                          <p:val>
                                            <p:strVal val="#ppt_w"/>
                                          </p:val>
                                        </p:tav>
                                      </p:tavLst>
                                    </p:anim>
                                    <p:anim calcmode="lin" valueType="num">
                                      <p:cBhvr>
                                        <p:cTn id="64" dur="1000" fill="hold"/>
                                        <p:tgtEl>
                                          <p:spTgt spid="600"/>
                                        </p:tgtEl>
                                        <p:attrNameLst>
                                          <p:attrName>ppt_h</p:attrName>
                                        </p:attrNameLst>
                                      </p:cBhvr>
                                      <p:tavLst>
                                        <p:tav tm="0">
                                          <p:val>
                                            <p:fltVal val="0"/>
                                          </p:val>
                                        </p:tav>
                                        <p:tav tm="100000">
                                          <p:val>
                                            <p:strVal val="#ppt_h"/>
                                          </p:val>
                                        </p:tav>
                                      </p:tavLst>
                                    </p:anim>
                                    <p:animEffect transition="in" filter="fade">
                                      <p:cBhvr>
                                        <p:cTn id="65" dur="1000"/>
                                        <p:tgtEl>
                                          <p:spTgt spid="600"/>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60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08"/>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08"/>
                                        </p:tgtEl>
                                        <p:attrNameLst>
                                          <p:attrName>style.visibility</p:attrName>
                                        </p:attrNameLst>
                                      </p:cBhvr>
                                      <p:to>
                                        <p:strVal val="visible"/>
                                      </p:to>
                                    </p:set>
                                    <p:anim calcmode="lin" valueType="num">
                                      <p:cBhvr>
                                        <p:cTn id="72" dur="1000" fill="hold"/>
                                        <p:tgtEl>
                                          <p:spTgt spid="608"/>
                                        </p:tgtEl>
                                        <p:attrNameLst>
                                          <p:attrName>ppt_w</p:attrName>
                                        </p:attrNameLst>
                                      </p:cBhvr>
                                      <p:tavLst>
                                        <p:tav tm="0">
                                          <p:val>
                                            <p:fltVal val="0"/>
                                          </p:val>
                                        </p:tav>
                                        <p:tav tm="100000">
                                          <p:val>
                                            <p:strVal val="#ppt_w"/>
                                          </p:val>
                                        </p:tav>
                                      </p:tavLst>
                                    </p:anim>
                                    <p:anim calcmode="lin" valueType="num">
                                      <p:cBhvr>
                                        <p:cTn id="73" dur="1000" fill="hold"/>
                                        <p:tgtEl>
                                          <p:spTgt spid="608"/>
                                        </p:tgtEl>
                                        <p:attrNameLst>
                                          <p:attrName>ppt_h</p:attrName>
                                        </p:attrNameLst>
                                      </p:cBhvr>
                                      <p:tavLst>
                                        <p:tav tm="0">
                                          <p:val>
                                            <p:fltVal val="0"/>
                                          </p:val>
                                        </p:tav>
                                        <p:tav tm="100000">
                                          <p:val>
                                            <p:strVal val="#ppt_h"/>
                                          </p:val>
                                        </p:tav>
                                      </p:tavLst>
                                    </p:anim>
                                    <p:animEffect transition="in" filter="fade">
                                      <p:cBhvr>
                                        <p:cTn id="74" dur="1000"/>
                                        <p:tgtEl>
                                          <p:spTgt spid="608"/>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608"/>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611"/>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611"/>
                                        </p:tgtEl>
                                        <p:attrNameLst>
                                          <p:attrName>style.visibility</p:attrName>
                                        </p:attrNameLst>
                                      </p:cBhvr>
                                      <p:to>
                                        <p:strVal val="visible"/>
                                      </p:to>
                                    </p:set>
                                    <p:anim calcmode="lin" valueType="num">
                                      <p:cBhvr>
                                        <p:cTn id="81" dur="1000" fill="hold"/>
                                        <p:tgtEl>
                                          <p:spTgt spid="611"/>
                                        </p:tgtEl>
                                        <p:attrNameLst>
                                          <p:attrName>ppt_w</p:attrName>
                                        </p:attrNameLst>
                                      </p:cBhvr>
                                      <p:tavLst>
                                        <p:tav tm="0">
                                          <p:val>
                                            <p:fltVal val="0"/>
                                          </p:val>
                                        </p:tav>
                                        <p:tav tm="100000">
                                          <p:val>
                                            <p:strVal val="#ppt_w"/>
                                          </p:val>
                                        </p:tav>
                                      </p:tavLst>
                                    </p:anim>
                                    <p:anim calcmode="lin" valueType="num">
                                      <p:cBhvr>
                                        <p:cTn id="82" dur="1000" fill="hold"/>
                                        <p:tgtEl>
                                          <p:spTgt spid="611"/>
                                        </p:tgtEl>
                                        <p:attrNameLst>
                                          <p:attrName>ppt_h</p:attrName>
                                        </p:attrNameLst>
                                      </p:cBhvr>
                                      <p:tavLst>
                                        <p:tav tm="0">
                                          <p:val>
                                            <p:fltVal val="0"/>
                                          </p:val>
                                        </p:tav>
                                        <p:tav tm="100000">
                                          <p:val>
                                            <p:strVal val="#ppt_h"/>
                                          </p:val>
                                        </p:tav>
                                      </p:tavLst>
                                    </p:anim>
                                    <p:animEffect transition="in" filter="fade">
                                      <p:cBhvr>
                                        <p:cTn id="83" dur="1000"/>
                                        <p:tgtEl>
                                          <p:spTgt spid="611"/>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611"/>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616"/>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616"/>
                                        </p:tgtEl>
                                        <p:attrNameLst>
                                          <p:attrName>style.visibility</p:attrName>
                                        </p:attrNameLst>
                                      </p:cBhvr>
                                      <p:to>
                                        <p:strVal val="visible"/>
                                      </p:to>
                                    </p:set>
                                    <p:anim calcmode="lin" valueType="num">
                                      <p:cBhvr>
                                        <p:cTn id="90" dur="1000" fill="hold"/>
                                        <p:tgtEl>
                                          <p:spTgt spid="616"/>
                                        </p:tgtEl>
                                        <p:attrNameLst>
                                          <p:attrName>ppt_w</p:attrName>
                                        </p:attrNameLst>
                                      </p:cBhvr>
                                      <p:tavLst>
                                        <p:tav tm="0">
                                          <p:val>
                                            <p:fltVal val="0"/>
                                          </p:val>
                                        </p:tav>
                                        <p:tav tm="100000">
                                          <p:val>
                                            <p:strVal val="#ppt_w"/>
                                          </p:val>
                                        </p:tav>
                                      </p:tavLst>
                                    </p:anim>
                                    <p:anim calcmode="lin" valueType="num">
                                      <p:cBhvr>
                                        <p:cTn id="91" dur="1000" fill="hold"/>
                                        <p:tgtEl>
                                          <p:spTgt spid="616"/>
                                        </p:tgtEl>
                                        <p:attrNameLst>
                                          <p:attrName>ppt_h</p:attrName>
                                        </p:attrNameLst>
                                      </p:cBhvr>
                                      <p:tavLst>
                                        <p:tav tm="0">
                                          <p:val>
                                            <p:fltVal val="0"/>
                                          </p:val>
                                        </p:tav>
                                        <p:tav tm="100000">
                                          <p:val>
                                            <p:strVal val="#ppt_h"/>
                                          </p:val>
                                        </p:tav>
                                      </p:tavLst>
                                    </p:anim>
                                    <p:animEffect transition="in" filter="fade">
                                      <p:cBhvr>
                                        <p:cTn id="92" dur="1000"/>
                                        <p:tgtEl>
                                          <p:spTgt spid="616"/>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616"/>
                                        </p:tgtEl>
                                        <p:attrNameLst>
                                          <p:attrName>ppt_x</p:attrName>
                                          <p:attrName>ppt_y</p:attrName>
                                        </p:attrNameLst>
                                      </p:cBhvr>
                                      <p:rCtr x="-32066" y="-47500"/>
                                    </p:animMotion>
                                  </p:childTnLst>
                                </p:cTn>
                              </p:par>
                            </p:childTnLst>
                          </p:cTn>
                        </p:par>
                        <p:par>
                          <p:cTn id="95" fill="hold">
                            <p:stCondLst>
                              <p:cond delay="400"/>
                            </p:stCondLst>
                            <p:childTnLst>
                              <p:par>
                                <p:cTn id="96" presetID="10"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childTnLst>
                                </p:cTn>
                              </p:par>
                            </p:childTnLst>
                          </p:cTn>
                        </p:par>
                        <p:par>
                          <p:cTn id="99" fill="hold">
                            <p:stCondLst>
                              <p:cond delay="1400"/>
                            </p:stCondLst>
                            <p:childTnLst>
                              <p:par>
                                <p:cTn id="100" presetID="22" presetClass="entr" presetSubtype="4" fill="hold" grpId="0" nodeType="afterEffect">
                                  <p:stCondLst>
                                    <p:cond delay="0"/>
                                  </p:stCondLst>
                                  <p:childTnLst>
                                    <p:set>
                                      <p:cBhvr>
                                        <p:cTn id="101" dur="1" fill="hold">
                                          <p:stCondLst>
                                            <p:cond delay="0"/>
                                          </p:stCondLst>
                                        </p:cTn>
                                        <p:tgtEl>
                                          <p:spTgt spid="620"/>
                                        </p:tgtEl>
                                        <p:attrNameLst>
                                          <p:attrName>style.visibility</p:attrName>
                                        </p:attrNameLst>
                                      </p:cBhvr>
                                      <p:to>
                                        <p:strVal val="visible"/>
                                      </p:to>
                                    </p:set>
                                    <p:animEffect transition="in" filter="wipe(down)">
                                      <p:cBhvr>
                                        <p:cTn id="102" dur="500"/>
                                        <p:tgtEl>
                                          <p:spTgt spid="620"/>
                                        </p:tgtEl>
                                      </p:cBhvr>
                                    </p:animEffect>
                                  </p:childTnLst>
                                </p:cTn>
                              </p:par>
                            </p:childTnLst>
                          </p:cTn>
                        </p:par>
                        <p:par>
                          <p:cTn id="103" fill="hold">
                            <p:stCondLst>
                              <p:cond delay="1900"/>
                            </p:stCondLst>
                            <p:childTnLst>
                              <p:par>
                                <p:cTn id="104" presetID="2" presetClass="entr" presetSubtype="8" fill="hold" nodeType="afterEffect">
                                  <p:stCondLst>
                                    <p:cond delay="0"/>
                                  </p:stCondLst>
                                  <p:childTnLst>
                                    <p:set>
                                      <p:cBhvr>
                                        <p:cTn id="105" dur="1" fill="hold">
                                          <p:stCondLst>
                                            <p:cond delay="0"/>
                                          </p:stCondLst>
                                        </p:cTn>
                                        <p:tgtEl>
                                          <p:spTgt spid="624"/>
                                        </p:tgtEl>
                                        <p:attrNameLst>
                                          <p:attrName>style.visibility</p:attrName>
                                        </p:attrNameLst>
                                      </p:cBhvr>
                                      <p:to>
                                        <p:strVal val="visible"/>
                                      </p:to>
                                    </p:set>
                                    <p:anim calcmode="lin" valueType="num">
                                      <p:cBhvr additive="base">
                                        <p:cTn id="106" dur="500" fill="hold"/>
                                        <p:tgtEl>
                                          <p:spTgt spid="624"/>
                                        </p:tgtEl>
                                        <p:attrNameLst>
                                          <p:attrName>ppt_x</p:attrName>
                                        </p:attrNameLst>
                                      </p:cBhvr>
                                      <p:tavLst>
                                        <p:tav tm="0">
                                          <p:val>
                                            <p:strVal val="0-#ppt_w/2"/>
                                          </p:val>
                                        </p:tav>
                                        <p:tav tm="100000">
                                          <p:val>
                                            <p:strVal val="#ppt_x"/>
                                          </p:val>
                                        </p:tav>
                                      </p:tavLst>
                                    </p:anim>
                                    <p:anim calcmode="lin" valueType="num">
                                      <p:cBhvr additive="base">
                                        <p:cTn id="107"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22"/>
                                        </p:tgtEl>
                                        <p:attrNameLst>
                                          <p:attrName>style.visibility</p:attrName>
                                        </p:attrNameLst>
                                      </p:cBhvr>
                                      <p:to>
                                        <p:strVal val="visible"/>
                                      </p:to>
                                    </p:set>
                                    <p:animEffect transition="in" filter="fade">
                                      <p:cBhvr>
                                        <p:cTn id="112" dur="1000"/>
                                        <p:tgtEl>
                                          <p:spTgt spid="622"/>
                                        </p:tgtEl>
                                      </p:cBhvr>
                                    </p:animEffect>
                                    <p:anim calcmode="lin" valueType="num">
                                      <p:cBhvr>
                                        <p:cTn id="113" dur="1000" fill="hold"/>
                                        <p:tgtEl>
                                          <p:spTgt spid="622"/>
                                        </p:tgtEl>
                                        <p:attrNameLst>
                                          <p:attrName>ppt_x</p:attrName>
                                        </p:attrNameLst>
                                      </p:cBhvr>
                                      <p:tavLst>
                                        <p:tav tm="0">
                                          <p:val>
                                            <p:strVal val="#ppt_x"/>
                                          </p:val>
                                        </p:tav>
                                        <p:tav tm="100000">
                                          <p:val>
                                            <p:strVal val="#ppt_x"/>
                                          </p:val>
                                        </p:tav>
                                      </p:tavLst>
                                    </p:anim>
                                    <p:anim calcmode="lin" valueType="num">
                                      <p:cBhvr>
                                        <p:cTn id="114" dur="1000" fill="hold"/>
                                        <p:tgtEl>
                                          <p:spTgt spid="62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23"/>
                                        </p:tgtEl>
                                        <p:attrNameLst>
                                          <p:attrName>style.visibility</p:attrName>
                                        </p:attrNameLst>
                                      </p:cBhvr>
                                      <p:to>
                                        <p:strVal val="visible"/>
                                      </p:to>
                                    </p:set>
                                    <p:animEffect transition="in" filter="fade">
                                      <p:cBhvr>
                                        <p:cTn id="119" dur="1000"/>
                                        <p:tgtEl>
                                          <p:spTgt spid="623"/>
                                        </p:tgtEl>
                                      </p:cBhvr>
                                    </p:animEffect>
                                    <p:anim calcmode="lin" valueType="num">
                                      <p:cBhvr>
                                        <p:cTn id="120" dur="1000" fill="hold"/>
                                        <p:tgtEl>
                                          <p:spTgt spid="623"/>
                                        </p:tgtEl>
                                        <p:attrNameLst>
                                          <p:attrName>ppt_x</p:attrName>
                                        </p:attrNameLst>
                                      </p:cBhvr>
                                      <p:tavLst>
                                        <p:tav tm="0">
                                          <p:val>
                                            <p:strVal val="#ppt_x"/>
                                          </p:val>
                                        </p:tav>
                                        <p:tav tm="100000">
                                          <p:val>
                                            <p:strVal val="#ppt_x"/>
                                          </p:val>
                                        </p:tav>
                                      </p:tavLst>
                                    </p:anim>
                                    <p:anim calcmode="lin" valueType="num">
                                      <p:cBhvr>
                                        <p:cTn id="121" dur="1000" fill="hold"/>
                                        <p:tgtEl>
                                          <p:spTgt spid="6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bldLvl="0" animBg="1"/>
      <p:bldP spid="600" grpId="0" bldLvl="0" animBg="1"/>
      <p:bldP spid="600" grpId="1" bldLvl="0" animBg="1"/>
      <p:bldP spid="600" grpId="2" bldLvl="0" animBg="1"/>
      <p:bldP spid="601" grpId="0" bldLvl="0" animBg="1"/>
      <p:bldP spid="601" grpId="1" bldLvl="0" animBg="1"/>
      <p:bldP spid="601" grpId="2" bldLvl="0" animBg="1"/>
      <p:bldP spid="614" grpId="0" bldLvl="0" animBg="1"/>
      <p:bldP spid="614" grpId="1" bldLvl="0" animBg="1"/>
      <p:bldP spid="614" grpId="2" bldLvl="0" animBg="1"/>
      <p:bldP spid="615" grpId="0" bldLvl="0" animBg="1"/>
      <p:bldP spid="615" grpId="1" bldLvl="0" animBg="1"/>
      <p:bldP spid="615" grpId="2" bldLvl="0" animBg="1"/>
      <p:bldP spid="622" grpId="0"/>
      <p:bldP spid="623"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68637" y="120038"/>
            <a:ext cx="29260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子女教育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cxnSp>
        <p:nvCxnSpPr>
          <p:cNvPr id="3" name="Straight Connector 45"/>
          <p:cNvCxnSpPr/>
          <p:nvPr/>
        </p:nvCxnSpPr>
        <p:spPr>
          <a:xfrm>
            <a:off x="1121713" y="2612735"/>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46"/>
          <p:cNvCxnSpPr/>
          <p:nvPr/>
        </p:nvCxnSpPr>
        <p:spPr>
          <a:xfrm>
            <a:off x="1065198" y="5166508"/>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1170839" y="1635448"/>
            <a:ext cx="6634481" cy="786765"/>
            <a:chOff x="878358" y="1226235"/>
            <a:chExt cx="4977157" cy="590227"/>
          </a:xfrm>
        </p:grpSpPr>
        <p:sp>
          <p:nvSpPr>
            <p:cNvPr id="10" name="TextBox 6"/>
            <p:cNvSpPr txBox="1"/>
            <p:nvPr/>
          </p:nvSpPr>
          <p:spPr>
            <a:xfrm>
              <a:off x="1367240" y="1226235"/>
              <a:ext cx="975614" cy="330604"/>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学前教育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11" name="TextBox 8"/>
            <p:cNvSpPr txBox="1"/>
            <p:nvPr/>
          </p:nvSpPr>
          <p:spPr>
            <a:xfrm>
              <a:off x="1368071" y="1474426"/>
              <a:ext cx="4487444" cy="342036"/>
            </a:xfrm>
            <a:prstGeom prst="rect">
              <a:avLst/>
            </a:prstGeom>
            <a:noFill/>
          </p:spPr>
          <p:txBody>
            <a:bodyPr wrap="square" lIns="91398" tIns="45700" rIns="91398" bIns="45700" rtlCol="0">
              <a:spAutoFit/>
            </a:bodyPr>
            <a:lstStyle/>
            <a:p>
              <a:pPr lvl="0"/>
              <a:r>
                <a:rPr lang="zh-CN" altLang="en-US" sz="2400" dirty="0">
                  <a:latin typeface="华文细黑" charset="0"/>
                  <a:ea typeface="华文细黑" charset="0"/>
                  <a:sym typeface="+mn-ea"/>
                </a:rPr>
                <a:t>子女年</a:t>
              </a:r>
              <a:r>
                <a:rPr lang="zh-CN" altLang="en-US" sz="2400" b="1" dirty="0">
                  <a:solidFill>
                    <a:schemeClr val="accent1">
                      <a:lumMod val="50000"/>
                    </a:schemeClr>
                  </a:solidFill>
                  <a:latin typeface="华文细黑" charset="0"/>
                  <a:ea typeface="华文细黑" charset="0"/>
                  <a:sym typeface="+mn-ea"/>
                </a:rPr>
                <a:t>满</a:t>
              </a:r>
              <a:r>
                <a:rPr lang="en-US" altLang="zh-CN" sz="2400" b="1">
                  <a:solidFill>
                    <a:schemeClr val="accent1">
                      <a:lumMod val="50000"/>
                    </a:schemeClr>
                  </a:solidFill>
                  <a:latin typeface="华文细黑" charset="0"/>
                  <a:ea typeface="华文细黑" charset="0"/>
                  <a:sym typeface="+mn-ea"/>
                </a:rPr>
                <a:t>3</a:t>
              </a:r>
              <a:r>
                <a:rPr lang="zh-CN" altLang="en-US" sz="2400" dirty="0">
                  <a:latin typeface="华文细黑" charset="0"/>
                  <a:ea typeface="华文细黑" charset="0"/>
                  <a:sym typeface="+mn-ea"/>
                </a:rPr>
                <a:t>周岁的</a:t>
              </a:r>
              <a:r>
                <a:rPr lang="zh-CN" altLang="en-US" sz="2400" b="1" dirty="0">
                  <a:solidFill>
                    <a:schemeClr val="accent1">
                      <a:lumMod val="50000"/>
                    </a:schemeClr>
                  </a:solidFill>
                  <a:latin typeface="华文细黑" charset="0"/>
                  <a:ea typeface="华文细黑" charset="0"/>
                  <a:sym typeface="+mn-ea"/>
                </a:rPr>
                <a:t>当月</a:t>
              </a:r>
              <a:r>
                <a:rPr lang="zh-CN" altLang="en-US" sz="2400" dirty="0">
                  <a:latin typeface="华文细黑" charset="0"/>
                  <a:ea typeface="华文细黑" charset="0"/>
                  <a:sym typeface="+mn-ea"/>
                </a:rPr>
                <a:t>至小学</a:t>
              </a:r>
              <a:r>
                <a:rPr lang="zh-CN" altLang="en-US" sz="2400" dirty="0">
                  <a:solidFill>
                    <a:schemeClr val="accent1">
                      <a:lumMod val="50000"/>
                    </a:schemeClr>
                  </a:solidFill>
                  <a:latin typeface="华文细黑" charset="0"/>
                  <a:ea typeface="华文细黑" charset="0"/>
                  <a:sym typeface="+mn-ea"/>
                </a:rPr>
                <a:t>入学前一月</a:t>
              </a:r>
              <a:r>
                <a:rPr lang="zh-CN" altLang="en-US" sz="2400" dirty="0">
                  <a:latin typeface="华文细黑" charset="0"/>
                  <a:ea typeface="华文细黑" charset="0"/>
                  <a:sym typeface="+mn-ea"/>
                </a:rPr>
                <a:t>；</a:t>
              </a:r>
              <a:endParaRPr lang="zh-CN" altLang="en-US" sz="2400" dirty="0">
                <a:solidFill>
                  <a:schemeClr val="tx1"/>
                </a:solidFill>
                <a:effectLst>
                  <a:outerShdw blurRad="38100" dist="19050" dir="2700000" algn="tl" rotWithShape="0">
                    <a:schemeClr val="dk1">
                      <a:alpha val="40000"/>
                    </a:schemeClr>
                  </a:outerShdw>
                </a:effectLst>
                <a:latin typeface="华文细黑" charset="0"/>
                <a:ea typeface="华文细黑" charset="0"/>
                <a:sym typeface="+mn-ea"/>
              </a:endParaRPr>
            </a:p>
          </p:txBody>
        </p:sp>
        <p:sp>
          <p:nvSpPr>
            <p:cNvPr id="12" name="Freeform 106"/>
            <p:cNvSpPr>
              <a:spLocks noChangeArrowheads="1"/>
            </p:cNvSpPr>
            <p:nvPr/>
          </p:nvSpPr>
          <p:spPr bwMode="auto">
            <a:xfrm>
              <a:off x="878358" y="1341403"/>
              <a:ext cx="315490" cy="285626"/>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accent1"/>
            </a:solidFill>
            <a:ln>
              <a:noFill/>
            </a:ln>
            <a:effectLst/>
          </p:spPr>
          <p:txBody>
            <a:bodyPr wrap="none" anchor="ctr"/>
            <a:lstStyle/>
            <a:p>
              <a:pPr>
                <a:defRPr/>
              </a:pPr>
              <a:endParaRPr lang="en-US" sz="675">
                <a:latin typeface="Roboto Light"/>
              </a:endParaRPr>
            </a:p>
          </p:txBody>
        </p:sp>
      </p:grpSp>
      <p:grpSp>
        <p:nvGrpSpPr>
          <p:cNvPr id="13" name="组合 12"/>
          <p:cNvGrpSpPr/>
          <p:nvPr/>
        </p:nvGrpSpPr>
        <p:grpSpPr>
          <a:xfrm>
            <a:off x="8206614" y="4431535"/>
            <a:ext cx="1862087" cy="2425574"/>
            <a:chOff x="6156564" y="3323847"/>
            <a:chExt cx="1396929" cy="1819654"/>
          </a:xfrm>
          <a:solidFill>
            <a:schemeClr val="accent1"/>
          </a:solidFill>
        </p:grpSpPr>
        <p:sp>
          <p:nvSpPr>
            <p:cNvPr id="14" name="Freeform 11"/>
            <p:cNvSpPr/>
            <p:nvPr/>
          </p:nvSpPr>
          <p:spPr bwMode="auto">
            <a:xfrm>
              <a:off x="6156564" y="3323847"/>
              <a:ext cx="1373699" cy="1819654"/>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5" name="Rectangle 60"/>
            <p:cNvSpPr/>
            <p:nvPr/>
          </p:nvSpPr>
          <p:spPr>
            <a:xfrm rot="18900000">
              <a:off x="6279663" y="3780372"/>
              <a:ext cx="1273830"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学前教育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6" name="组合 15"/>
          <p:cNvGrpSpPr/>
          <p:nvPr/>
        </p:nvGrpSpPr>
        <p:grpSpPr>
          <a:xfrm>
            <a:off x="7786593" y="3346181"/>
            <a:ext cx="1520763" cy="1737994"/>
            <a:chOff x="5841466" y="2509619"/>
            <a:chExt cx="1140869" cy="1303835"/>
          </a:xfrm>
          <a:solidFill>
            <a:schemeClr val="accent2"/>
          </a:solidFill>
        </p:grpSpPr>
        <p:sp>
          <p:nvSpPr>
            <p:cNvPr id="17" name="Freeform 13"/>
            <p:cNvSpPr/>
            <p:nvPr/>
          </p:nvSpPr>
          <p:spPr bwMode="auto">
            <a:xfrm>
              <a:off x="5841466" y="2612753"/>
              <a:ext cx="1140869" cy="1176875"/>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8" name="Rectangle 63"/>
            <p:cNvSpPr/>
            <p:nvPr/>
          </p:nvSpPr>
          <p:spPr>
            <a:xfrm rot="2700000">
              <a:off x="5706652" y="2984087"/>
              <a:ext cx="1303835" cy="354899"/>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sz="2400">
                  <a:solidFill>
                    <a:schemeClr val="bg1"/>
                  </a:solidFill>
                  <a:latin typeface="微软雅黑" panose="020B0503020204020204" pitchFamily="34" charset="-122"/>
                  <a:ea typeface="微软雅黑" panose="020B0503020204020204" pitchFamily="34" charset="-122"/>
                  <a:cs typeface="Roboto Light"/>
                </a:rPr>
                <a:t>义务教育</a:t>
              </a:r>
              <a:endParaRPr lang="zh-CN"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9" name="组合 18"/>
          <p:cNvGrpSpPr/>
          <p:nvPr/>
        </p:nvGrpSpPr>
        <p:grpSpPr>
          <a:xfrm>
            <a:off x="8531456" y="2544057"/>
            <a:ext cx="1734916" cy="1545992"/>
            <a:chOff x="6400259" y="1907870"/>
            <a:chExt cx="1301526" cy="1159796"/>
          </a:xfrm>
          <a:solidFill>
            <a:schemeClr val="accent3"/>
          </a:solidFill>
        </p:grpSpPr>
        <p:sp>
          <p:nvSpPr>
            <p:cNvPr id="20" name="Freeform 14"/>
            <p:cNvSpPr/>
            <p:nvPr/>
          </p:nvSpPr>
          <p:spPr bwMode="auto">
            <a:xfrm>
              <a:off x="6400259" y="1907870"/>
              <a:ext cx="1130003" cy="1159796"/>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1" name="Rectangle 66"/>
            <p:cNvSpPr/>
            <p:nvPr/>
          </p:nvSpPr>
          <p:spPr>
            <a:xfrm rot="18900000">
              <a:off x="6427955" y="2188464"/>
              <a:ext cx="1273830" cy="587846"/>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高中阶段教育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22" name="组合 21"/>
          <p:cNvGrpSpPr/>
          <p:nvPr/>
        </p:nvGrpSpPr>
        <p:grpSpPr>
          <a:xfrm>
            <a:off x="7790732" y="1546080"/>
            <a:ext cx="1506278" cy="1596093"/>
            <a:chOff x="5844571" y="1159191"/>
            <a:chExt cx="1130003" cy="1197382"/>
          </a:xfrm>
          <a:solidFill>
            <a:schemeClr val="accent4"/>
          </a:solidFill>
        </p:grpSpPr>
        <p:sp>
          <p:nvSpPr>
            <p:cNvPr id="23" name="Freeform 12"/>
            <p:cNvSpPr/>
            <p:nvPr/>
          </p:nvSpPr>
          <p:spPr bwMode="auto">
            <a:xfrm>
              <a:off x="5844571" y="1189013"/>
              <a:ext cx="1130003" cy="1167560"/>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4" name="Rectangle 69"/>
            <p:cNvSpPr/>
            <p:nvPr/>
          </p:nvSpPr>
          <p:spPr>
            <a:xfrm rot="2700000">
              <a:off x="5792646" y="1551485"/>
              <a:ext cx="1139487"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高等教育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cxnSp>
        <p:nvCxnSpPr>
          <p:cNvPr id="25" name="Straight Connector 72"/>
          <p:cNvCxnSpPr/>
          <p:nvPr/>
        </p:nvCxnSpPr>
        <p:spPr>
          <a:xfrm>
            <a:off x="1121713" y="3826496"/>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26" name="组合 25"/>
          <p:cNvGrpSpPr/>
          <p:nvPr/>
        </p:nvGrpSpPr>
        <p:grpSpPr>
          <a:xfrm>
            <a:off x="1164155" y="3993093"/>
            <a:ext cx="6746241" cy="1109981"/>
            <a:chOff x="873344" y="2994929"/>
            <a:chExt cx="5060999" cy="832702"/>
          </a:xfrm>
        </p:grpSpPr>
        <p:sp>
          <p:nvSpPr>
            <p:cNvPr id="27" name="TextBox 70"/>
            <p:cNvSpPr txBox="1"/>
            <p:nvPr/>
          </p:nvSpPr>
          <p:spPr>
            <a:xfrm>
              <a:off x="1367240" y="2994929"/>
              <a:ext cx="1604428" cy="330603"/>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全日制学历教育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28" name="TextBox 71"/>
            <p:cNvSpPr txBox="1"/>
            <p:nvPr/>
          </p:nvSpPr>
          <p:spPr>
            <a:xfrm>
              <a:off x="1336380" y="3211203"/>
              <a:ext cx="4597963" cy="616428"/>
            </a:xfrm>
            <a:prstGeom prst="rect">
              <a:avLst/>
            </a:prstGeom>
            <a:noFill/>
          </p:spPr>
          <p:txBody>
            <a:bodyPr wrap="square" lIns="91398" tIns="45700" rIns="91398" bIns="45700" rtlCol="0">
              <a:spAutoFit/>
            </a:bodyPr>
            <a:lstStyle/>
            <a:p>
              <a:pPr lvl="0"/>
              <a:r>
                <a:rPr lang="zh-CN" altLang="en-US" sz="2400" dirty="0">
                  <a:latin typeface="华文细黑" charset="0"/>
                  <a:ea typeface="华文细黑" charset="0"/>
                  <a:sym typeface="+mn-ea"/>
                </a:rPr>
                <a:t>子女接受义务教育、高中教育、高等教育的</a:t>
              </a:r>
              <a:r>
                <a:rPr lang="zh-CN" altLang="en-US" sz="2400" b="1" dirty="0">
                  <a:solidFill>
                    <a:schemeClr val="accent1">
                      <a:lumMod val="50000"/>
                    </a:schemeClr>
                  </a:solidFill>
                  <a:latin typeface="华文细黑" charset="0"/>
                  <a:ea typeface="华文细黑" charset="0"/>
                  <a:sym typeface="+mn-ea"/>
                </a:rPr>
                <a:t>入学当月</a:t>
              </a:r>
              <a:r>
                <a:rPr lang="en-US" altLang="zh-CN" sz="2400">
                  <a:latin typeface="华文细黑" charset="0"/>
                  <a:ea typeface="华文细黑" charset="0"/>
                  <a:sym typeface="+mn-ea"/>
                </a:rPr>
                <a:t>——</a:t>
              </a:r>
              <a:r>
                <a:rPr lang="zh-CN" altLang="en-US" sz="2400" dirty="0">
                  <a:latin typeface="华文细黑" charset="0"/>
                  <a:ea typeface="华文细黑" charset="0"/>
                  <a:sym typeface="+mn-ea"/>
                </a:rPr>
                <a:t>教育</a:t>
              </a:r>
              <a:r>
                <a:rPr lang="zh-CN" altLang="en-US" sz="2400" b="1" dirty="0">
                  <a:solidFill>
                    <a:schemeClr val="accent1">
                      <a:lumMod val="50000"/>
                    </a:schemeClr>
                  </a:solidFill>
                  <a:latin typeface="华文细黑" charset="0"/>
                  <a:ea typeface="华文细黑" charset="0"/>
                  <a:sym typeface="+mn-ea"/>
                </a:rPr>
                <a:t>结束当月</a:t>
              </a:r>
              <a:endParaRPr lang="zh-CN" altLang="en-US" sz="2400" b="1" dirty="0">
                <a:solidFill>
                  <a:schemeClr val="accent1">
                    <a:lumMod val="50000"/>
                  </a:schemeClr>
                </a:solidFill>
                <a:latin typeface="华文细黑" charset="0"/>
                <a:ea typeface="华文细黑" charset="0"/>
                <a:sym typeface="+mn-ea"/>
              </a:endParaRPr>
            </a:p>
          </p:txBody>
        </p:sp>
        <p:sp>
          <p:nvSpPr>
            <p:cNvPr id="29" name="Freeform 57"/>
            <p:cNvSpPr>
              <a:spLocks noChangeArrowheads="1"/>
            </p:cNvSpPr>
            <p:nvPr/>
          </p:nvSpPr>
          <p:spPr bwMode="auto">
            <a:xfrm>
              <a:off x="873344" y="3084892"/>
              <a:ext cx="315488" cy="276413"/>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accent3"/>
            </a:solidFill>
            <a:ln>
              <a:noFill/>
            </a:ln>
            <a:effectLst/>
          </p:spPr>
          <p:txBody>
            <a:bodyPr wrap="none" anchor="ctr"/>
            <a:lstStyle/>
            <a:p>
              <a:pPr>
                <a:defRPr/>
              </a:pPr>
              <a:endParaRPr lang="en-US" sz="675">
                <a:latin typeface="Roboto Light"/>
              </a:endParaRPr>
            </a:p>
          </p:txBody>
        </p:sp>
      </p:grpSp>
      <p:sp>
        <p:nvSpPr>
          <p:cNvPr id="36" name="圆角矩形 35"/>
          <p:cNvSpPr/>
          <p:nvPr/>
        </p:nvSpPr>
        <p:spPr>
          <a:xfrm>
            <a:off x="7579995" y="1019175"/>
            <a:ext cx="2632075" cy="3818890"/>
          </a:xfrm>
          <a:prstGeom prst="roundRect">
            <a:avLst/>
          </a:prstGeom>
          <a:noFill/>
          <a:ln w="38100">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 presetClass="entr" presetSubtype="8" fill="hold" nodeType="afterEffec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500"/>
                            </p:stCondLst>
                            <p:childTnLst>
                              <p:par>
                                <p:cTn id="24" presetID="2" presetClass="entr" presetSubtype="8" fill="hold" nodeType="afterEffec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heel(1)">
                                      <p:cBhvr>
                                        <p:cTn id="3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68637" y="120038"/>
            <a:ext cx="29260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子女教育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cxnSp>
        <p:nvCxnSpPr>
          <p:cNvPr id="3" name="Straight Connector 45"/>
          <p:cNvCxnSpPr/>
          <p:nvPr/>
        </p:nvCxnSpPr>
        <p:spPr>
          <a:xfrm>
            <a:off x="1121713" y="2612735"/>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46"/>
          <p:cNvCxnSpPr/>
          <p:nvPr/>
        </p:nvCxnSpPr>
        <p:spPr>
          <a:xfrm>
            <a:off x="1065198" y="5166508"/>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1170839" y="1635448"/>
            <a:ext cx="6634481" cy="786765"/>
            <a:chOff x="878358" y="1226235"/>
            <a:chExt cx="4977157" cy="590227"/>
          </a:xfrm>
        </p:grpSpPr>
        <p:sp>
          <p:nvSpPr>
            <p:cNvPr id="10" name="TextBox 6"/>
            <p:cNvSpPr txBox="1"/>
            <p:nvPr/>
          </p:nvSpPr>
          <p:spPr>
            <a:xfrm>
              <a:off x="1367240" y="1226235"/>
              <a:ext cx="1394823" cy="330603"/>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境内接受教育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11" name="TextBox 8"/>
            <p:cNvSpPr txBox="1"/>
            <p:nvPr/>
          </p:nvSpPr>
          <p:spPr>
            <a:xfrm>
              <a:off x="1368071" y="1474426"/>
              <a:ext cx="4487444" cy="342036"/>
            </a:xfrm>
            <a:prstGeom prst="rect">
              <a:avLst/>
            </a:prstGeom>
            <a:noFill/>
          </p:spPr>
          <p:txBody>
            <a:bodyPr wrap="square" lIns="91398" tIns="45700" rIns="91398" bIns="45700" rtlCol="0">
              <a:spAutoFit/>
            </a:bodyPr>
            <a:lstStyle/>
            <a:p>
              <a:pPr lvl="0"/>
              <a:r>
                <a:rPr lang="zh-CN" altLang="en-US" sz="2400" dirty="0">
                  <a:latin typeface="Calibri" panose="020F0502020204030204" pitchFamily="34" charset="0"/>
                  <a:ea typeface="宋体" panose="02010600030101010101" pitchFamily="2" charset="-122"/>
                  <a:sym typeface="+mn-ea"/>
                </a:rPr>
                <a:t>不需要特别留存资料；</a:t>
              </a:r>
              <a:endParaRPr lang="zh-CN" altLang="en-US" sz="2400" dirty="0">
                <a:solidFill>
                  <a:schemeClr val="tx1"/>
                </a:solidFill>
                <a:effectLst>
                  <a:outerShdw blurRad="38100" dist="19050" dir="2700000" algn="tl" rotWithShape="0">
                    <a:schemeClr val="dk1">
                      <a:alpha val="40000"/>
                    </a:schemeClr>
                  </a:outerShdw>
                </a:effectLst>
                <a:latin typeface="华文细黑" charset="0"/>
                <a:ea typeface="华文细黑" charset="0"/>
                <a:sym typeface="+mn-ea"/>
              </a:endParaRPr>
            </a:p>
          </p:txBody>
        </p:sp>
        <p:sp>
          <p:nvSpPr>
            <p:cNvPr id="12" name="Freeform 106"/>
            <p:cNvSpPr>
              <a:spLocks noChangeArrowheads="1"/>
            </p:cNvSpPr>
            <p:nvPr/>
          </p:nvSpPr>
          <p:spPr bwMode="auto">
            <a:xfrm>
              <a:off x="878358" y="1341403"/>
              <a:ext cx="315490" cy="285626"/>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accent1"/>
            </a:solidFill>
            <a:ln>
              <a:noFill/>
            </a:ln>
            <a:effectLst/>
          </p:spPr>
          <p:txBody>
            <a:bodyPr wrap="none" anchor="ctr"/>
            <a:lstStyle/>
            <a:p>
              <a:pPr>
                <a:defRPr/>
              </a:pPr>
              <a:endParaRPr lang="en-US" sz="675">
                <a:latin typeface="Roboto Light"/>
              </a:endParaRPr>
            </a:p>
          </p:txBody>
        </p:sp>
      </p:grpSp>
      <p:grpSp>
        <p:nvGrpSpPr>
          <p:cNvPr id="13" name="组合 12"/>
          <p:cNvGrpSpPr/>
          <p:nvPr/>
        </p:nvGrpSpPr>
        <p:grpSpPr>
          <a:xfrm>
            <a:off x="8206614" y="4431535"/>
            <a:ext cx="1862087" cy="2425574"/>
            <a:chOff x="6156564" y="3323847"/>
            <a:chExt cx="1396929" cy="1819654"/>
          </a:xfrm>
          <a:solidFill>
            <a:schemeClr val="accent1"/>
          </a:solidFill>
        </p:grpSpPr>
        <p:sp>
          <p:nvSpPr>
            <p:cNvPr id="14" name="Freeform 11"/>
            <p:cNvSpPr/>
            <p:nvPr/>
          </p:nvSpPr>
          <p:spPr bwMode="auto">
            <a:xfrm>
              <a:off x="6156564" y="3323847"/>
              <a:ext cx="1373699" cy="1819654"/>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5" name="Rectangle 60"/>
            <p:cNvSpPr/>
            <p:nvPr/>
          </p:nvSpPr>
          <p:spPr>
            <a:xfrm rot="18900000">
              <a:off x="6279663" y="3780372"/>
              <a:ext cx="1273830"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学前教育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6" name="组合 15"/>
          <p:cNvGrpSpPr/>
          <p:nvPr/>
        </p:nvGrpSpPr>
        <p:grpSpPr>
          <a:xfrm>
            <a:off x="7786593" y="3346181"/>
            <a:ext cx="1520763" cy="1737994"/>
            <a:chOff x="5841466" y="2509619"/>
            <a:chExt cx="1140869" cy="1303835"/>
          </a:xfrm>
          <a:solidFill>
            <a:schemeClr val="accent2"/>
          </a:solidFill>
        </p:grpSpPr>
        <p:sp>
          <p:nvSpPr>
            <p:cNvPr id="17" name="Freeform 13"/>
            <p:cNvSpPr/>
            <p:nvPr/>
          </p:nvSpPr>
          <p:spPr bwMode="auto">
            <a:xfrm>
              <a:off x="5841466" y="2612753"/>
              <a:ext cx="1140869" cy="1176875"/>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8" name="Rectangle 63"/>
            <p:cNvSpPr/>
            <p:nvPr/>
          </p:nvSpPr>
          <p:spPr>
            <a:xfrm rot="2700000">
              <a:off x="5706652" y="2984087"/>
              <a:ext cx="1303835" cy="354899"/>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sz="2400">
                  <a:solidFill>
                    <a:schemeClr val="bg1"/>
                  </a:solidFill>
                  <a:latin typeface="微软雅黑" panose="020B0503020204020204" pitchFamily="34" charset="-122"/>
                  <a:ea typeface="微软雅黑" panose="020B0503020204020204" pitchFamily="34" charset="-122"/>
                  <a:cs typeface="Roboto Light"/>
                </a:rPr>
                <a:t>义务教育</a:t>
              </a:r>
              <a:endParaRPr lang="zh-CN"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9" name="组合 18"/>
          <p:cNvGrpSpPr/>
          <p:nvPr/>
        </p:nvGrpSpPr>
        <p:grpSpPr>
          <a:xfrm>
            <a:off x="8531456" y="2544057"/>
            <a:ext cx="1734916" cy="1545992"/>
            <a:chOff x="6400259" y="1907870"/>
            <a:chExt cx="1301526" cy="1159796"/>
          </a:xfrm>
          <a:solidFill>
            <a:schemeClr val="accent3"/>
          </a:solidFill>
        </p:grpSpPr>
        <p:sp>
          <p:nvSpPr>
            <p:cNvPr id="20" name="Freeform 14"/>
            <p:cNvSpPr/>
            <p:nvPr/>
          </p:nvSpPr>
          <p:spPr bwMode="auto">
            <a:xfrm>
              <a:off x="6400259" y="1907870"/>
              <a:ext cx="1130003" cy="1159796"/>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1" name="Rectangle 66"/>
            <p:cNvSpPr/>
            <p:nvPr/>
          </p:nvSpPr>
          <p:spPr>
            <a:xfrm rot="18900000">
              <a:off x="6427955" y="2188464"/>
              <a:ext cx="1273830" cy="587846"/>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高中阶段教育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22" name="组合 21"/>
          <p:cNvGrpSpPr/>
          <p:nvPr/>
        </p:nvGrpSpPr>
        <p:grpSpPr>
          <a:xfrm>
            <a:off x="7790732" y="1546080"/>
            <a:ext cx="1506278" cy="1596093"/>
            <a:chOff x="5844571" y="1159191"/>
            <a:chExt cx="1130003" cy="1197382"/>
          </a:xfrm>
          <a:solidFill>
            <a:schemeClr val="accent4"/>
          </a:solidFill>
        </p:grpSpPr>
        <p:sp>
          <p:nvSpPr>
            <p:cNvPr id="23" name="Freeform 12"/>
            <p:cNvSpPr/>
            <p:nvPr/>
          </p:nvSpPr>
          <p:spPr bwMode="auto">
            <a:xfrm>
              <a:off x="5844571" y="1189013"/>
              <a:ext cx="1130003" cy="1167560"/>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4" name="Rectangle 69"/>
            <p:cNvSpPr/>
            <p:nvPr/>
          </p:nvSpPr>
          <p:spPr>
            <a:xfrm rot="2700000">
              <a:off x="5792646" y="1551485"/>
              <a:ext cx="1139487"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高等教育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cxnSp>
        <p:nvCxnSpPr>
          <p:cNvPr id="25" name="Straight Connector 72"/>
          <p:cNvCxnSpPr/>
          <p:nvPr/>
        </p:nvCxnSpPr>
        <p:spPr>
          <a:xfrm>
            <a:off x="1121713" y="3826496"/>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26" name="组合 25"/>
          <p:cNvGrpSpPr/>
          <p:nvPr/>
        </p:nvGrpSpPr>
        <p:grpSpPr>
          <a:xfrm>
            <a:off x="919046" y="3993093"/>
            <a:ext cx="6991985" cy="927101"/>
            <a:chOff x="689464" y="2994929"/>
            <a:chExt cx="5245355" cy="695506"/>
          </a:xfrm>
        </p:grpSpPr>
        <p:sp>
          <p:nvSpPr>
            <p:cNvPr id="27" name="TextBox 70"/>
            <p:cNvSpPr txBox="1"/>
            <p:nvPr/>
          </p:nvSpPr>
          <p:spPr>
            <a:xfrm>
              <a:off x="1367240" y="2994929"/>
              <a:ext cx="1394823" cy="330603"/>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境外接受教育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28" name="TextBox 71"/>
            <p:cNvSpPr txBox="1"/>
            <p:nvPr/>
          </p:nvSpPr>
          <p:spPr>
            <a:xfrm>
              <a:off x="689464" y="3211203"/>
              <a:ext cx="5245355" cy="479232"/>
            </a:xfrm>
            <a:prstGeom prst="rect">
              <a:avLst/>
            </a:prstGeom>
            <a:noFill/>
          </p:spPr>
          <p:txBody>
            <a:bodyPr wrap="square" lIns="91398" tIns="45700" rIns="91398" bIns="45700" rtlCol="0">
              <a:spAutoFit/>
            </a:bodyPr>
            <a:lstStyle/>
            <a:p>
              <a:pPr lvl="0">
                <a:lnSpc>
                  <a:spcPct val="150000"/>
                </a:lnSpc>
              </a:pPr>
              <a:r>
                <a:rPr lang="zh-CN" altLang="en-US" sz="2400" dirty="0">
                  <a:latin typeface="Calibri" panose="020F0502020204030204" pitchFamily="34" charset="0"/>
                  <a:ea typeface="宋体" panose="02010600030101010101" pitchFamily="2" charset="-122"/>
                  <a:sym typeface="+mn-ea"/>
                </a:rPr>
                <a:t>境外学校录取通知书、留学签证等相关教育资料</a:t>
              </a:r>
              <a:endParaRPr lang="zh-CN" altLang="en-US" sz="2400" b="1" dirty="0">
                <a:solidFill>
                  <a:schemeClr val="accent1">
                    <a:lumMod val="50000"/>
                  </a:schemeClr>
                </a:solidFill>
                <a:latin typeface="华文细黑" charset="0"/>
                <a:ea typeface="华文细黑" charset="0"/>
                <a:sym typeface="+mn-ea"/>
              </a:endParaRPr>
            </a:p>
          </p:txBody>
        </p:sp>
        <p:sp>
          <p:nvSpPr>
            <p:cNvPr id="29" name="Freeform 57"/>
            <p:cNvSpPr>
              <a:spLocks noChangeArrowheads="1"/>
            </p:cNvSpPr>
            <p:nvPr/>
          </p:nvSpPr>
          <p:spPr bwMode="auto">
            <a:xfrm>
              <a:off x="873344" y="3084892"/>
              <a:ext cx="315488" cy="276413"/>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accent3"/>
            </a:solidFill>
            <a:ln>
              <a:noFill/>
            </a:ln>
            <a:effectLst/>
          </p:spPr>
          <p:txBody>
            <a:bodyPr wrap="none" anchor="ctr"/>
            <a:lstStyle/>
            <a:p>
              <a:pPr>
                <a:defRPr/>
              </a:pPr>
              <a:endParaRPr lang="en-US" sz="675">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 presetClass="entr" presetSubtype="8" fill="hold" nodeType="afterEffec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500"/>
                            </p:stCondLst>
                            <p:childTnLst>
                              <p:par>
                                <p:cTn id="24" presetID="2" presetClass="entr" presetSubtype="8" fill="hold" nodeType="afterEffec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557448" y="4189058"/>
            <a:ext cx="7109639"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继续教育专项附加扣除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二</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11487" y="290218"/>
            <a:ext cx="29260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继续教育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 name="Group 1"/>
          <p:cNvGrpSpPr/>
          <p:nvPr/>
        </p:nvGrpSpPr>
        <p:grpSpPr>
          <a:xfrm>
            <a:off x="4135259" y="1973669"/>
            <a:ext cx="3584675" cy="3555867"/>
            <a:chOff x="4440282" y="2096852"/>
            <a:chExt cx="3505999" cy="3756793"/>
          </a:xfrm>
        </p:grpSpPr>
        <p:grpSp>
          <p:nvGrpSpPr>
            <p:cNvPr id="3" name="Group 47"/>
            <p:cNvGrpSpPr/>
            <p:nvPr/>
          </p:nvGrpSpPr>
          <p:grpSpPr>
            <a:xfrm>
              <a:off x="5728045" y="2096852"/>
              <a:ext cx="913032" cy="852330"/>
              <a:chOff x="4156859" y="1335233"/>
              <a:chExt cx="756519" cy="706222"/>
            </a:xfrm>
          </p:grpSpPr>
          <p:sp>
            <p:nvSpPr>
              <p:cNvPr id="35" name="Freeform: Shape 32"/>
              <p:cNvSpPr/>
              <p:nvPr/>
            </p:nvSpPr>
            <p:spPr bwMode="auto">
              <a:xfrm rot="2651534" flipV="1">
                <a:off x="4247020" y="1373774"/>
                <a:ext cx="665101" cy="667681"/>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Freeform: Shape 33"/>
              <p:cNvSpPr/>
              <p:nvPr/>
            </p:nvSpPr>
            <p:spPr bwMode="auto">
              <a:xfrm rot="2651534" flipV="1">
                <a:off x="4156859" y="1335233"/>
                <a:ext cx="756519" cy="705062"/>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1">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42"/>
            <p:cNvGrpSpPr/>
            <p:nvPr/>
          </p:nvGrpSpPr>
          <p:grpSpPr>
            <a:xfrm>
              <a:off x="5617889" y="3501593"/>
              <a:ext cx="1269614" cy="2352052"/>
              <a:chOff x="4065589" y="2499171"/>
              <a:chExt cx="1051976" cy="1948860"/>
            </a:xfrm>
            <a:solidFill>
              <a:schemeClr val="tx2">
                <a:lumMod val="20000"/>
                <a:lumOff val="80000"/>
              </a:schemeClr>
            </a:solidFill>
          </p:grpSpPr>
          <p:sp>
            <p:nvSpPr>
              <p:cNvPr id="32" name="Freeform: Shape 6"/>
              <p:cNvSpPr/>
              <p:nvPr/>
            </p:nvSpPr>
            <p:spPr bwMode="auto">
              <a:xfrm>
                <a:off x="4366497" y="2499171"/>
                <a:ext cx="467369" cy="1948860"/>
              </a:xfrm>
              <a:custGeom>
                <a:avLst/>
                <a:gdLst>
                  <a:gd name="T0" fmla="*/ 192 w 192"/>
                  <a:gd name="T1" fmla="*/ 804 h 804"/>
                  <a:gd name="T2" fmla="*/ 86 w 192"/>
                  <a:gd name="T3" fmla="*/ 0 h 804"/>
                  <a:gd name="T4" fmla="*/ 0 w 192"/>
                  <a:gd name="T5" fmla="*/ 804 h 804"/>
                  <a:gd name="T6" fmla="*/ 192 w 192"/>
                  <a:gd name="T7" fmla="*/ 804 h 804"/>
                </a:gdLst>
                <a:ahLst/>
                <a:cxnLst>
                  <a:cxn ang="0">
                    <a:pos x="T0" y="T1"/>
                  </a:cxn>
                  <a:cxn ang="0">
                    <a:pos x="T2" y="T3"/>
                  </a:cxn>
                  <a:cxn ang="0">
                    <a:pos x="T4" y="T5"/>
                  </a:cxn>
                  <a:cxn ang="0">
                    <a:pos x="T6" y="T7"/>
                  </a:cxn>
                </a:cxnLst>
                <a:rect l="0" t="0" r="r" b="b"/>
                <a:pathLst>
                  <a:path w="192" h="804">
                    <a:moveTo>
                      <a:pt x="192" y="804"/>
                    </a:moveTo>
                    <a:cubicBezTo>
                      <a:pt x="192" y="804"/>
                      <a:pt x="145" y="519"/>
                      <a:pt x="86" y="0"/>
                    </a:cubicBezTo>
                    <a:cubicBezTo>
                      <a:pt x="86" y="0"/>
                      <a:pt x="44" y="660"/>
                      <a:pt x="0" y="804"/>
                    </a:cubicBezTo>
                    <a:cubicBezTo>
                      <a:pt x="0" y="804"/>
                      <a:pt x="98" y="766"/>
                      <a:pt x="192" y="804"/>
                    </a:cubicBez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Freeform: Shape 7"/>
              <p:cNvSpPr/>
              <p:nvPr/>
            </p:nvSpPr>
            <p:spPr bwMode="auto">
              <a:xfrm>
                <a:off x="4625868" y="2960137"/>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Freeform: Shape 9"/>
              <p:cNvSpPr/>
              <p:nvPr/>
            </p:nvSpPr>
            <p:spPr bwMode="auto">
              <a:xfrm flipH="1">
                <a:off x="4065589" y="2967821"/>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13"/>
            <p:cNvGrpSpPr/>
            <p:nvPr/>
          </p:nvGrpSpPr>
          <p:grpSpPr>
            <a:xfrm rot="16456421">
              <a:off x="6520826" y="3809095"/>
              <a:ext cx="850930" cy="913032"/>
              <a:chOff x="5311775" y="1575259"/>
              <a:chExt cx="1022350" cy="1096963"/>
            </a:xfrm>
          </p:grpSpPr>
          <p:sp>
            <p:nvSpPr>
              <p:cNvPr id="30" name="Freeform: Shape 12"/>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Freeform: Shape 11"/>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14"/>
            <p:cNvGrpSpPr/>
            <p:nvPr/>
          </p:nvGrpSpPr>
          <p:grpSpPr>
            <a:xfrm rot="5143580" flipH="1">
              <a:off x="5068959" y="3809095"/>
              <a:ext cx="850930" cy="913032"/>
              <a:chOff x="5311775" y="1575259"/>
              <a:chExt cx="1022350" cy="1096963"/>
            </a:xfrm>
          </p:grpSpPr>
          <p:sp>
            <p:nvSpPr>
              <p:cNvPr id="28" name="Freeform: Shape 15"/>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Freeform: Shape 16"/>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7" name="Oval 17"/>
            <p:cNvSpPr/>
            <p:nvPr/>
          </p:nvSpPr>
          <p:spPr>
            <a:xfrm>
              <a:off x="6087455" y="3404234"/>
              <a:ext cx="265803" cy="2658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8" name="Group 19"/>
            <p:cNvGrpSpPr/>
            <p:nvPr/>
          </p:nvGrpSpPr>
          <p:grpSpPr>
            <a:xfrm rot="13676870">
              <a:off x="6789565" y="2857144"/>
              <a:ext cx="1114455" cy="1198976"/>
              <a:chOff x="4995163" y="1575258"/>
              <a:chExt cx="1338962" cy="1440511"/>
            </a:xfrm>
          </p:grpSpPr>
          <p:sp>
            <p:nvSpPr>
              <p:cNvPr id="26" name="Freeform: Shape 20"/>
              <p:cNvSpPr/>
              <p:nvPr/>
            </p:nvSpPr>
            <p:spPr bwMode="auto">
              <a:xfrm rot="16200000" flipV="1">
                <a:off x="4939944" y="1630478"/>
                <a:ext cx="1398006" cy="1287568"/>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Shape 21"/>
              <p:cNvSpPr/>
              <p:nvPr/>
            </p:nvSpPr>
            <p:spPr bwMode="auto">
              <a:xfrm rot="16200000" flipV="1">
                <a:off x="4969838" y="1651482"/>
                <a:ext cx="1440511" cy="1288063"/>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2"/>
            <p:cNvGrpSpPr/>
            <p:nvPr/>
          </p:nvGrpSpPr>
          <p:grpSpPr>
            <a:xfrm rot="13676870">
              <a:off x="4931631" y="2998041"/>
              <a:ext cx="850930" cy="913032"/>
              <a:chOff x="5311775" y="1575259"/>
              <a:chExt cx="1022350" cy="1096963"/>
            </a:xfrm>
          </p:grpSpPr>
          <p:sp>
            <p:nvSpPr>
              <p:cNvPr id="24" name="Freeform: Shape 23"/>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4"/>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Shape 24"/>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4">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5"/>
            <p:cNvGrpSpPr/>
            <p:nvPr/>
          </p:nvGrpSpPr>
          <p:grpSpPr>
            <a:xfrm rot="10977025">
              <a:off x="6459160" y="2292311"/>
              <a:ext cx="850929" cy="913032"/>
              <a:chOff x="5311775" y="1575259"/>
              <a:chExt cx="1022350" cy="1096963"/>
            </a:xfrm>
          </p:grpSpPr>
          <p:sp>
            <p:nvSpPr>
              <p:cNvPr id="22" name="Freeform: Shape 26"/>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Shape 27"/>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8"/>
            <p:cNvGrpSpPr/>
            <p:nvPr/>
          </p:nvGrpSpPr>
          <p:grpSpPr>
            <a:xfrm rot="10622975" flipH="1">
              <a:off x="5130624" y="2292312"/>
              <a:ext cx="850929" cy="913032"/>
              <a:chOff x="5311775" y="1575259"/>
              <a:chExt cx="1022350" cy="1096963"/>
            </a:xfrm>
          </p:grpSpPr>
          <p:sp>
            <p:nvSpPr>
              <p:cNvPr id="20" name="Freeform: Shape 29"/>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Shape 30"/>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Freeform: Shape 37"/>
            <p:cNvSpPr/>
            <p:nvPr/>
          </p:nvSpPr>
          <p:spPr bwMode="auto">
            <a:xfrm rot="11509313" flipH="1" flipV="1">
              <a:off x="444122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39"/>
            <p:cNvSpPr/>
            <p:nvPr/>
          </p:nvSpPr>
          <p:spPr bwMode="auto">
            <a:xfrm rot="10090687" flipH="1">
              <a:off x="4440282" y="2548071"/>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文本框 11"/>
          <p:cNvSpPr txBox="1"/>
          <p:nvPr/>
        </p:nvSpPr>
        <p:spPr>
          <a:xfrm>
            <a:off x="7286625" y="2558415"/>
            <a:ext cx="4721225" cy="1200329"/>
          </a:xfrm>
          <a:prstGeom prst="rect">
            <a:avLst/>
          </a:prstGeom>
          <a:noFill/>
        </p:spPr>
        <p:txBody>
          <a:bodyPr wrap="square" rtlCol="0" anchor="t">
            <a:spAutoFit/>
          </a:bodyPr>
          <a:lstStyle/>
          <a:p>
            <a:pPr lvl="0"/>
            <a:r>
              <a:rPr lang="en-US" altLang="zh-CN" sz="2400" dirty="0">
                <a:solidFill>
                  <a:schemeClr val="accent1">
                    <a:lumMod val="50000"/>
                  </a:schemeClr>
                </a:solidFill>
                <a:latin typeface="幼圆" pitchFamily="49" charset="-122"/>
                <a:ea typeface="幼圆" pitchFamily="49" charset="-122"/>
                <a:sym typeface="+mn-ea"/>
              </a:rPr>
              <a:t>  </a:t>
            </a:r>
            <a:r>
              <a:rPr lang="zh-CN" altLang="zh-CN" sz="2400" dirty="0" smtClean="0">
                <a:latin typeface="幼圆" pitchFamily="49" charset="-122"/>
                <a:ea typeface="幼圆" pitchFamily="49" charset="-122"/>
                <a:sym typeface="+mn-ea"/>
              </a:rPr>
              <a:t>入学</a:t>
            </a:r>
            <a:r>
              <a:rPr lang="zh-CN" altLang="zh-CN" sz="2400" dirty="0">
                <a:latin typeface="幼圆" pitchFamily="49" charset="-122"/>
                <a:ea typeface="幼圆" pitchFamily="49" charset="-122"/>
                <a:sym typeface="+mn-ea"/>
              </a:rPr>
              <a:t>的</a:t>
            </a:r>
            <a:r>
              <a:rPr lang="zh-CN" altLang="zh-CN" sz="2400" b="1" dirty="0">
                <a:latin typeface="幼圆" pitchFamily="49" charset="-122"/>
                <a:ea typeface="幼圆" pitchFamily="49" charset="-122"/>
                <a:sym typeface="+mn-ea"/>
              </a:rPr>
              <a:t>当月</a:t>
            </a:r>
            <a:r>
              <a:rPr lang="zh-CN" altLang="zh-CN" sz="2400" dirty="0">
                <a:latin typeface="幼圆" pitchFamily="49" charset="-122"/>
                <a:ea typeface="幼圆" pitchFamily="49" charset="-122"/>
                <a:sym typeface="+mn-ea"/>
              </a:rPr>
              <a:t>至教育结束的</a:t>
            </a:r>
            <a:r>
              <a:rPr lang="zh-CN" altLang="zh-CN" sz="2400" b="1" dirty="0">
                <a:latin typeface="幼圆" pitchFamily="49" charset="-122"/>
                <a:ea typeface="幼圆" pitchFamily="49" charset="-122"/>
                <a:sym typeface="+mn-ea"/>
              </a:rPr>
              <a:t>当月</a:t>
            </a:r>
            <a:endParaRPr lang="zh-CN" altLang="zh-CN" sz="2400" b="1" dirty="0">
              <a:latin typeface="幼圆" pitchFamily="49" charset="-122"/>
              <a:ea typeface="幼圆" pitchFamily="49" charset="-122"/>
              <a:sym typeface="+mn-ea"/>
            </a:endParaRPr>
          </a:p>
          <a:p>
            <a:pPr lvl="0"/>
            <a:r>
              <a:rPr lang="zh-CN" altLang="zh-CN" sz="2400" dirty="0">
                <a:latin typeface="幼圆" pitchFamily="49" charset="-122"/>
                <a:ea typeface="幼圆" pitchFamily="49" charset="-122"/>
                <a:sym typeface="+mn-ea"/>
              </a:rPr>
              <a:t>同一学历（学位）继续教育的扣除期限最长不能超过</a:t>
            </a:r>
            <a:r>
              <a:rPr lang="en-US" altLang="zh-CN" sz="2400" dirty="0">
                <a:latin typeface="幼圆" pitchFamily="49" charset="-122"/>
                <a:ea typeface="幼圆" pitchFamily="49" charset="-122"/>
                <a:sym typeface="+mn-ea"/>
              </a:rPr>
              <a:t>48</a:t>
            </a:r>
            <a:r>
              <a:rPr lang="zh-CN" altLang="zh-CN" sz="2400" dirty="0">
                <a:latin typeface="幼圆" pitchFamily="49" charset="-122"/>
                <a:ea typeface="幼圆" pitchFamily="49" charset="-122"/>
                <a:sym typeface="+mn-ea"/>
              </a:rPr>
              <a:t>个月。</a:t>
            </a:r>
            <a:endParaRPr lang="zh-CN" altLang="en-US" sz="2400" dirty="0">
              <a:solidFill>
                <a:schemeClr val="tx1"/>
              </a:solidFill>
              <a:latin typeface="幼圆" pitchFamily="49" charset="-122"/>
              <a:ea typeface="幼圆" pitchFamily="49" charset="-122"/>
              <a:sym typeface="+mn-ea"/>
            </a:endParaRPr>
          </a:p>
        </p:txBody>
      </p:sp>
      <p:sp>
        <p:nvSpPr>
          <p:cNvPr id="14" name="文本框 13"/>
          <p:cNvSpPr txBox="1"/>
          <p:nvPr/>
        </p:nvSpPr>
        <p:spPr>
          <a:xfrm>
            <a:off x="7153275" y="1818005"/>
            <a:ext cx="3262432"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学历（学位）继续教育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819150" y="1746885"/>
            <a:ext cx="2646878"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职业资格继续教育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526415" y="2318385"/>
            <a:ext cx="3571875" cy="4114800"/>
          </a:xfrm>
          <a:prstGeom prst="rect">
            <a:avLst/>
          </a:prstGeom>
          <a:noFill/>
        </p:spPr>
        <p:txBody>
          <a:bodyPr wrap="square" rtlCol="0" anchor="t">
            <a:spAutoFit/>
          </a:bodyPr>
          <a:lstStyle/>
          <a:p>
            <a:pPr lvl="0"/>
            <a:r>
              <a:rPr lang="zh-CN" altLang="zh-CN" sz="2400" dirty="0">
                <a:latin typeface="幼圆" pitchFamily="49" charset="-122"/>
                <a:ea typeface="幼圆" pitchFamily="49" charset="-122"/>
                <a:sym typeface="+mn-ea"/>
              </a:rPr>
              <a:t>取得相关职业资格继续教育证书上载明的发证（批准）日期的所属年度，即为可以扣除的年度。</a:t>
            </a:r>
            <a:endParaRPr lang="zh-CN" altLang="zh-CN" sz="2400" dirty="0">
              <a:latin typeface="幼圆" pitchFamily="49" charset="-122"/>
              <a:ea typeface="幼圆" pitchFamily="49" charset="-122"/>
              <a:sym typeface="+mn-ea"/>
            </a:endParaRPr>
          </a:p>
          <a:p>
            <a:pPr lvl="0"/>
            <a:r>
              <a:rPr lang="zh-CN" altLang="zh-CN" sz="2400" b="1" dirty="0">
                <a:latin typeface="幼圆" pitchFamily="49" charset="-122"/>
                <a:ea typeface="幼圆" pitchFamily="49" charset="-122"/>
                <a:sym typeface="+mn-ea"/>
              </a:rPr>
              <a:t>提醒：</a:t>
            </a:r>
            <a:r>
              <a:rPr lang="zh-CN" altLang="zh-CN" sz="2400" dirty="0">
                <a:latin typeface="幼圆" pitchFamily="49" charset="-122"/>
                <a:ea typeface="幼圆" pitchFamily="49" charset="-122"/>
                <a:sym typeface="+mn-ea"/>
              </a:rPr>
              <a:t>专扣政策从</a:t>
            </a:r>
            <a:r>
              <a:rPr lang="en-US" altLang="zh-CN" sz="2400" dirty="0">
                <a:latin typeface="幼圆" pitchFamily="49" charset="-122"/>
                <a:ea typeface="幼圆" pitchFamily="49" charset="-122"/>
                <a:sym typeface="+mn-ea"/>
              </a:rPr>
              <a:t>2019</a:t>
            </a:r>
            <a:r>
              <a:rPr lang="zh-CN" altLang="zh-CN" sz="2400" dirty="0">
                <a:latin typeface="幼圆" pitchFamily="49" charset="-122"/>
                <a:ea typeface="幼圆" pitchFamily="49" charset="-122"/>
                <a:sym typeface="+mn-ea"/>
              </a:rPr>
              <a:t>年</a:t>
            </a:r>
            <a:r>
              <a:rPr lang="en-US" altLang="zh-CN" sz="2400" dirty="0">
                <a:latin typeface="幼圆" pitchFamily="49" charset="-122"/>
                <a:ea typeface="幼圆" pitchFamily="49" charset="-122"/>
                <a:sym typeface="+mn-ea"/>
              </a:rPr>
              <a:t>1</a:t>
            </a:r>
            <a:r>
              <a:rPr lang="zh-CN" altLang="zh-CN" sz="2400" dirty="0">
                <a:latin typeface="幼圆" pitchFamily="49" charset="-122"/>
                <a:ea typeface="幼圆" pitchFamily="49" charset="-122"/>
                <a:sym typeface="+mn-ea"/>
              </a:rPr>
              <a:t>月</a:t>
            </a:r>
            <a:r>
              <a:rPr lang="en-US" altLang="zh-CN" sz="2400" dirty="0">
                <a:latin typeface="幼圆" pitchFamily="49" charset="-122"/>
                <a:ea typeface="幼圆" pitchFamily="49" charset="-122"/>
                <a:sym typeface="+mn-ea"/>
              </a:rPr>
              <a:t>1</a:t>
            </a:r>
            <a:r>
              <a:rPr lang="zh-CN" altLang="zh-CN" sz="2400" dirty="0">
                <a:latin typeface="幼圆" pitchFamily="49" charset="-122"/>
                <a:ea typeface="幼圆" pitchFamily="49" charset="-122"/>
                <a:sym typeface="+mn-ea"/>
              </a:rPr>
              <a:t>日开始实施，该证书应当为</a:t>
            </a:r>
            <a:r>
              <a:rPr lang="en-US" altLang="zh-CN" sz="2400" dirty="0">
                <a:latin typeface="幼圆" pitchFamily="49" charset="-122"/>
                <a:ea typeface="幼圆" pitchFamily="49" charset="-122"/>
                <a:sym typeface="+mn-ea"/>
              </a:rPr>
              <a:t>2019</a:t>
            </a:r>
            <a:r>
              <a:rPr lang="zh-CN" altLang="en-US" sz="2400" dirty="0">
                <a:latin typeface="幼圆" pitchFamily="49" charset="-122"/>
                <a:ea typeface="幼圆" pitchFamily="49" charset="-122"/>
                <a:sym typeface="+mn-ea"/>
              </a:rPr>
              <a:t>年</a:t>
            </a:r>
            <a:r>
              <a:rPr lang="en-US" altLang="zh-CN" sz="2400" dirty="0">
                <a:latin typeface="幼圆" pitchFamily="49" charset="-122"/>
                <a:ea typeface="幼圆" pitchFamily="49" charset="-122"/>
                <a:sym typeface="+mn-ea"/>
              </a:rPr>
              <a:t>1</a:t>
            </a:r>
            <a:r>
              <a:rPr lang="zh-CN" altLang="en-US" sz="2400" dirty="0">
                <a:latin typeface="幼圆" pitchFamily="49" charset="-122"/>
                <a:ea typeface="幼圆" pitchFamily="49" charset="-122"/>
                <a:sym typeface="+mn-ea"/>
              </a:rPr>
              <a:t>月</a:t>
            </a:r>
            <a:r>
              <a:rPr lang="en-US" altLang="zh-CN" sz="2400" dirty="0">
                <a:latin typeface="幼圆" pitchFamily="49" charset="-122"/>
                <a:ea typeface="幼圆" pitchFamily="49" charset="-122"/>
                <a:sym typeface="+mn-ea"/>
              </a:rPr>
              <a:t>1</a:t>
            </a:r>
            <a:r>
              <a:rPr lang="zh-CN" altLang="en-US" sz="2400" dirty="0">
                <a:latin typeface="幼圆" pitchFamily="49" charset="-122"/>
                <a:ea typeface="幼圆" pitchFamily="49" charset="-122"/>
                <a:sym typeface="+mn-ea"/>
              </a:rPr>
              <a:t>日后取得</a:t>
            </a:r>
            <a:endParaRPr lang="zh-CN" altLang="zh-CN" sz="2400" dirty="0">
              <a:latin typeface="幼圆" pitchFamily="49" charset="-122"/>
              <a:ea typeface="幼圆" pitchFamily="49" charset="-122"/>
              <a:sym typeface="+mn-ea"/>
            </a:endParaRPr>
          </a:p>
          <a:p>
            <a:pPr algn="just"/>
            <a:endParaRPr lang="zh-CN" altLang="en-US" sz="2400" dirty="0">
              <a:latin typeface="微软雅黑" panose="020B0503020204020204" pitchFamily="34" charset="-122"/>
              <a:ea typeface="微软雅黑" panose="020B0503020204020204" pitchFamily="34" charset="-122"/>
              <a:sym typeface="+mn-ea"/>
            </a:endParaRPr>
          </a:p>
          <a:p>
            <a:pPr algn="just"/>
            <a:endParaRPr lang="zh-CN" altLang="en-US" sz="2400" dirty="0">
              <a:latin typeface="微软雅黑" panose="020B0503020204020204" pitchFamily="34" charset="-122"/>
              <a:ea typeface="微软雅黑" panose="020B0503020204020204" pitchFamily="34" charset="-122"/>
              <a:sym typeface="+mn-ea"/>
            </a:endParaRPr>
          </a:p>
          <a:p>
            <a:pPr algn="just"/>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11487" y="290218"/>
            <a:ext cx="4754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继续教育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扣除条件和标准及方式</a:t>
            </a:r>
            <a:endPar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 name="Group 1"/>
          <p:cNvGrpSpPr/>
          <p:nvPr/>
        </p:nvGrpSpPr>
        <p:grpSpPr>
          <a:xfrm>
            <a:off x="4135259" y="1973669"/>
            <a:ext cx="3584675" cy="3555867"/>
            <a:chOff x="4440282" y="2096852"/>
            <a:chExt cx="3505999" cy="3756793"/>
          </a:xfrm>
        </p:grpSpPr>
        <p:grpSp>
          <p:nvGrpSpPr>
            <p:cNvPr id="3" name="Group 47"/>
            <p:cNvGrpSpPr/>
            <p:nvPr/>
          </p:nvGrpSpPr>
          <p:grpSpPr>
            <a:xfrm>
              <a:off x="5728045" y="2096852"/>
              <a:ext cx="913032" cy="852330"/>
              <a:chOff x="4156859" y="1335233"/>
              <a:chExt cx="756519" cy="706222"/>
            </a:xfrm>
          </p:grpSpPr>
          <p:sp>
            <p:nvSpPr>
              <p:cNvPr id="35" name="Freeform: Shape 32"/>
              <p:cNvSpPr/>
              <p:nvPr/>
            </p:nvSpPr>
            <p:spPr bwMode="auto">
              <a:xfrm rot="2651534" flipV="1">
                <a:off x="4247020" y="1373774"/>
                <a:ext cx="665101" cy="667681"/>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Freeform: Shape 33"/>
              <p:cNvSpPr/>
              <p:nvPr/>
            </p:nvSpPr>
            <p:spPr bwMode="auto">
              <a:xfrm rot="2651534" flipV="1">
                <a:off x="4156859" y="1335233"/>
                <a:ext cx="756519" cy="705062"/>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1">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42"/>
            <p:cNvGrpSpPr/>
            <p:nvPr/>
          </p:nvGrpSpPr>
          <p:grpSpPr>
            <a:xfrm>
              <a:off x="5617889" y="3501593"/>
              <a:ext cx="1269614" cy="2352052"/>
              <a:chOff x="4065589" y="2499171"/>
              <a:chExt cx="1051976" cy="1948860"/>
            </a:xfrm>
            <a:solidFill>
              <a:schemeClr val="tx2">
                <a:lumMod val="20000"/>
                <a:lumOff val="80000"/>
              </a:schemeClr>
            </a:solidFill>
          </p:grpSpPr>
          <p:sp>
            <p:nvSpPr>
              <p:cNvPr id="32" name="Freeform: Shape 6"/>
              <p:cNvSpPr/>
              <p:nvPr/>
            </p:nvSpPr>
            <p:spPr bwMode="auto">
              <a:xfrm>
                <a:off x="4366497" y="2499171"/>
                <a:ext cx="467369" cy="1948860"/>
              </a:xfrm>
              <a:custGeom>
                <a:avLst/>
                <a:gdLst>
                  <a:gd name="T0" fmla="*/ 192 w 192"/>
                  <a:gd name="T1" fmla="*/ 804 h 804"/>
                  <a:gd name="T2" fmla="*/ 86 w 192"/>
                  <a:gd name="T3" fmla="*/ 0 h 804"/>
                  <a:gd name="T4" fmla="*/ 0 w 192"/>
                  <a:gd name="T5" fmla="*/ 804 h 804"/>
                  <a:gd name="T6" fmla="*/ 192 w 192"/>
                  <a:gd name="T7" fmla="*/ 804 h 804"/>
                </a:gdLst>
                <a:ahLst/>
                <a:cxnLst>
                  <a:cxn ang="0">
                    <a:pos x="T0" y="T1"/>
                  </a:cxn>
                  <a:cxn ang="0">
                    <a:pos x="T2" y="T3"/>
                  </a:cxn>
                  <a:cxn ang="0">
                    <a:pos x="T4" y="T5"/>
                  </a:cxn>
                  <a:cxn ang="0">
                    <a:pos x="T6" y="T7"/>
                  </a:cxn>
                </a:cxnLst>
                <a:rect l="0" t="0" r="r" b="b"/>
                <a:pathLst>
                  <a:path w="192" h="804">
                    <a:moveTo>
                      <a:pt x="192" y="804"/>
                    </a:moveTo>
                    <a:cubicBezTo>
                      <a:pt x="192" y="804"/>
                      <a:pt x="145" y="519"/>
                      <a:pt x="86" y="0"/>
                    </a:cubicBezTo>
                    <a:cubicBezTo>
                      <a:pt x="86" y="0"/>
                      <a:pt x="44" y="660"/>
                      <a:pt x="0" y="804"/>
                    </a:cubicBezTo>
                    <a:cubicBezTo>
                      <a:pt x="0" y="804"/>
                      <a:pt x="98" y="766"/>
                      <a:pt x="192" y="804"/>
                    </a:cubicBez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Freeform: Shape 7"/>
              <p:cNvSpPr/>
              <p:nvPr/>
            </p:nvSpPr>
            <p:spPr bwMode="auto">
              <a:xfrm>
                <a:off x="4625868" y="2960137"/>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Freeform: Shape 9"/>
              <p:cNvSpPr/>
              <p:nvPr/>
            </p:nvSpPr>
            <p:spPr bwMode="auto">
              <a:xfrm flipH="1">
                <a:off x="4065589" y="2967821"/>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13"/>
            <p:cNvGrpSpPr/>
            <p:nvPr/>
          </p:nvGrpSpPr>
          <p:grpSpPr>
            <a:xfrm rot="16456421">
              <a:off x="6520826" y="3809095"/>
              <a:ext cx="850930" cy="913032"/>
              <a:chOff x="5311775" y="1575259"/>
              <a:chExt cx="1022350" cy="1096963"/>
            </a:xfrm>
          </p:grpSpPr>
          <p:sp>
            <p:nvSpPr>
              <p:cNvPr id="30" name="Freeform: Shape 12"/>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Freeform: Shape 11"/>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14"/>
            <p:cNvGrpSpPr/>
            <p:nvPr/>
          </p:nvGrpSpPr>
          <p:grpSpPr>
            <a:xfrm rot="5143580" flipH="1">
              <a:off x="5068959" y="3809095"/>
              <a:ext cx="850930" cy="913032"/>
              <a:chOff x="5311775" y="1575259"/>
              <a:chExt cx="1022350" cy="1096963"/>
            </a:xfrm>
          </p:grpSpPr>
          <p:sp>
            <p:nvSpPr>
              <p:cNvPr id="28" name="Freeform: Shape 15"/>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Freeform: Shape 16"/>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7" name="Oval 17"/>
            <p:cNvSpPr/>
            <p:nvPr/>
          </p:nvSpPr>
          <p:spPr>
            <a:xfrm>
              <a:off x="6087455" y="3404234"/>
              <a:ext cx="265803" cy="2658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8" name="Group 19"/>
            <p:cNvGrpSpPr/>
            <p:nvPr/>
          </p:nvGrpSpPr>
          <p:grpSpPr>
            <a:xfrm rot="13676870">
              <a:off x="6789565" y="2857144"/>
              <a:ext cx="1114455" cy="1198976"/>
              <a:chOff x="4995163" y="1575258"/>
              <a:chExt cx="1338962" cy="1440511"/>
            </a:xfrm>
          </p:grpSpPr>
          <p:sp>
            <p:nvSpPr>
              <p:cNvPr id="26" name="Freeform: Shape 20"/>
              <p:cNvSpPr/>
              <p:nvPr/>
            </p:nvSpPr>
            <p:spPr bwMode="auto">
              <a:xfrm rot="16200000" flipV="1">
                <a:off x="4939944" y="1630478"/>
                <a:ext cx="1398006" cy="1287568"/>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Shape 21"/>
              <p:cNvSpPr/>
              <p:nvPr/>
            </p:nvSpPr>
            <p:spPr bwMode="auto">
              <a:xfrm rot="16200000" flipV="1">
                <a:off x="4969838" y="1651482"/>
                <a:ext cx="1440511" cy="1288063"/>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2"/>
            <p:cNvGrpSpPr/>
            <p:nvPr/>
          </p:nvGrpSpPr>
          <p:grpSpPr>
            <a:xfrm rot="13676870">
              <a:off x="4931631" y="2998041"/>
              <a:ext cx="850930" cy="913032"/>
              <a:chOff x="5311775" y="1575259"/>
              <a:chExt cx="1022350" cy="1096963"/>
            </a:xfrm>
          </p:grpSpPr>
          <p:sp>
            <p:nvSpPr>
              <p:cNvPr id="24" name="Freeform: Shape 23"/>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4"/>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Shape 24"/>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4">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5"/>
            <p:cNvGrpSpPr/>
            <p:nvPr/>
          </p:nvGrpSpPr>
          <p:grpSpPr>
            <a:xfrm rot="10977025">
              <a:off x="6459160" y="2292311"/>
              <a:ext cx="850929" cy="913032"/>
              <a:chOff x="5311775" y="1575259"/>
              <a:chExt cx="1022350" cy="1096963"/>
            </a:xfrm>
          </p:grpSpPr>
          <p:sp>
            <p:nvSpPr>
              <p:cNvPr id="22" name="Freeform: Shape 26"/>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Shape 27"/>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8"/>
            <p:cNvGrpSpPr/>
            <p:nvPr/>
          </p:nvGrpSpPr>
          <p:grpSpPr>
            <a:xfrm rot="10622975" flipH="1">
              <a:off x="5130624" y="2292312"/>
              <a:ext cx="850929" cy="913032"/>
              <a:chOff x="5311775" y="1575259"/>
              <a:chExt cx="1022350" cy="1096963"/>
            </a:xfrm>
          </p:grpSpPr>
          <p:sp>
            <p:nvSpPr>
              <p:cNvPr id="20" name="Freeform: Shape 29"/>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Shape 30"/>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Freeform: Shape 37"/>
            <p:cNvSpPr/>
            <p:nvPr/>
          </p:nvSpPr>
          <p:spPr bwMode="auto">
            <a:xfrm rot="11509313" flipH="1" flipV="1">
              <a:off x="444122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39"/>
            <p:cNvSpPr/>
            <p:nvPr/>
          </p:nvSpPr>
          <p:spPr bwMode="auto">
            <a:xfrm rot="10090687" flipH="1">
              <a:off x="4440282" y="2548071"/>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2" name="文本框 11"/>
          <p:cNvSpPr txBox="1"/>
          <p:nvPr/>
        </p:nvSpPr>
        <p:spPr>
          <a:xfrm>
            <a:off x="7286625" y="2558415"/>
            <a:ext cx="4721225" cy="1580515"/>
          </a:xfrm>
          <a:prstGeom prst="rect">
            <a:avLst/>
          </a:prstGeom>
          <a:noFill/>
        </p:spPr>
        <p:txBody>
          <a:bodyPr wrap="square" rtlCol="0" anchor="t">
            <a:spAutoFit/>
          </a:bodyPr>
          <a:lstStyle/>
          <a:p>
            <a:pPr algn="just"/>
            <a:r>
              <a:rPr lang="en-US" altLang="zh-CN" sz="2400" dirty="0">
                <a:solidFill>
                  <a:schemeClr val="accent1">
                    <a:lumMod val="50000"/>
                  </a:schemeClr>
                </a:solidFill>
                <a:latin typeface="华文细黑" pitchFamily="2" charset="-122"/>
                <a:ea typeface="华文细黑" pitchFamily="2" charset="-122"/>
                <a:sym typeface="+mn-ea"/>
              </a:rPr>
              <a:t>     </a:t>
            </a:r>
            <a:r>
              <a:rPr lang="en-US" altLang="zh-CN" sz="2400" dirty="0">
                <a:solidFill>
                  <a:schemeClr val="tx1"/>
                </a:solidFill>
                <a:latin typeface="华文细黑" pitchFamily="2" charset="-122"/>
                <a:ea typeface="华文细黑" pitchFamily="2" charset="-122"/>
                <a:sym typeface="+mn-ea"/>
              </a:rPr>
              <a:t> </a:t>
            </a:r>
            <a:r>
              <a:rPr lang="zh-CN" altLang="zh-CN" sz="2400" dirty="0">
                <a:solidFill>
                  <a:schemeClr val="tx1"/>
                </a:solidFill>
                <a:latin typeface="幼圆" pitchFamily="49" charset="-122"/>
                <a:ea typeface="幼圆" pitchFamily="49" charset="-122"/>
                <a:sym typeface="+mn-ea"/>
              </a:rPr>
              <a:t>纳税人在中国境内接受学历（学位）继续教育的支出，在学历（学位）教育期间按照每月400元定额扣除。</a:t>
            </a:r>
            <a:endParaRPr lang="zh-CN" altLang="zh-CN" sz="2400" dirty="0">
              <a:solidFill>
                <a:schemeClr val="tx1"/>
              </a:solidFill>
              <a:latin typeface="幼圆" pitchFamily="49" charset="-122"/>
              <a:ea typeface="幼圆" pitchFamily="49" charset="-122"/>
              <a:sym typeface="+mn-ea"/>
            </a:endParaRPr>
          </a:p>
        </p:txBody>
      </p:sp>
      <p:sp>
        <p:nvSpPr>
          <p:cNvPr id="14" name="文本框 13"/>
          <p:cNvSpPr txBox="1"/>
          <p:nvPr/>
        </p:nvSpPr>
        <p:spPr>
          <a:xfrm>
            <a:off x="7153275" y="1818005"/>
            <a:ext cx="3262432"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学历（学位）继续教育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762750" y="1788968"/>
            <a:ext cx="2646878"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职业资格继续教育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553489" y="2498494"/>
            <a:ext cx="3431540" cy="1938992"/>
          </a:xfrm>
          <a:prstGeom prst="rect">
            <a:avLst/>
          </a:prstGeom>
          <a:noFill/>
        </p:spPr>
        <p:txBody>
          <a:bodyPr wrap="square" rtlCol="0" anchor="t">
            <a:spAutoFit/>
          </a:bodyPr>
          <a:lstStyle/>
          <a:p>
            <a:pPr algn="just"/>
            <a:r>
              <a:rPr lang="zh-CN" altLang="zh-CN" sz="2400" dirty="0">
                <a:latin typeface="幼圆" pitchFamily="49" charset="-122"/>
                <a:ea typeface="幼圆" pitchFamily="49" charset="-122"/>
                <a:sym typeface="+mn-ea"/>
              </a:rPr>
              <a:t>技能人员职业资格继续教育</a:t>
            </a:r>
            <a:endParaRPr lang="zh-CN" altLang="zh-CN" sz="2400" dirty="0">
              <a:latin typeface="幼圆" pitchFamily="49" charset="-122"/>
              <a:ea typeface="幼圆" pitchFamily="49" charset="-122"/>
              <a:sym typeface="+mn-ea"/>
            </a:endParaRPr>
          </a:p>
          <a:p>
            <a:pPr algn="just"/>
            <a:endParaRPr lang="zh-CN" altLang="en-US" sz="2400" dirty="0">
              <a:latin typeface="华文细黑" pitchFamily="2" charset="-122"/>
              <a:ea typeface="华文细黑" pitchFamily="2" charset="-122"/>
              <a:sym typeface="+mn-ea"/>
            </a:endParaRPr>
          </a:p>
          <a:p>
            <a:pPr algn="just"/>
            <a:endParaRPr lang="zh-CN" altLang="en-US" sz="2400" dirty="0">
              <a:latin typeface="华文细黑" pitchFamily="2" charset="-122"/>
              <a:ea typeface="华文细黑" pitchFamily="2" charset="-122"/>
              <a:sym typeface="+mn-ea"/>
            </a:endParaRPr>
          </a:p>
          <a:p>
            <a:pPr algn="just"/>
            <a:endParaRPr lang="zh-CN" altLang="en-US" sz="2400" dirty="0">
              <a:latin typeface="华文细黑" pitchFamily="2" charset="-122"/>
              <a:ea typeface="华文细黑" pitchFamily="2" charset="-122"/>
            </a:endParaRPr>
          </a:p>
        </p:txBody>
      </p:sp>
      <p:sp>
        <p:nvSpPr>
          <p:cNvPr id="19" name="文本框 18"/>
          <p:cNvSpPr txBox="1"/>
          <p:nvPr/>
        </p:nvSpPr>
        <p:spPr>
          <a:xfrm>
            <a:off x="573405" y="5626735"/>
            <a:ext cx="6687820" cy="483235"/>
          </a:xfrm>
          <a:prstGeom prst="rect">
            <a:avLst/>
          </a:prstGeom>
          <a:noFill/>
        </p:spPr>
        <p:txBody>
          <a:bodyPr wrap="none" rtlCol="0" anchor="t">
            <a:spAutoFit/>
          </a:bodyPr>
          <a:lstStyle/>
          <a:p>
            <a:pPr algn="just"/>
            <a:r>
              <a:rPr lang="zh-CN" altLang="en-US" sz="2400" dirty="0">
                <a:latin typeface="微软雅黑" panose="020B0503020204020204" pitchFamily="34" charset="-122"/>
                <a:ea typeface="微软雅黑" panose="020B0503020204020204" pitchFamily="34" charset="-122"/>
                <a:sym typeface="+mn-ea"/>
              </a:rPr>
              <a:t>在</a:t>
            </a:r>
            <a:r>
              <a:rPr lang="zh-CN" altLang="en-US" sz="2400" b="1" dirty="0">
                <a:latin typeface="微软雅黑" panose="020B0503020204020204" pitchFamily="34" charset="-122"/>
                <a:ea typeface="微软雅黑" panose="020B0503020204020204" pitchFamily="34" charset="-122"/>
                <a:sym typeface="+mn-ea"/>
              </a:rPr>
              <a:t>取得相关证书</a:t>
            </a:r>
            <a:r>
              <a:rPr lang="zh-CN" altLang="en-US" sz="2400" dirty="0">
                <a:latin typeface="微软雅黑" panose="020B0503020204020204" pitchFamily="34" charset="-122"/>
                <a:ea typeface="微软雅黑" panose="020B0503020204020204" pitchFamily="34" charset="-122"/>
                <a:sym typeface="+mn-ea"/>
              </a:rPr>
              <a:t>的</a:t>
            </a:r>
            <a:r>
              <a:rPr lang="zh-CN" altLang="en-US" sz="2400" b="1" dirty="0">
                <a:solidFill>
                  <a:schemeClr val="tx1"/>
                </a:solidFill>
                <a:latin typeface="微软雅黑" panose="020B0503020204020204" pitchFamily="34" charset="-122"/>
                <a:ea typeface="微软雅黑" panose="020B0503020204020204" pitchFamily="34" charset="-122"/>
                <a:sym typeface="+mn-ea"/>
              </a:rPr>
              <a:t>当年</a:t>
            </a:r>
            <a:r>
              <a:rPr lang="zh-CN" altLang="en-US" sz="2400" dirty="0">
                <a:latin typeface="微软雅黑" panose="020B0503020204020204" pitchFamily="34" charset="-122"/>
                <a:ea typeface="微软雅黑" panose="020B0503020204020204" pitchFamily="34" charset="-122"/>
                <a:sym typeface="+mn-ea"/>
              </a:rPr>
              <a:t>，按照3600元定额扣除。</a:t>
            </a:r>
            <a:endParaRPr lang="zh-CN" altLang="en-US" sz="2400" dirty="0">
              <a:latin typeface="微软雅黑" panose="020B0503020204020204" pitchFamily="34" charset="-122"/>
              <a:ea typeface="微软雅黑" panose="020B0503020204020204" pitchFamily="34" charset="-122"/>
              <a:sym typeface="+mn-ea"/>
            </a:endParaRPr>
          </a:p>
        </p:txBody>
      </p:sp>
      <p:sp>
        <p:nvSpPr>
          <p:cNvPr id="37" name="矩形 36"/>
          <p:cNvSpPr/>
          <p:nvPr/>
        </p:nvSpPr>
        <p:spPr>
          <a:xfrm>
            <a:off x="291589" y="3881643"/>
            <a:ext cx="3559975" cy="830997"/>
          </a:xfrm>
          <a:prstGeom prst="rect">
            <a:avLst/>
          </a:prstGeom>
        </p:spPr>
        <p:txBody>
          <a:bodyPr wrap="square">
            <a:spAutoFit/>
          </a:bodyPr>
          <a:lstStyle/>
          <a:p>
            <a:pPr algn="just"/>
            <a:r>
              <a:rPr lang="zh-CN" altLang="zh-CN" sz="2400" dirty="0" smtClean="0">
                <a:latin typeface="幼圆" pitchFamily="49" charset="-122"/>
                <a:ea typeface="幼圆" pitchFamily="49" charset="-122"/>
                <a:sym typeface="+mn-ea"/>
              </a:rPr>
              <a:t>专业技术人员职业资格继续教育支出</a:t>
            </a:r>
            <a:endParaRPr lang="zh-CN" altLang="zh-CN" sz="2400" dirty="0">
              <a:latin typeface="幼圆" pitchFamily="49" charset="-122"/>
              <a:ea typeface="幼圆" pitchFamily="49" charset="-122"/>
              <a:sym typeface="+mn-ea"/>
            </a:endParaRPr>
          </a:p>
        </p:txBody>
      </p:sp>
      <p:sp>
        <p:nvSpPr>
          <p:cNvPr id="100" name="文本框 99"/>
          <p:cNvSpPr txBox="1"/>
          <p:nvPr/>
        </p:nvSpPr>
        <p:spPr>
          <a:xfrm>
            <a:off x="317500" y="4827270"/>
            <a:ext cx="10298430" cy="701040"/>
          </a:xfrm>
          <a:prstGeom prst="rect">
            <a:avLst/>
          </a:prstGeom>
          <a:noFill/>
          <a:ln w="9525">
            <a:noFill/>
            <a:miter/>
          </a:ln>
        </p:spPr>
        <p:txBody>
          <a:bodyPr wrap="square">
            <a:spAutoFit/>
            <a:scene3d>
              <a:camera prst="orthographicFront"/>
              <a:lightRig rig="threePt" dir="t"/>
            </a:scene3d>
          </a:bodyPr>
          <a:lstStyle/>
          <a:p>
            <a:pPr marL="0" indent="0" algn="l"/>
            <a:r>
              <a:rPr lang="zh-CN" altLang="en-US" sz="2000" b="0" u="none">
                <a:solidFill>
                  <a:schemeClr val="tx1"/>
                </a:solidFill>
                <a:effectLst>
                  <a:outerShdw blurRad="38100" dist="19050" dir="2700000" algn="tl" rotWithShape="0">
                    <a:schemeClr val="dk1">
                      <a:alpha val="40000"/>
                    </a:schemeClr>
                  </a:outerShdw>
                </a:effectLst>
                <a:latin typeface="幼圆" charset="0"/>
                <a:ea typeface="幼圆" charset="0"/>
                <a:cs typeface="宋体" panose="02010600030101010101" pitchFamily="2" charset="-122"/>
              </a:rPr>
              <a:t>个人接受本科及以下学历（学位）继续教育，符合本办法规定扣除条件的，可以选择由其父母扣除，也可以选择由本人扣除。</a:t>
            </a:r>
            <a:endParaRPr lang="zh-CN" altLang="en-US" sz="2000" b="0" u="none">
              <a:solidFill>
                <a:schemeClr val="tx1"/>
              </a:solidFill>
              <a:effectLst>
                <a:outerShdw blurRad="38100" dist="19050" dir="2700000" algn="tl" rotWithShape="0">
                  <a:schemeClr val="dk1">
                    <a:alpha val="40000"/>
                  </a:schemeClr>
                </a:outerShdw>
              </a:effectLst>
              <a:latin typeface="幼圆" charset="0"/>
              <a:ea typeface="幼圆"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to="" calcmode="lin" valueType="num">
                                      <p:cBhvr>
                                        <p:cTn id="32" dur="1" fill="hold"/>
                                        <p:tgtEl>
                                          <p:spTgt spid="37"/>
                                        </p:tgtEl>
                                      </p:cBhvr>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9"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3"/>
          <p:cNvSpPr txBox="1"/>
          <p:nvPr/>
        </p:nvSpPr>
        <p:spPr>
          <a:xfrm>
            <a:off x="1468002" y="177188"/>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继续教育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 name="Group 1"/>
          <p:cNvGrpSpPr/>
          <p:nvPr/>
        </p:nvGrpSpPr>
        <p:grpSpPr>
          <a:xfrm>
            <a:off x="4135259" y="1973669"/>
            <a:ext cx="3584675" cy="3555867"/>
            <a:chOff x="4440282" y="2096852"/>
            <a:chExt cx="3505999" cy="3756793"/>
          </a:xfrm>
        </p:grpSpPr>
        <p:grpSp>
          <p:nvGrpSpPr>
            <p:cNvPr id="3" name="Group 47"/>
            <p:cNvGrpSpPr/>
            <p:nvPr/>
          </p:nvGrpSpPr>
          <p:grpSpPr>
            <a:xfrm>
              <a:off x="5728045" y="2096852"/>
              <a:ext cx="913032" cy="852330"/>
              <a:chOff x="4156859" y="1335233"/>
              <a:chExt cx="756519" cy="706222"/>
            </a:xfrm>
          </p:grpSpPr>
          <p:sp>
            <p:nvSpPr>
              <p:cNvPr id="35" name="Freeform: Shape 32"/>
              <p:cNvSpPr/>
              <p:nvPr/>
            </p:nvSpPr>
            <p:spPr bwMode="auto">
              <a:xfrm rot="2651534" flipV="1">
                <a:off x="4247020" y="1373774"/>
                <a:ext cx="665101" cy="667681"/>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Freeform: Shape 33"/>
              <p:cNvSpPr/>
              <p:nvPr/>
            </p:nvSpPr>
            <p:spPr bwMode="auto">
              <a:xfrm rot="2651534" flipV="1">
                <a:off x="4156859" y="1335233"/>
                <a:ext cx="756519" cy="705062"/>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1">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42"/>
            <p:cNvGrpSpPr/>
            <p:nvPr/>
          </p:nvGrpSpPr>
          <p:grpSpPr>
            <a:xfrm>
              <a:off x="5617889" y="3501593"/>
              <a:ext cx="1269614" cy="2352052"/>
              <a:chOff x="4065589" y="2499171"/>
              <a:chExt cx="1051976" cy="1948860"/>
            </a:xfrm>
            <a:solidFill>
              <a:schemeClr val="tx2">
                <a:lumMod val="20000"/>
                <a:lumOff val="80000"/>
              </a:schemeClr>
            </a:solidFill>
          </p:grpSpPr>
          <p:sp>
            <p:nvSpPr>
              <p:cNvPr id="32" name="Freeform: Shape 6"/>
              <p:cNvSpPr/>
              <p:nvPr/>
            </p:nvSpPr>
            <p:spPr bwMode="auto">
              <a:xfrm>
                <a:off x="4366497" y="2499171"/>
                <a:ext cx="467369" cy="1948860"/>
              </a:xfrm>
              <a:custGeom>
                <a:avLst/>
                <a:gdLst>
                  <a:gd name="T0" fmla="*/ 192 w 192"/>
                  <a:gd name="T1" fmla="*/ 804 h 804"/>
                  <a:gd name="T2" fmla="*/ 86 w 192"/>
                  <a:gd name="T3" fmla="*/ 0 h 804"/>
                  <a:gd name="T4" fmla="*/ 0 w 192"/>
                  <a:gd name="T5" fmla="*/ 804 h 804"/>
                  <a:gd name="T6" fmla="*/ 192 w 192"/>
                  <a:gd name="T7" fmla="*/ 804 h 804"/>
                </a:gdLst>
                <a:ahLst/>
                <a:cxnLst>
                  <a:cxn ang="0">
                    <a:pos x="T0" y="T1"/>
                  </a:cxn>
                  <a:cxn ang="0">
                    <a:pos x="T2" y="T3"/>
                  </a:cxn>
                  <a:cxn ang="0">
                    <a:pos x="T4" y="T5"/>
                  </a:cxn>
                  <a:cxn ang="0">
                    <a:pos x="T6" y="T7"/>
                  </a:cxn>
                </a:cxnLst>
                <a:rect l="0" t="0" r="r" b="b"/>
                <a:pathLst>
                  <a:path w="192" h="804">
                    <a:moveTo>
                      <a:pt x="192" y="804"/>
                    </a:moveTo>
                    <a:cubicBezTo>
                      <a:pt x="192" y="804"/>
                      <a:pt x="145" y="519"/>
                      <a:pt x="86" y="0"/>
                    </a:cubicBezTo>
                    <a:cubicBezTo>
                      <a:pt x="86" y="0"/>
                      <a:pt x="44" y="660"/>
                      <a:pt x="0" y="804"/>
                    </a:cubicBezTo>
                    <a:cubicBezTo>
                      <a:pt x="0" y="804"/>
                      <a:pt x="98" y="766"/>
                      <a:pt x="192" y="804"/>
                    </a:cubicBez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Freeform: Shape 7"/>
              <p:cNvSpPr/>
              <p:nvPr/>
            </p:nvSpPr>
            <p:spPr bwMode="auto">
              <a:xfrm>
                <a:off x="4625868" y="2960137"/>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Freeform: Shape 9"/>
              <p:cNvSpPr/>
              <p:nvPr/>
            </p:nvSpPr>
            <p:spPr bwMode="auto">
              <a:xfrm flipH="1">
                <a:off x="4065589" y="2967821"/>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1" h="211">
                    <a:moveTo>
                      <a:pt x="23" y="212"/>
                    </a:moveTo>
                    <a:cubicBezTo>
                      <a:pt x="23" y="212"/>
                      <a:pt x="0" y="122"/>
                      <a:pt x="202" y="26"/>
                    </a:cubicBezTo>
                    <a:cubicBezTo>
                      <a:pt x="202" y="26"/>
                      <a:pt x="112" y="0"/>
                      <a:pt x="7" y="90"/>
                    </a:cubicBezTo>
                    <a:lnTo>
                      <a:pt x="23" y="212"/>
                    </a:lnTo>
                    <a:close/>
                  </a:path>
                </a:pathLst>
              </a:custGeom>
              <a:ln>
                <a:noFill/>
              </a:ln>
            </p:spPr>
            <p:style>
              <a:lnRef idx="1">
                <a:schemeClr val="accent2"/>
              </a:lnRef>
              <a:fillRef idx="2">
                <a:schemeClr val="accent2"/>
              </a:fillRef>
              <a:effectRef idx="1">
                <a:schemeClr val="accent2"/>
              </a:effectRef>
              <a:fontRef idx="minor">
                <a:schemeClr val="dk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13"/>
            <p:cNvGrpSpPr/>
            <p:nvPr/>
          </p:nvGrpSpPr>
          <p:grpSpPr>
            <a:xfrm rot="16456421">
              <a:off x="6520826" y="3809095"/>
              <a:ext cx="850930" cy="913032"/>
              <a:chOff x="5311775" y="1575259"/>
              <a:chExt cx="1022350" cy="1096963"/>
            </a:xfrm>
          </p:grpSpPr>
          <p:sp>
            <p:nvSpPr>
              <p:cNvPr id="30" name="Freeform: Shape 12"/>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Freeform: Shape 11"/>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14"/>
            <p:cNvGrpSpPr/>
            <p:nvPr/>
          </p:nvGrpSpPr>
          <p:grpSpPr>
            <a:xfrm rot="5143580" flipH="1">
              <a:off x="5068959" y="3809095"/>
              <a:ext cx="850930" cy="913032"/>
              <a:chOff x="5311775" y="1575259"/>
              <a:chExt cx="1022350" cy="1096963"/>
            </a:xfrm>
          </p:grpSpPr>
          <p:sp>
            <p:nvSpPr>
              <p:cNvPr id="28" name="Freeform: Shape 15"/>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Freeform: Shape 16"/>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7" name="Oval 17"/>
            <p:cNvSpPr/>
            <p:nvPr/>
          </p:nvSpPr>
          <p:spPr>
            <a:xfrm>
              <a:off x="6087455" y="3404234"/>
              <a:ext cx="265803" cy="2658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8" name="Group 19"/>
            <p:cNvGrpSpPr/>
            <p:nvPr/>
          </p:nvGrpSpPr>
          <p:grpSpPr>
            <a:xfrm rot="13676870">
              <a:off x="6789565" y="2857144"/>
              <a:ext cx="1114455" cy="1198976"/>
              <a:chOff x="4995163" y="1575258"/>
              <a:chExt cx="1338962" cy="1440511"/>
            </a:xfrm>
          </p:grpSpPr>
          <p:sp>
            <p:nvSpPr>
              <p:cNvPr id="26" name="Freeform: Shape 20"/>
              <p:cNvSpPr/>
              <p:nvPr/>
            </p:nvSpPr>
            <p:spPr bwMode="auto">
              <a:xfrm rot="16200000" flipV="1">
                <a:off x="4939944" y="1630478"/>
                <a:ext cx="1398006" cy="1287568"/>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Shape 21"/>
              <p:cNvSpPr/>
              <p:nvPr/>
            </p:nvSpPr>
            <p:spPr bwMode="auto">
              <a:xfrm rot="16200000" flipV="1">
                <a:off x="4969838" y="1651482"/>
                <a:ext cx="1440511" cy="1288063"/>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2"/>
            <p:cNvGrpSpPr/>
            <p:nvPr/>
          </p:nvGrpSpPr>
          <p:grpSpPr>
            <a:xfrm rot="13676870">
              <a:off x="4931631" y="2998041"/>
              <a:ext cx="850930" cy="913032"/>
              <a:chOff x="5311775" y="1575259"/>
              <a:chExt cx="1022350" cy="1096963"/>
            </a:xfrm>
          </p:grpSpPr>
          <p:sp>
            <p:nvSpPr>
              <p:cNvPr id="24" name="Freeform: Shape 23"/>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4"/>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Shape 24"/>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4">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5"/>
            <p:cNvGrpSpPr/>
            <p:nvPr/>
          </p:nvGrpSpPr>
          <p:grpSpPr>
            <a:xfrm rot="10977025">
              <a:off x="6459160" y="2292311"/>
              <a:ext cx="850929" cy="913032"/>
              <a:chOff x="5311775" y="1575259"/>
              <a:chExt cx="1022350" cy="1096963"/>
            </a:xfrm>
          </p:grpSpPr>
          <p:sp>
            <p:nvSpPr>
              <p:cNvPr id="22" name="Freeform: Shape 26"/>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Shape 27"/>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8"/>
            <p:cNvGrpSpPr/>
            <p:nvPr/>
          </p:nvGrpSpPr>
          <p:grpSpPr>
            <a:xfrm rot="10622975" flipH="1">
              <a:off x="5130624" y="2292312"/>
              <a:ext cx="850929" cy="913032"/>
              <a:chOff x="5311775" y="1575259"/>
              <a:chExt cx="1022350" cy="1096963"/>
            </a:xfrm>
          </p:grpSpPr>
          <p:sp>
            <p:nvSpPr>
              <p:cNvPr id="20" name="Freeform: Shape 29"/>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Shape 30"/>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Freeform: Shape 37"/>
            <p:cNvSpPr/>
            <p:nvPr/>
          </p:nvSpPr>
          <p:spPr bwMode="auto">
            <a:xfrm rot="11509313" flipH="1" flipV="1">
              <a:off x="444122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39"/>
            <p:cNvSpPr/>
            <p:nvPr/>
          </p:nvSpPr>
          <p:spPr bwMode="auto">
            <a:xfrm rot="10090687" flipH="1">
              <a:off x="4440282" y="2548071"/>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5"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4" name="文本框 13"/>
          <p:cNvSpPr txBox="1"/>
          <p:nvPr/>
        </p:nvSpPr>
        <p:spPr>
          <a:xfrm>
            <a:off x="7153275" y="1818005"/>
            <a:ext cx="3262432"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学历（学位）继续教育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819150" y="1746885"/>
            <a:ext cx="2646878" cy="461665"/>
          </a:xfrm>
          <a:prstGeom prst="rect">
            <a:avLst/>
          </a:prstGeom>
          <a:noFill/>
        </p:spPr>
        <p:txBody>
          <a:bodyPr wrap="none" rtlCol="0" anchor="t">
            <a:spAutoFit/>
          </a:bodyPr>
          <a:lstStyle/>
          <a:p>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rPr>
              <a:t>职业资格继续教育</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424180" y="2945765"/>
            <a:ext cx="3531870" cy="613410"/>
          </a:xfrm>
          <a:prstGeom prst="rect">
            <a:avLst/>
          </a:prstGeom>
          <a:noFill/>
        </p:spPr>
        <p:txBody>
          <a:bodyPr wrap="square" rtlCol="0">
            <a:spAutoFit/>
          </a:bodyPr>
          <a:lstStyle/>
          <a:p>
            <a:pPr algn="dist"/>
            <a:r>
              <a:rPr lang="zh-CN" altLang="en-US" sz="3200" dirty="0">
                <a:solidFill>
                  <a:schemeClr val="accent1">
                    <a:lumMod val="50000"/>
                  </a:schemeClr>
                </a:solidFill>
              </a:rPr>
              <a:t>职业资格</a:t>
            </a:r>
            <a:r>
              <a:rPr lang="zh-CN" altLang="en-US" sz="3200" dirty="0">
                <a:solidFill>
                  <a:schemeClr val="accent1">
                    <a:lumMod val="50000"/>
                  </a:schemeClr>
                </a:solidFill>
                <a:latin typeface="微软雅黑" panose="020B0503020204020204" pitchFamily="34" charset="-122"/>
                <a:ea typeface="微软雅黑" panose="020B0503020204020204" pitchFamily="34" charset="-122"/>
              </a:rPr>
              <a:t>相关证书</a:t>
            </a:r>
            <a:endParaRPr lang="zh-CN" altLang="en-US" sz="3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878445" y="2874645"/>
            <a:ext cx="3531870" cy="613410"/>
          </a:xfrm>
          <a:prstGeom prst="rect">
            <a:avLst/>
          </a:prstGeom>
          <a:noFill/>
        </p:spPr>
        <p:txBody>
          <a:bodyPr wrap="square" rtlCol="0">
            <a:spAutoFit/>
          </a:bodyPr>
          <a:lstStyle/>
          <a:p>
            <a:pPr algn="dist"/>
            <a:r>
              <a:rPr lang="zh-CN" altLang="en-US" sz="3200" dirty="0">
                <a:solidFill>
                  <a:schemeClr val="accent1">
                    <a:lumMod val="50000"/>
                  </a:schemeClr>
                </a:solidFill>
              </a:rPr>
              <a:t>无需留存</a:t>
            </a:r>
            <a:endParaRPr lang="zh-CN" altLang="en-US" sz="32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114565" y="4258330"/>
            <a:ext cx="8494633"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住房贷款利息专项附加扣除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三</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cd4e9e4f75622a0cdc0d35db205b5b23.png"/>
          <p:cNvPicPr>
            <a:picLocks noChangeAspect="1" noChangeArrowheads="1"/>
          </p:cNvPicPr>
          <p:nvPr/>
        </p:nvPicPr>
        <p:blipFill>
          <a:blip r:embed="rId1" cstate="print"/>
          <a:stretch>
            <a:fillRect/>
          </a:stretch>
        </p:blipFill>
        <p:spPr bwMode="auto">
          <a:xfrm>
            <a:off x="8811895" y="3573376"/>
            <a:ext cx="3095378" cy="2968748"/>
          </a:xfrm>
          <a:prstGeom prst="rect">
            <a:avLst/>
          </a:prstGeom>
          <a:noFill/>
        </p:spPr>
      </p:pic>
      <p:sp>
        <p:nvSpPr>
          <p:cNvPr id="44" name="矩形 43"/>
          <p:cNvSpPr/>
          <p:nvPr/>
        </p:nvSpPr>
        <p:spPr>
          <a:xfrm>
            <a:off x="960985" y="1608455"/>
            <a:ext cx="9810115" cy="2286000"/>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en-US" sz="2400" dirty="0">
                <a:solidFill>
                  <a:schemeClr val="tx1"/>
                </a:solidFill>
                <a:latin typeface="幼圆" pitchFamily="49" charset="-122"/>
                <a:ea typeface="幼圆" pitchFamily="49" charset="-122"/>
              </a:rPr>
              <a:t>纳税人本人或配偶单独或共同使用商业银行或住房公积金个人住房贷款为本人或其配偶购买</a:t>
            </a:r>
            <a:r>
              <a:rPr lang="zh-CN" altLang="en-US" sz="2400" b="1" dirty="0">
                <a:solidFill>
                  <a:srgbClr val="FF0000"/>
                </a:solidFill>
                <a:latin typeface="幼圆" pitchFamily="49" charset="-122"/>
                <a:ea typeface="幼圆" pitchFamily="49" charset="-122"/>
              </a:rPr>
              <a:t>中国境内</a:t>
            </a:r>
            <a:r>
              <a:rPr lang="zh-CN" altLang="en-US" sz="2400" dirty="0">
                <a:solidFill>
                  <a:schemeClr val="tx1"/>
                </a:solidFill>
                <a:latin typeface="幼圆" pitchFamily="49" charset="-122"/>
                <a:ea typeface="幼圆" pitchFamily="49" charset="-122"/>
              </a:rPr>
              <a:t>住房，发生的</a:t>
            </a:r>
            <a:r>
              <a:rPr lang="zh-CN" altLang="en-US" sz="2400" b="1" dirty="0">
                <a:solidFill>
                  <a:srgbClr val="FF0000"/>
                </a:solidFill>
                <a:latin typeface="幼圆" pitchFamily="49" charset="-122"/>
                <a:ea typeface="幼圆" pitchFamily="49" charset="-122"/>
              </a:rPr>
              <a:t>首套住房贷款利息支出</a:t>
            </a:r>
            <a:r>
              <a:rPr lang="zh-CN" altLang="en-US" sz="2400" dirty="0">
                <a:solidFill>
                  <a:schemeClr val="tx1"/>
                </a:solidFill>
                <a:latin typeface="幼圆" pitchFamily="49" charset="-122"/>
                <a:ea typeface="幼圆" pitchFamily="49" charset="-122"/>
              </a:rPr>
              <a:t>，在</a:t>
            </a:r>
            <a:r>
              <a:rPr lang="zh-CN" altLang="en-US" sz="2400" b="1" dirty="0">
                <a:solidFill>
                  <a:schemeClr val="tx1"/>
                </a:solidFill>
                <a:latin typeface="幼圆" pitchFamily="49" charset="-122"/>
                <a:ea typeface="幼圆" pitchFamily="49" charset="-122"/>
              </a:rPr>
              <a:t>实际发生</a:t>
            </a:r>
            <a:r>
              <a:rPr lang="zh-CN" altLang="en-US" sz="2400" dirty="0">
                <a:solidFill>
                  <a:schemeClr val="tx1"/>
                </a:solidFill>
                <a:latin typeface="幼圆" pitchFamily="49" charset="-122"/>
                <a:ea typeface="幼圆" pitchFamily="49" charset="-122"/>
              </a:rPr>
              <a:t>贷款利息的</a:t>
            </a:r>
            <a:r>
              <a:rPr lang="zh-CN" altLang="en-US" sz="2400" b="1" dirty="0">
                <a:solidFill>
                  <a:schemeClr val="tx1"/>
                </a:solidFill>
                <a:latin typeface="幼圆" pitchFamily="49" charset="-122"/>
                <a:ea typeface="幼圆" pitchFamily="49" charset="-122"/>
              </a:rPr>
              <a:t>年度</a:t>
            </a:r>
            <a:r>
              <a:rPr lang="zh-CN" altLang="en-US" sz="2400" dirty="0">
                <a:solidFill>
                  <a:schemeClr val="tx1"/>
                </a:solidFill>
                <a:latin typeface="幼圆" pitchFamily="49" charset="-122"/>
                <a:ea typeface="幼圆" pitchFamily="49" charset="-122"/>
              </a:rPr>
              <a:t>，按照每月1000元标准定额扣除，扣除期限最长不超过240个月。纳税人</a:t>
            </a:r>
            <a:r>
              <a:rPr lang="zh-CN" altLang="en-US" sz="2400" b="1" dirty="0">
                <a:solidFill>
                  <a:schemeClr val="tx1"/>
                </a:solidFill>
                <a:latin typeface="幼圆" pitchFamily="49" charset="-122"/>
                <a:ea typeface="幼圆" pitchFamily="49" charset="-122"/>
              </a:rPr>
              <a:t>只能享受一次</a:t>
            </a:r>
            <a:r>
              <a:rPr lang="zh-CN" altLang="en-US" sz="2400" dirty="0">
                <a:solidFill>
                  <a:schemeClr val="tx1"/>
                </a:solidFill>
                <a:latin typeface="幼圆" pitchFamily="49" charset="-122"/>
                <a:ea typeface="幼圆" pitchFamily="49" charset="-122"/>
              </a:rPr>
              <a:t>首套住房贷款的利息扣除</a:t>
            </a:r>
            <a:r>
              <a:rPr lang="zh-CN" altLang="en-US" sz="2400" dirty="0" smtClean="0">
                <a:solidFill>
                  <a:schemeClr val="tx1"/>
                </a:solidFill>
                <a:latin typeface="幼圆" pitchFamily="49" charset="-122"/>
                <a:ea typeface="幼圆" pitchFamily="49" charset="-122"/>
              </a:rPr>
              <a:t>。</a:t>
            </a:r>
            <a:endParaRPr lang="zh-CN" altLang="en-US" sz="2400" dirty="0" smtClean="0">
              <a:solidFill>
                <a:schemeClr val="tx1"/>
              </a:solidFill>
              <a:latin typeface="幼圆" pitchFamily="49" charset="-122"/>
              <a:ea typeface="幼圆" pitchFamily="49" charset="-122"/>
            </a:endParaRPr>
          </a:p>
          <a:p>
            <a:pPr algn="just"/>
            <a:endParaRPr lang="zh-CN" altLang="en-US" sz="2400" dirty="0" smtClean="0">
              <a:solidFill>
                <a:schemeClr val="tx1"/>
              </a:solidFill>
              <a:latin typeface="幼圆" pitchFamily="49" charset="-122"/>
              <a:ea typeface="幼圆" pitchFamily="49" charset="-122"/>
            </a:endParaRPr>
          </a:p>
          <a:p>
            <a:pPr algn="just"/>
            <a:r>
              <a:rPr lang="zh-CN" altLang="en-US" sz="2400" b="1" dirty="0" smtClean="0">
                <a:solidFill>
                  <a:schemeClr val="tx1"/>
                </a:solidFill>
                <a:latin typeface="幼圆" pitchFamily="49" charset="-122"/>
                <a:ea typeface="幼圆" pitchFamily="49" charset="-122"/>
              </a:rPr>
              <a:t>首套贷款</a:t>
            </a:r>
            <a:r>
              <a:rPr lang="zh-CN" altLang="en-US" sz="2400" dirty="0" smtClean="0">
                <a:solidFill>
                  <a:schemeClr val="tx1"/>
                </a:solidFill>
                <a:latin typeface="幼圆" pitchFamily="49" charset="-122"/>
                <a:ea typeface="幼圆" pitchFamily="49" charset="-122"/>
              </a:rPr>
              <a:t>是指购买住房享受首套住房贷款利率的住房贷款。</a:t>
            </a:r>
            <a:endParaRPr lang="zh-CN" altLang="en-US" sz="2400" dirty="0" smtClean="0">
              <a:solidFill>
                <a:schemeClr val="tx1"/>
              </a:solidFill>
              <a:latin typeface="幼圆" pitchFamily="49" charset="-122"/>
              <a:ea typeface="幼圆" pitchFamily="49" charset="-122"/>
            </a:endParaRPr>
          </a:p>
        </p:txBody>
      </p:sp>
      <p:sp>
        <p:nvSpPr>
          <p:cNvPr id="89" name="TextBox 13"/>
          <p:cNvSpPr txBox="1"/>
          <p:nvPr/>
        </p:nvSpPr>
        <p:spPr>
          <a:xfrm>
            <a:off x="1496577" y="219733"/>
            <a:ext cx="4754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住房贷款利息</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扣除条件和标准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pic>
        <p:nvPicPr>
          <p:cNvPr id="24577" name="Picture 1"/>
          <p:cNvPicPr>
            <a:picLocks noChangeAspect="1" noChangeArrowheads="1"/>
          </p:cNvPicPr>
          <p:nvPr/>
        </p:nvPicPr>
        <p:blipFill>
          <a:blip r:embed="rId2"/>
          <a:srcRect/>
          <a:stretch>
            <a:fillRect/>
          </a:stretch>
        </p:blipFill>
        <p:spPr bwMode="auto">
          <a:xfrm>
            <a:off x="769361" y="4025179"/>
            <a:ext cx="7695766" cy="24098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4577"/>
                                        </p:tgtEl>
                                        <p:attrNameLst>
                                          <p:attrName>style.visibility</p:attrName>
                                        </p:attrNameLst>
                                      </p:cBhvr>
                                      <p:to>
                                        <p:strVal val="visible"/>
                                      </p:to>
                                    </p:set>
                                    <p:anim calcmode="lin" valueType="num">
                                      <p:cBhvr>
                                        <p:cTn id="18" dur="1000" fill="hold"/>
                                        <p:tgtEl>
                                          <p:spTgt spid="24577"/>
                                        </p:tgtEl>
                                        <p:attrNameLst>
                                          <p:attrName>ppt_x</p:attrName>
                                        </p:attrNameLst>
                                      </p:cBhvr>
                                      <p:tavLst>
                                        <p:tav tm="0">
                                          <p:val>
                                            <p:strVal val="#ppt_x-.2"/>
                                          </p:val>
                                        </p:tav>
                                        <p:tav tm="100000">
                                          <p:val>
                                            <p:strVal val="#ppt_x"/>
                                          </p:val>
                                        </p:tav>
                                      </p:tavLst>
                                    </p:anim>
                                    <p:anim calcmode="lin" valueType="num">
                                      <p:cBhvr>
                                        <p:cTn id="19" dur="1000" fill="hold"/>
                                        <p:tgtEl>
                                          <p:spTgt spid="2457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cd4e9e4f75622a0cdc0d35db205b5b23.png"/>
          <p:cNvPicPr>
            <a:picLocks noChangeAspect="1" noChangeArrowheads="1"/>
          </p:cNvPicPr>
          <p:nvPr/>
        </p:nvPicPr>
        <p:blipFill>
          <a:blip r:embed="rId1" cstate="print"/>
          <a:stretch>
            <a:fillRect/>
          </a:stretch>
        </p:blipFill>
        <p:spPr bwMode="auto">
          <a:xfrm>
            <a:off x="8811895" y="3573376"/>
            <a:ext cx="3095378" cy="2968748"/>
          </a:xfrm>
          <a:prstGeom prst="rect">
            <a:avLst/>
          </a:prstGeom>
          <a:noFill/>
        </p:spPr>
      </p:pic>
      <p:sp>
        <p:nvSpPr>
          <p:cNvPr id="89" name="TextBox 13"/>
          <p:cNvSpPr txBox="1"/>
          <p:nvPr/>
        </p:nvSpPr>
        <p:spPr>
          <a:xfrm>
            <a:off x="1496577" y="219733"/>
            <a:ext cx="38404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住房贷款利息</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扣除方式</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4" name="组合 23"/>
          <p:cNvGrpSpPr/>
          <p:nvPr/>
        </p:nvGrpSpPr>
        <p:grpSpPr>
          <a:xfrm>
            <a:off x="3816390" y="1145548"/>
            <a:ext cx="2257666" cy="1576237"/>
            <a:chOff x="467623" y="1600608"/>
            <a:chExt cx="2257568" cy="1575385"/>
          </a:xfrm>
        </p:grpSpPr>
        <p:sp>
          <p:nvSpPr>
            <p:cNvPr id="25" name="圆角矩形 44"/>
            <p:cNvSpPr/>
            <p:nvPr/>
          </p:nvSpPr>
          <p:spPr>
            <a:xfrm rot="18900000">
              <a:off x="467623" y="1966844"/>
              <a:ext cx="2257568" cy="74607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flipH="1">
              <a:off x="767738" y="255080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rot="18900000">
              <a:off x="843155" y="2629215"/>
              <a:ext cx="492422" cy="46141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住</a:t>
              </a:r>
              <a:endPar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rot="18900000">
              <a:off x="1545884" y="2148928"/>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82411" y="2883509"/>
            <a:ext cx="2257666" cy="1581189"/>
            <a:chOff x="498658" y="3970152"/>
            <a:chExt cx="2257568" cy="1580335"/>
          </a:xfrm>
        </p:grpSpPr>
        <p:sp>
          <p:nvSpPr>
            <p:cNvPr id="31" name="圆角矩形 57"/>
            <p:cNvSpPr/>
            <p:nvPr/>
          </p:nvSpPr>
          <p:spPr>
            <a:xfrm rot="18900000">
              <a:off x="498658" y="4436314"/>
              <a:ext cx="2257568" cy="74607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841564" y="3970152"/>
              <a:ext cx="625187" cy="625187"/>
              <a:chOff x="798773" y="5020276"/>
              <a:chExt cx="625187" cy="625187"/>
            </a:xfrm>
          </p:grpSpPr>
          <p:sp>
            <p:nvSpPr>
              <p:cNvPr id="35" name="椭圆 34"/>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rot="18900000">
                <a:off x="893530" y="5087273"/>
                <a:ext cx="492423"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房</a:t>
                </a:r>
                <a:endPar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3" name="矩形 32"/>
            <p:cNvSpPr/>
            <p:nvPr/>
          </p:nvSpPr>
          <p:spPr>
            <a:xfrm rot="18900000">
              <a:off x="1474594" y="4695318"/>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7" name="任意多边形 63"/>
          <p:cNvSpPr/>
          <p:nvPr/>
        </p:nvSpPr>
        <p:spPr>
          <a:xfrm rot="2250102">
            <a:off x="2601355" y="2909047"/>
            <a:ext cx="5898625" cy="1279634"/>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solidFill>
              <a:schemeClr val="bg1"/>
            </a:solidFill>
            <a:prstDash val="solid"/>
          </a:ln>
          <a:effectLst/>
        </p:spPr>
        <p:txBody>
          <a:bodyPr wrap="square" lIns="91450" tIns="45726" rIns="91450" bIns="45726" anchor="ctr">
            <a:noAutofit/>
          </a:bodyPr>
          <a:lstStyle/>
          <a:p>
            <a:pPr algn="ctr"/>
            <a:endParaRPr lang="zh-CN" altLang="en-US" sz="1300" kern="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380475" y="2628890"/>
            <a:ext cx="2257666" cy="1607986"/>
            <a:chOff x="5796187" y="2936124"/>
            <a:chExt cx="2257568" cy="1607117"/>
          </a:xfrm>
        </p:grpSpPr>
        <p:sp>
          <p:nvSpPr>
            <p:cNvPr id="41" name="圆角矩形 67"/>
            <p:cNvSpPr/>
            <p:nvPr/>
          </p:nvSpPr>
          <p:spPr>
            <a:xfrm rot="18900000">
              <a:off x="5796187" y="3334092"/>
              <a:ext cx="2257568" cy="74607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flipH="1">
              <a:off x="6096302" y="3918054"/>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rot="18900000">
              <a:off x="6183781" y="3982919"/>
              <a:ext cx="492422"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贷</a:t>
              </a:r>
              <a:endPar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rot="18900000">
              <a:off x="6874446" y="3516175"/>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099558" y="4386104"/>
            <a:ext cx="2257666" cy="1546285"/>
            <a:chOff x="5515282" y="4692388"/>
            <a:chExt cx="2257568" cy="1545450"/>
          </a:xfrm>
        </p:grpSpPr>
        <p:sp>
          <p:nvSpPr>
            <p:cNvPr id="47" name="圆角矩形 73"/>
            <p:cNvSpPr/>
            <p:nvPr/>
          </p:nvSpPr>
          <p:spPr>
            <a:xfrm rot="18900000">
              <a:off x="5515282" y="5158550"/>
              <a:ext cx="2257568" cy="74607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858188" y="4692388"/>
              <a:ext cx="625187" cy="625187"/>
              <a:chOff x="798773" y="5020276"/>
              <a:chExt cx="625187" cy="625187"/>
            </a:xfrm>
          </p:grpSpPr>
          <p:sp>
            <p:nvSpPr>
              <p:cNvPr id="51" name="椭圆 50"/>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rot="18900000">
                <a:off x="865153" y="5102162"/>
                <a:ext cx="492422"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款</a:t>
                </a:r>
                <a:endParaRPr lang="zh-CN" altLang="en-US" sz="2400" b="1"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9" name="矩形 48"/>
            <p:cNvSpPr/>
            <p:nvPr/>
          </p:nvSpPr>
          <p:spPr>
            <a:xfrm rot="18900000">
              <a:off x="6514399" y="5433955"/>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3" name="MH_SubTitle_1"/>
          <p:cNvSpPr txBox="1">
            <a:spLocks noChangeArrowheads="1"/>
          </p:cNvSpPr>
          <p:nvPr>
            <p:custDataLst>
              <p:tags r:id="rId2"/>
            </p:custDataLst>
          </p:nvPr>
        </p:nvSpPr>
        <p:spPr bwMode="auto">
          <a:xfrm>
            <a:off x="7445396" y="-22176"/>
            <a:ext cx="4550192" cy="38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6" rIns="91450" bIns="45726"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latin typeface="幼圆" pitchFamily="49" charset="-122"/>
                <a:ea typeface="幼圆" pitchFamily="49" charset="-122"/>
              </a:rPr>
              <a:t>夫妻双方</a:t>
            </a:r>
            <a:r>
              <a:rPr lang="zh-CN" altLang="en-US" sz="2400" b="1" dirty="0">
                <a:solidFill>
                  <a:schemeClr val="tx1"/>
                </a:solidFill>
                <a:latin typeface="幼圆" pitchFamily="49" charset="-122"/>
                <a:ea typeface="幼圆" pitchFamily="49" charset="-122"/>
              </a:rPr>
              <a:t>婚前分别购买住房</a:t>
            </a:r>
            <a:r>
              <a:rPr lang="zh-CN" altLang="en-US" sz="2400" dirty="0">
                <a:solidFill>
                  <a:schemeClr val="tx1"/>
                </a:solidFill>
                <a:latin typeface="幼圆" pitchFamily="49" charset="-122"/>
                <a:ea typeface="幼圆" pitchFamily="49" charset="-122"/>
              </a:rPr>
              <a:t>发生的首套住房贷款，其贷款利息支出，婚后可以选择其中一套购买的住房，</a:t>
            </a:r>
            <a:r>
              <a:rPr lang="zh-CN" altLang="en-US" sz="2400" dirty="0" smtClean="0">
                <a:solidFill>
                  <a:schemeClr val="tx1"/>
                </a:solidFill>
                <a:latin typeface="幼圆" pitchFamily="49" charset="-122"/>
                <a:ea typeface="幼圆" pitchFamily="49" charset="-122"/>
              </a:rPr>
              <a:t>由购房人按</a:t>
            </a:r>
            <a:r>
              <a:rPr lang="zh-CN" altLang="en-US" sz="2400" dirty="0">
                <a:solidFill>
                  <a:schemeClr val="tx1"/>
                </a:solidFill>
                <a:latin typeface="幼圆" pitchFamily="49" charset="-122"/>
                <a:ea typeface="幼圆" pitchFamily="49" charset="-122"/>
              </a:rPr>
              <a:t>扣除标准的100%扣除, 也可以由夫妻双方对各自购买的住房分别按扣除标准的50%扣除，具体扣除方式在一个纳税年度内不能变更。</a:t>
            </a:r>
            <a:endParaRPr lang="zh-CN" altLang="en-US" sz="2400" dirty="0">
              <a:solidFill>
                <a:schemeClr val="tx1"/>
              </a:solidFill>
              <a:latin typeface="幼圆" pitchFamily="49" charset="-122"/>
              <a:ea typeface="幼圆" pitchFamily="49" charset="-122"/>
            </a:endParaRPr>
          </a:p>
        </p:txBody>
      </p:sp>
      <p:sp>
        <p:nvSpPr>
          <p:cNvPr id="55" name="MH_SubTitle_1"/>
          <p:cNvSpPr txBox="1">
            <a:spLocks noChangeArrowheads="1"/>
          </p:cNvSpPr>
          <p:nvPr>
            <p:custDataLst>
              <p:tags r:id="rId3"/>
            </p:custDataLst>
          </p:nvPr>
        </p:nvSpPr>
        <p:spPr bwMode="auto">
          <a:xfrm>
            <a:off x="349764" y="3995570"/>
            <a:ext cx="3114240" cy="181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6" rIns="91450" bIns="45726"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latin typeface="幼圆" pitchFamily="49" charset="-122"/>
                <a:ea typeface="幼圆" pitchFamily="49" charset="-122"/>
              </a:rPr>
              <a:t>经夫妻双方约定，可以选择由其中一方扣除，具体扣除方式在一个纳税年度内不能变更。</a:t>
            </a:r>
            <a:endParaRPr lang="zh-CN" altLang="en-US" sz="2400" dirty="0">
              <a:solidFill>
                <a:schemeClr val="tx1"/>
              </a:solidFill>
              <a:latin typeface="幼圆" pitchFamily="49" charset="-122"/>
              <a:ea typeface="幼圆"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750" fill="hold"/>
                                        <p:tgtEl>
                                          <p:spTgt spid="53"/>
                                        </p:tgtEl>
                                        <p:attrNameLst>
                                          <p:attrName>ppt_x</p:attrName>
                                        </p:attrNameLst>
                                      </p:cBhvr>
                                      <p:tavLst>
                                        <p:tav tm="0">
                                          <p:val>
                                            <p:strVal val="1+#ppt_w/2"/>
                                          </p:val>
                                        </p:tav>
                                        <p:tav tm="100000">
                                          <p:val>
                                            <p:strVal val="#ppt_x"/>
                                          </p:val>
                                        </p:tav>
                                      </p:tavLst>
                                    </p:anim>
                                    <p:anim calcmode="lin" valueType="num">
                                      <p:cBhvr additive="base">
                                        <p:cTn id="22" dur="750" fill="hold"/>
                                        <p:tgtEl>
                                          <p:spTgt spid="53"/>
                                        </p:tgtEl>
                                        <p:attrNameLst>
                                          <p:attrName>ppt_y</p:attrName>
                                        </p:attrNameLst>
                                      </p:cBhvr>
                                      <p:tavLst>
                                        <p:tav tm="0">
                                          <p:val>
                                            <p:strVal val="#ppt_y"/>
                                          </p:val>
                                        </p:tav>
                                        <p:tav tm="100000">
                                          <p:val>
                                            <p:strVal val="#ppt_y"/>
                                          </p:val>
                                        </p:tav>
                                      </p:tavLst>
                                    </p:anim>
                                  </p:childTnLst>
                                </p:cTn>
                              </p:par>
                              <p:par>
                                <p:cTn id="23" presetID="22" presetClass="entr" presetSubtype="1" fill="hold" nodeType="withEffect">
                                  <p:stCondLst>
                                    <p:cond delay="30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500"/>
                            </p:stCondLst>
                            <p:childTnLst>
                              <p:par>
                                <p:cTn id="27" presetID="2" presetClass="entr" presetSubtype="8" decel="10000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750" fill="hold"/>
                                        <p:tgtEl>
                                          <p:spTgt spid="55"/>
                                        </p:tgtEl>
                                        <p:attrNameLst>
                                          <p:attrName>ppt_x</p:attrName>
                                        </p:attrNameLst>
                                      </p:cBhvr>
                                      <p:tavLst>
                                        <p:tav tm="0">
                                          <p:val>
                                            <p:strVal val="0-#ppt_w/2"/>
                                          </p:val>
                                        </p:tav>
                                        <p:tav tm="100000">
                                          <p:val>
                                            <p:strVal val="#ppt_x"/>
                                          </p:val>
                                        </p:tav>
                                      </p:tavLst>
                                    </p:anim>
                                    <p:anim calcmode="lin" valueType="num">
                                      <p:cBhvr additive="base">
                                        <p:cTn id="30" dur="750" fill="hold"/>
                                        <p:tgtEl>
                                          <p:spTgt spid="55"/>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6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1" fill="hold" nodeType="withEffect">
                                  <p:stCondLst>
                                    <p:cond delay="800"/>
                                  </p:stCondLst>
                                  <p:childTnLst>
                                    <p:set>
                                      <p:cBhvr>
                                        <p:cTn id="35" dur="1" fill="hold">
                                          <p:stCondLst>
                                            <p:cond delay="0"/>
                                          </p:stCondLst>
                                        </p:cTn>
                                        <p:tgtEl>
                                          <p:spTgt spid="46"/>
                                        </p:tgtEl>
                                        <p:attrNameLst>
                                          <p:attrName>style.visibility</p:attrName>
                                        </p:attrNameLst>
                                      </p:cBhvr>
                                      <p:to>
                                        <p:strVal val="visible"/>
                                      </p:to>
                                    </p:set>
                                    <p:animEffect transition="in" filter="wipe(up)">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3"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8404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住房贷款利息</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35851" name="矩形 10"/>
          <p:cNvSpPr/>
          <p:nvPr/>
        </p:nvSpPr>
        <p:spPr>
          <a:xfrm>
            <a:off x="180340" y="1974215"/>
            <a:ext cx="11550650" cy="1436370"/>
          </a:xfrm>
          <a:prstGeom prst="rect">
            <a:avLst/>
          </a:prstGeom>
          <a:noFill/>
          <a:ln w="38100">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zh-CN" altLang="en-US" sz="2800" dirty="0">
                <a:latin typeface="幼圆" pitchFamily="49" charset="-122"/>
                <a:ea typeface="幼圆" pitchFamily="49" charset="-122"/>
              </a:rPr>
              <a:t>贷款合同约定开始还款的</a:t>
            </a:r>
            <a:r>
              <a:rPr lang="zh-CN" altLang="en-US" sz="2800" b="1" dirty="0">
                <a:solidFill>
                  <a:schemeClr val="accent1">
                    <a:lumMod val="50000"/>
                  </a:schemeClr>
                </a:solidFill>
                <a:latin typeface="幼圆" pitchFamily="49" charset="-122"/>
                <a:ea typeface="幼圆" pitchFamily="49" charset="-122"/>
              </a:rPr>
              <a:t>当月</a:t>
            </a:r>
            <a:r>
              <a:rPr lang="en-US" altLang="zh-CN" sz="2800" dirty="0">
                <a:latin typeface="幼圆" pitchFamily="49" charset="-122"/>
                <a:ea typeface="幼圆" pitchFamily="49" charset="-122"/>
              </a:rPr>
              <a:t>——</a:t>
            </a:r>
            <a:r>
              <a:rPr lang="zh-CN" altLang="en-US" sz="2800" dirty="0">
                <a:latin typeface="幼圆" pitchFamily="49" charset="-122"/>
                <a:ea typeface="幼圆" pitchFamily="49" charset="-122"/>
              </a:rPr>
              <a:t>贷款全部归还或贷款合同终止的</a:t>
            </a:r>
            <a:r>
              <a:rPr lang="zh-CN" altLang="en-US" sz="2800" b="1" dirty="0">
                <a:solidFill>
                  <a:schemeClr val="accent1">
                    <a:lumMod val="50000"/>
                  </a:schemeClr>
                </a:solidFill>
                <a:latin typeface="幼圆" pitchFamily="49" charset="-122"/>
                <a:ea typeface="幼圆" pitchFamily="49" charset="-122"/>
              </a:rPr>
              <a:t>当月</a:t>
            </a:r>
            <a:endParaRPr lang="zh-CN" altLang="en-US" sz="2800" b="1" dirty="0">
              <a:solidFill>
                <a:schemeClr val="accent1">
                  <a:lumMod val="50000"/>
                </a:schemeClr>
              </a:solidFill>
              <a:latin typeface="幼圆" pitchFamily="49" charset="-122"/>
              <a:ea typeface="幼圆" pitchFamily="49" charset="-122"/>
            </a:endParaRPr>
          </a:p>
          <a:p>
            <a:pPr lvl="0"/>
            <a:endParaRPr lang="zh-CN" altLang="en-US" sz="3200" dirty="0">
              <a:latin typeface="幼圆" pitchFamily="49" charset="-122"/>
              <a:ea typeface="幼圆" pitchFamily="49" charset="-122"/>
            </a:endParaRPr>
          </a:p>
          <a:p>
            <a:pPr lvl="0"/>
            <a:r>
              <a:rPr lang="zh-CN" altLang="en-US" sz="2800" dirty="0">
                <a:latin typeface="幼圆" pitchFamily="49" charset="-122"/>
                <a:ea typeface="幼圆" pitchFamily="49" charset="-122"/>
              </a:rPr>
              <a:t>但扣除期限最长不得超过</a:t>
            </a:r>
            <a:r>
              <a:rPr lang="en-US" altLang="zh-CN" sz="2800" dirty="0">
                <a:latin typeface="幼圆" pitchFamily="49" charset="-122"/>
                <a:ea typeface="幼圆" pitchFamily="49" charset="-122"/>
              </a:rPr>
              <a:t>240</a:t>
            </a:r>
            <a:r>
              <a:rPr lang="zh-CN" altLang="en-US" sz="2800" dirty="0">
                <a:latin typeface="幼圆" pitchFamily="49" charset="-122"/>
                <a:ea typeface="幼圆" pitchFamily="49" charset="-122"/>
              </a:rPr>
              <a:t>个月。</a:t>
            </a:r>
            <a:endParaRPr lang="zh-CN" altLang="en-US" sz="2800" dirty="0">
              <a:latin typeface="幼圆" pitchFamily="49" charset="-122"/>
              <a:ea typeface="幼圆" pitchFamily="49" charset="-122"/>
            </a:endParaRPr>
          </a:p>
        </p:txBody>
      </p:sp>
      <p:pic>
        <p:nvPicPr>
          <p:cNvPr id="1026" name="Picture 2" descr="D:\1\cd4e9e4f75622a0cdc0d35db205b5b23.png"/>
          <p:cNvPicPr>
            <a:picLocks noChangeAspect="1" noChangeArrowheads="1"/>
          </p:cNvPicPr>
          <p:nvPr/>
        </p:nvPicPr>
        <p:blipFill>
          <a:blip r:embed="rId1" cstate="print"/>
          <a:stretch>
            <a:fillRect/>
          </a:stretch>
        </p:blipFill>
        <p:spPr bwMode="auto">
          <a:xfrm>
            <a:off x="8486775" y="3389861"/>
            <a:ext cx="3095378" cy="296874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par>
                                <p:cTn id="10" presetID="21" presetClass="entr" presetSubtype="4" fill="hold" grpId="0" nodeType="withEffect">
                                  <p:stCondLst>
                                    <p:cond delay="0"/>
                                  </p:stCondLst>
                                  <p:childTnLst>
                                    <p:set>
                                      <p:cBhvr>
                                        <p:cTn id="11" dur="1" fill="hold">
                                          <p:stCondLst>
                                            <p:cond delay="0"/>
                                          </p:stCondLst>
                                        </p:cTn>
                                        <p:tgtEl>
                                          <p:spTgt spid="35851"/>
                                        </p:tgtEl>
                                        <p:attrNameLst>
                                          <p:attrName>style.visibility</p:attrName>
                                        </p:attrNameLst>
                                      </p:cBhvr>
                                      <p:to>
                                        <p:strVal val="visible"/>
                                      </p:to>
                                    </p:set>
                                    <p:animEffect transition="in" filter="wheel(4)">
                                      <p:cBhvr>
                                        <p:cTn id="12"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5827549" y="1537814"/>
            <a:ext cx="2462213" cy="3782371"/>
            <a:chOff x="3297768" y="1382151"/>
            <a:chExt cx="2462213" cy="3782371"/>
          </a:xfrm>
        </p:grpSpPr>
        <p:sp>
          <p:nvSpPr>
            <p:cNvPr id="4"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任意多边形 4"/>
            <p:cNvSpPr/>
            <p:nvPr/>
          </p:nvSpPr>
          <p:spPr>
            <a:xfrm>
              <a:off x="3297768" y="1382151"/>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540781" y="1385958"/>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tileRect/>
            </a:gradFill>
            <a:ln w="19050">
              <a:gradFill flip="none" rotWithShape="1">
                <a:gsLst>
                  <a:gs pos="0">
                    <a:schemeClr val="bg1"/>
                  </a:gs>
                  <a:gs pos="100000">
                    <a:schemeClr val="bg1">
                      <a:lumMod val="85000"/>
                    </a:schemeClr>
                  </a:gs>
                </a:gsLst>
                <a:lin ang="81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48661" y="2839052"/>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4"/>
          <p:cNvSpPr txBox="1"/>
          <p:nvPr/>
        </p:nvSpPr>
        <p:spPr>
          <a:xfrm>
            <a:off x="6697182" y="4715176"/>
            <a:ext cx="685800" cy="461665"/>
          </a:xfrm>
          <a:prstGeom prst="rect">
            <a:avLst/>
          </a:prstGeom>
          <a:noFill/>
        </p:spPr>
        <p:txBody>
          <a:bodyPr wrap="square" rtlCol="0">
            <a:spAutoFit/>
          </a:bodyPr>
          <a:lstStyle/>
          <a:p>
            <a:pPr algn="ctr"/>
            <a:endParaRPr lang="zh-CN" altLang="en-US" sz="2400" dirty="0">
              <a:solidFill>
                <a:srgbClr val="663A77"/>
              </a:solidFill>
              <a:latin typeface="等线 Light" panose="02010600030101010101" pitchFamily="2" charset="-122"/>
            </a:endParaRPr>
          </a:p>
        </p:txBody>
      </p:sp>
      <p:grpSp>
        <p:nvGrpSpPr>
          <p:cNvPr id="17" name="组合 77"/>
          <p:cNvGrpSpPr/>
          <p:nvPr/>
        </p:nvGrpSpPr>
        <p:grpSpPr>
          <a:xfrm>
            <a:off x="3322784" y="2644427"/>
            <a:ext cx="1432617" cy="2594202"/>
            <a:chOff x="4566752" y="6124085"/>
            <a:chExt cx="391598" cy="709111"/>
          </a:xfrm>
          <a:effectLst>
            <a:outerShdw blurRad="76200" dir="13500000" sy="23000" kx="1200000" algn="br" rotWithShape="0">
              <a:prstClr val="black">
                <a:alpha val="20000"/>
              </a:prstClr>
            </a:outerShdw>
          </a:effectLst>
        </p:grpSpPr>
        <p:sp>
          <p:nvSpPr>
            <p:cNvPr id="79" name="Freeform 280"/>
            <p:cNvSpPr/>
            <p:nvPr/>
          </p:nvSpPr>
          <p:spPr bwMode="auto">
            <a:xfrm>
              <a:off x="4779807" y="6195410"/>
              <a:ext cx="178543" cy="225940"/>
            </a:xfrm>
            <a:custGeom>
              <a:avLst/>
              <a:gdLst>
                <a:gd name="T0" fmla="*/ 0 w 266"/>
                <a:gd name="T1" fmla="*/ 270 h 336"/>
                <a:gd name="T2" fmla="*/ 145 w 266"/>
                <a:gd name="T3" fmla="*/ 270 h 336"/>
                <a:gd name="T4" fmla="*/ 149 w 266"/>
                <a:gd name="T5" fmla="*/ 167 h 336"/>
                <a:gd name="T6" fmla="*/ 158 w 266"/>
                <a:gd name="T7" fmla="*/ 112 h 336"/>
                <a:gd name="T8" fmla="*/ 158 w 266"/>
                <a:gd name="T9" fmla="*/ 28 h 336"/>
                <a:gd name="T10" fmla="*/ 191 w 266"/>
                <a:gd name="T11" fmla="*/ 26 h 336"/>
                <a:gd name="T12" fmla="*/ 222 w 266"/>
                <a:gd name="T13" fmla="*/ 30 h 336"/>
                <a:gd name="T14" fmla="*/ 260 w 266"/>
                <a:gd name="T15" fmla="*/ 60 h 336"/>
                <a:gd name="T16" fmla="*/ 244 w 266"/>
                <a:gd name="T17" fmla="*/ 178 h 336"/>
                <a:gd name="T18" fmla="*/ 206 w 266"/>
                <a:gd name="T19" fmla="*/ 184 h 336"/>
                <a:gd name="T20" fmla="*/ 199 w 266"/>
                <a:gd name="T21" fmla="*/ 249 h 336"/>
                <a:gd name="T22" fmla="*/ 169 w 266"/>
                <a:gd name="T23" fmla="*/ 327 h 336"/>
                <a:gd name="T24" fmla="*/ 117 w 266"/>
                <a:gd name="T25" fmla="*/ 324 h 336"/>
                <a:gd name="T26" fmla="*/ 7 w 266"/>
                <a:gd name="T27" fmla="*/ 329 h 336"/>
                <a:gd name="T28" fmla="*/ 0 w 266"/>
                <a:gd name="T29" fmla="*/ 27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36">
                  <a:moveTo>
                    <a:pt x="0" y="270"/>
                  </a:moveTo>
                  <a:cubicBezTo>
                    <a:pt x="0" y="270"/>
                    <a:pt x="98" y="270"/>
                    <a:pt x="145" y="270"/>
                  </a:cubicBezTo>
                  <a:cubicBezTo>
                    <a:pt x="145" y="219"/>
                    <a:pt x="149" y="198"/>
                    <a:pt x="149" y="167"/>
                  </a:cubicBezTo>
                  <a:cubicBezTo>
                    <a:pt x="149" y="137"/>
                    <a:pt x="158" y="132"/>
                    <a:pt x="158" y="112"/>
                  </a:cubicBezTo>
                  <a:cubicBezTo>
                    <a:pt x="158" y="93"/>
                    <a:pt x="162" y="53"/>
                    <a:pt x="158" y="28"/>
                  </a:cubicBezTo>
                  <a:cubicBezTo>
                    <a:pt x="154" y="4"/>
                    <a:pt x="179" y="0"/>
                    <a:pt x="191" y="26"/>
                  </a:cubicBezTo>
                  <a:cubicBezTo>
                    <a:pt x="201" y="4"/>
                    <a:pt x="217" y="18"/>
                    <a:pt x="222" y="30"/>
                  </a:cubicBezTo>
                  <a:cubicBezTo>
                    <a:pt x="232" y="8"/>
                    <a:pt x="254" y="16"/>
                    <a:pt x="260" y="60"/>
                  </a:cubicBezTo>
                  <a:cubicBezTo>
                    <a:pt x="266" y="104"/>
                    <a:pt x="262" y="167"/>
                    <a:pt x="244" y="178"/>
                  </a:cubicBezTo>
                  <a:cubicBezTo>
                    <a:pt x="226" y="188"/>
                    <a:pt x="206" y="184"/>
                    <a:pt x="206" y="184"/>
                  </a:cubicBezTo>
                  <a:cubicBezTo>
                    <a:pt x="206" y="184"/>
                    <a:pt x="199" y="221"/>
                    <a:pt x="199" y="249"/>
                  </a:cubicBezTo>
                  <a:cubicBezTo>
                    <a:pt x="199" y="276"/>
                    <a:pt x="178" y="319"/>
                    <a:pt x="169" y="327"/>
                  </a:cubicBezTo>
                  <a:cubicBezTo>
                    <a:pt x="160" y="336"/>
                    <a:pt x="150" y="319"/>
                    <a:pt x="117" y="324"/>
                  </a:cubicBezTo>
                  <a:cubicBezTo>
                    <a:pt x="84" y="329"/>
                    <a:pt x="7" y="329"/>
                    <a:pt x="7" y="329"/>
                  </a:cubicBezTo>
                  <a:lnTo>
                    <a:pt x="0" y="27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1"/>
            <p:cNvSpPr/>
            <p:nvPr/>
          </p:nvSpPr>
          <p:spPr bwMode="auto">
            <a:xfrm>
              <a:off x="4880583" y="6202773"/>
              <a:ext cx="74546" cy="125164"/>
            </a:xfrm>
            <a:custGeom>
              <a:avLst/>
              <a:gdLst>
                <a:gd name="T0" fmla="*/ 50 w 111"/>
                <a:gd name="T1" fmla="*/ 186 h 186"/>
                <a:gd name="T2" fmla="*/ 59 w 111"/>
                <a:gd name="T3" fmla="*/ 169 h 186"/>
                <a:gd name="T4" fmla="*/ 92 w 111"/>
                <a:gd name="T5" fmla="*/ 163 h 186"/>
                <a:gd name="T6" fmla="*/ 108 w 111"/>
                <a:gd name="T7" fmla="*/ 112 h 186"/>
                <a:gd name="T8" fmla="*/ 103 w 111"/>
                <a:gd name="T9" fmla="*/ 32 h 186"/>
                <a:gd name="T10" fmla="*/ 75 w 111"/>
                <a:gd name="T11" fmla="*/ 23 h 186"/>
                <a:gd name="T12" fmla="*/ 83 w 111"/>
                <a:gd name="T13" fmla="*/ 85 h 186"/>
                <a:gd name="T14" fmla="*/ 78 w 111"/>
                <a:gd name="T15" fmla="*/ 100 h 186"/>
                <a:gd name="T16" fmla="*/ 71 w 111"/>
                <a:gd name="T17" fmla="*/ 27 h 186"/>
                <a:gd name="T18" fmla="*/ 43 w 111"/>
                <a:gd name="T19" fmla="*/ 19 h 186"/>
                <a:gd name="T20" fmla="*/ 53 w 111"/>
                <a:gd name="T21" fmla="*/ 66 h 186"/>
                <a:gd name="T22" fmla="*/ 45 w 111"/>
                <a:gd name="T23" fmla="*/ 124 h 186"/>
                <a:gd name="T24" fmla="*/ 58 w 111"/>
                <a:gd name="T25" fmla="*/ 142 h 186"/>
                <a:gd name="T26" fmla="*/ 41 w 111"/>
                <a:gd name="T27" fmla="*/ 166 h 186"/>
                <a:gd name="T28" fmla="*/ 32 w 111"/>
                <a:gd name="T29" fmla="*/ 161 h 186"/>
                <a:gd name="T30" fmla="*/ 52 w 111"/>
                <a:gd name="T31" fmla="*/ 149 h 186"/>
                <a:gd name="T32" fmla="*/ 38 w 111"/>
                <a:gd name="T33" fmla="*/ 127 h 186"/>
                <a:gd name="T34" fmla="*/ 51 w 111"/>
                <a:gd name="T35" fmla="*/ 75 h 186"/>
                <a:gd name="T36" fmla="*/ 34 w 111"/>
                <a:gd name="T37" fmla="*/ 76 h 186"/>
                <a:gd name="T38" fmla="*/ 11 w 111"/>
                <a:gd name="T39" fmla="*/ 130 h 186"/>
                <a:gd name="T40" fmla="*/ 2 w 111"/>
                <a:gd name="T41" fmla="*/ 176 h 186"/>
                <a:gd name="T42" fmla="*/ 50 w 111"/>
                <a:gd name="T4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50" y="186"/>
                  </a:moveTo>
                  <a:cubicBezTo>
                    <a:pt x="50" y="176"/>
                    <a:pt x="50" y="169"/>
                    <a:pt x="59" y="169"/>
                  </a:cubicBezTo>
                  <a:cubicBezTo>
                    <a:pt x="71" y="169"/>
                    <a:pt x="84" y="166"/>
                    <a:pt x="92" y="163"/>
                  </a:cubicBezTo>
                  <a:cubicBezTo>
                    <a:pt x="101" y="159"/>
                    <a:pt x="106" y="130"/>
                    <a:pt x="108" y="112"/>
                  </a:cubicBezTo>
                  <a:cubicBezTo>
                    <a:pt x="110" y="94"/>
                    <a:pt x="111" y="58"/>
                    <a:pt x="103" y="32"/>
                  </a:cubicBezTo>
                  <a:cubicBezTo>
                    <a:pt x="95" y="6"/>
                    <a:pt x="81" y="8"/>
                    <a:pt x="75" y="23"/>
                  </a:cubicBezTo>
                  <a:cubicBezTo>
                    <a:pt x="78" y="34"/>
                    <a:pt x="83" y="66"/>
                    <a:pt x="83" y="85"/>
                  </a:cubicBezTo>
                  <a:cubicBezTo>
                    <a:pt x="83" y="103"/>
                    <a:pt x="78" y="107"/>
                    <a:pt x="78" y="100"/>
                  </a:cubicBezTo>
                  <a:cubicBezTo>
                    <a:pt x="80" y="82"/>
                    <a:pt x="75" y="36"/>
                    <a:pt x="71" y="27"/>
                  </a:cubicBezTo>
                  <a:cubicBezTo>
                    <a:pt x="62" y="0"/>
                    <a:pt x="46" y="7"/>
                    <a:pt x="43" y="19"/>
                  </a:cubicBezTo>
                  <a:cubicBezTo>
                    <a:pt x="43" y="19"/>
                    <a:pt x="50" y="37"/>
                    <a:pt x="53" y="66"/>
                  </a:cubicBezTo>
                  <a:cubicBezTo>
                    <a:pt x="65" y="85"/>
                    <a:pt x="53" y="108"/>
                    <a:pt x="45" y="124"/>
                  </a:cubicBezTo>
                  <a:cubicBezTo>
                    <a:pt x="50" y="124"/>
                    <a:pt x="58" y="129"/>
                    <a:pt x="58" y="142"/>
                  </a:cubicBezTo>
                  <a:cubicBezTo>
                    <a:pt x="58" y="156"/>
                    <a:pt x="50" y="165"/>
                    <a:pt x="41" y="166"/>
                  </a:cubicBezTo>
                  <a:cubicBezTo>
                    <a:pt x="32" y="166"/>
                    <a:pt x="32" y="161"/>
                    <a:pt x="32" y="161"/>
                  </a:cubicBezTo>
                  <a:cubicBezTo>
                    <a:pt x="32" y="161"/>
                    <a:pt x="47" y="165"/>
                    <a:pt x="52" y="149"/>
                  </a:cubicBezTo>
                  <a:cubicBezTo>
                    <a:pt x="58" y="132"/>
                    <a:pt x="49" y="127"/>
                    <a:pt x="38" y="127"/>
                  </a:cubicBezTo>
                  <a:cubicBezTo>
                    <a:pt x="52" y="106"/>
                    <a:pt x="57" y="87"/>
                    <a:pt x="51" y="75"/>
                  </a:cubicBezTo>
                  <a:cubicBezTo>
                    <a:pt x="45" y="63"/>
                    <a:pt x="36" y="66"/>
                    <a:pt x="34" y="76"/>
                  </a:cubicBezTo>
                  <a:cubicBezTo>
                    <a:pt x="33" y="86"/>
                    <a:pt x="21" y="116"/>
                    <a:pt x="11" y="130"/>
                  </a:cubicBezTo>
                  <a:cubicBezTo>
                    <a:pt x="0" y="143"/>
                    <a:pt x="2" y="176"/>
                    <a:pt x="2" y="176"/>
                  </a:cubicBezTo>
                  <a:lnTo>
                    <a:pt x="50" y="1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2"/>
            <p:cNvSpPr/>
            <p:nvPr/>
          </p:nvSpPr>
          <p:spPr bwMode="auto">
            <a:xfrm>
              <a:off x="4884725" y="6200932"/>
              <a:ext cx="28530" cy="87891"/>
            </a:xfrm>
            <a:custGeom>
              <a:avLst/>
              <a:gdLst>
                <a:gd name="T0" fmla="*/ 43 w 43"/>
                <a:gd name="T1" fmla="*/ 67 h 131"/>
                <a:gd name="T2" fmla="*/ 28 w 43"/>
                <a:gd name="T3" fmla="*/ 14 h 131"/>
                <a:gd name="T4" fmla="*/ 4 w 43"/>
                <a:gd name="T5" fmla="*/ 10 h 131"/>
                <a:gd name="T6" fmla="*/ 7 w 43"/>
                <a:gd name="T7" fmla="*/ 47 h 131"/>
                <a:gd name="T8" fmla="*/ 0 w 43"/>
                <a:gd name="T9" fmla="*/ 131 h 131"/>
                <a:gd name="T10" fmla="*/ 26 w 43"/>
                <a:gd name="T11" fmla="*/ 72 h 131"/>
                <a:gd name="T12" fmla="*/ 43 w 43"/>
                <a:gd name="T13" fmla="*/ 67 h 131"/>
              </a:gdLst>
              <a:ahLst/>
              <a:cxnLst>
                <a:cxn ang="0">
                  <a:pos x="T0" y="T1"/>
                </a:cxn>
                <a:cxn ang="0">
                  <a:pos x="T2" y="T3"/>
                </a:cxn>
                <a:cxn ang="0">
                  <a:pos x="T4" y="T5"/>
                </a:cxn>
                <a:cxn ang="0">
                  <a:pos x="T6" y="T7"/>
                </a:cxn>
                <a:cxn ang="0">
                  <a:pos x="T8" y="T9"/>
                </a:cxn>
                <a:cxn ang="0">
                  <a:pos x="T10" y="T11"/>
                </a:cxn>
                <a:cxn ang="0">
                  <a:pos x="T12" y="T13"/>
                </a:cxn>
              </a:cxnLst>
              <a:rect l="0" t="0" r="r" b="b"/>
              <a:pathLst>
                <a:path w="43" h="131">
                  <a:moveTo>
                    <a:pt x="43" y="67"/>
                  </a:moveTo>
                  <a:cubicBezTo>
                    <a:pt x="43" y="67"/>
                    <a:pt x="38" y="24"/>
                    <a:pt x="28" y="14"/>
                  </a:cubicBezTo>
                  <a:cubicBezTo>
                    <a:pt x="18" y="4"/>
                    <a:pt x="7" y="0"/>
                    <a:pt x="4" y="10"/>
                  </a:cubicBezTo>
                  <a:cubicBezTo>
                    <a:pt x="2" y="20"/>
                    <a:pt x="7" y="31"/>
                    <a:pt x="7" y="47"/>
                  </a:cubicBezTo>
                  <a:cubicBezTo>
                    <a:pt x="7" y="63"/>
                    <a:pt x="7" y="112"/>
                    <a:pt x="0" y="131"/>
                  </a:cubicBezTo>
                  <a:cubicBezTo>
                    <a:pt x="11" y="121"/>
                    <a:pt x="25" y="82"/>
                    <a:pt x="26" y="72"/>
                  </a:cubicBezTo>
                  <a:cubicBezTo>
                    <a:pt x="27" y="63"/>
                    <a:pt x="39" y="63"/>
                    <a:pt x="43" y="6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3"/>
            <p:cNvSpPr/>
            <p:nvPr/>
          </p:nvSpPr>
          <p:spPr bwMode="auto">
            <a:xfrm>
              <a:off x="4873220" y="6316433"/>
              <a:ext cx="47397" cy="21628"/>
            </a:xfrm>
            <a:custGeom>
              <a:avLst/>
              <a:gdLst>
                <a:gd name="T0" fmla="*/ 10 w 71"/>
                <a:gd name="T1" fmla="*/ 0 h 32"/>
                <a:gd name="T2" fmla="*/ 65 w 71"/>
                <a:gd name="T3" fmla="*/ 15 h 32"/>
                <a:gd name="T4" fmla="*/ 63 w 71"/>
                <a:gd name="T5" fmla="*/ 31 h 32"/>
                <a:gd name="T6" fmla="*/ 10 w 71"/>
                <a:gd name="T7" fmla="*/ 19 h 32"/>
                <a:gd name="T8" fmla="*/ 10 w 71"/>
                <a:gd name="T9" fmla="*/ 0 h 32"/>
              </a:gdLst>
              <a:ahLst/>
              <a:cxnLst>
                <a:cxn ang="0">
                  <a:pos x="T0" y="T1"/>
                </a:cxn>
                <a:cxn ang="0">
                  <a:pos x="T2" y="T3"/>
                </a:cxn>
                <a:cxn ang="0">
                  <a:pos x="T4" y="T5"/>
                </a:cxn>
                <a:cxn ang="0">
                  <a:pos x="T6" y="T7"/>
                </a:cxn>
                <a:cxn ang="0">
                  <a:pos x="T8" y="T9"/>
                </a:cxn>
              </a:cxnLst>
              <a:rect l="0" t="0" r="r" b="b"/>
              <a:pathLst>
                <a:path w="71" h="32">
                  <a:moveTo>
                    <a:pt x="10" y="0"/>
                  </a:moveTo>
                  <a:cubicBezTo>
                    <a:pt x="10" y="0"/>
                    <a:pt x="41" y="15"/>
                    <a:pt x="65" y="15"/>
                  </a:cubicBezTo>
                  <a:cubicBezTo>
                    <a:pt x="65" y="15"/>
                    <a:pt x="71" y="27"/>
                    <a:pt x="63" y="31"/>
                  </a:cubicBezTo>
                  <a:cubicBezTo>
                    <a:pt x="48" y="32"/>
                    <a:pt x="20" y="29"/>
                    <a:pt x="10" y="19"/>
                  </a:cubicBezTo>
                  <a:cubicBezTo>
                    <a:pt x="0" y="9"/>
                    <a:pt x="10" y="0"/>
                    <a:pt x="10" y="0"/>
                  </a:cubicBezTo>
                  <a:close/>
                </a:path>
              </a:pathLst>
            </a:custGeom>
            <a:solidFill>
              <a:srgbClr val="458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4"/>
            <p:cNvSpPr/>
            <p:nvPr/>
          </p:nvSpPr>
          <p:spPr bwMode="auto">
            <a:xfrm>
              <a:off x="4832266" y="6335300"/>
              <a:ext cx="79148" cy="82369"/>
            </a:xfrm>
            <a:custGeom>
              <a:avLst/>
              <a:gdLst>
                <a:gd name="T0" fmla="*/ 74 w 118"/>
                <a:gd name="T1" fmla="*/ 0 h 122"/>
                <a:gd name="T2" fmla="*/ 118 w 118"/>
                <a:gd name="T3" fmla="*/ 9 h 122"/>
                <a:gd name="T4" fmla="*/ 107 w 118"/>
                <a:gd name="T5" fmla="*/ 88 h 122"/>
                <a:gd name="T6" fmla="*/ 81 w 118"/>
                <a:gd name="T7" fmla="*/ 115 h 122"/>
                <a:gd name="T8" fmla="*/ 43 w 118"/>
                <a:gd name="T9" fmla="*/ 109 h 122"/>
                <a:gd name="T10" fmla="*/ 2 w 118"/>
                <a:gd name="T11" fmla="*/ 100 h 122"/>
                <a:gd name="T12" fmla="*/ 27 w 118"/>
                <a:gd name="T13" fmla="*/ 68 h 122"/>
                <a:gd name="T14" fmla="*/ 72 w 118"/>
                <a:gd name="T15" fmla="*/ 70 h 122"/>
                <a:gd name="T16" fmla="*/ 76 w 118"/>
                <a:gd name="T17" fmla="*/ 44 h 122"/>
                <a:gd name="T18" fmla="*/ 74 w 11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2">
                  <a:moveTo>
                    <a:pt x="74" y="0"/>
                  </a:moveTo>
                  <a:cubicBezTo>
                    <a:pt x="74" y="0"/>
                    <a:pt x="106" y="9"/>
                    <a:pt x="118" y="9"/>
                  </a:cubicBezTo>
                  <a:cubicBezTo>
                    <a:pt x="118" y="22"/>
                    <a:pt x="116" y="66"/>
                    <a:pt x="107" y="88"/>
                  </a:cubicBezTo>
                  <a:cubicBezTo>
                    <a:pt x="97" y="109"/>
                    <a:pt x="92" y="120"/>
                    <a:pt x="81" y="115"/>
                  </a:cubicBezTo>
                  <a:cubicBezTo>
                    <a:pt x="70" y="109"/>
                    <a:pt x="59" y="109"/>
                    <a:pt x="43" y="109"/>
                  </a:cubicBezTo>
                  <a:cubicBezTo>
                    <a:pt x="28" y="109"/>
                    <a:pt x="0" y="122"/>
                    <a:pt x="2" y="100"/>
                  </a:cubicBezTo>
                  <a:cubicBezTo>
                    <a:pt x="5" y="77"/>
                    <a:pt x="7" y="68"/>
                    <a:pt x="27" y="68"/>
                  </a:cubicBezTo>
                  <a:cubicBezTo>
                    <a:pt x="47" y="68"/>
                    <a:pt x="67" y="65"/>
                    <a:pt x="72" y="70"/>
                  </a:cubicBezTo>
                  <a:cubicBezTo>
                    <a:pt x="78" y="76"/>
                    <a:pt x="76" y="64"/>
                    <a:pt x="76" y="44"/>
                  </a:cubicBezTo>
                  <a:cubicBezTo>
                    <a:pt x="76" y="25"/>
                    <a:pt x="74" y="0"/>
                    <a:pt x="7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5"/>
            <p:cNvSpPr/>
            <p:nvPr/>
          </p:nvSpPr>
          <p:spPr bwMode="auto">
            <a:xfrm>
              <a:off x="4746675" y="6368432"/>
              <a:ext cx="89272" cy="56600"/>
            </a:xfrm>
            <a:custGeom>
              <a:avLst/>
              <a:gdLst>
                <a:gd name="T0" fmla="*/ 30 w 133"/>
                <a:gd name="T1" fmla="*/ 0 h 84"/>
                <a:gd name="T2" fmla="*/ 133 w 133"/>
                <a:gd name="T3" fmla="*/ 0 h 84"/>
                <a:gd name="T4" fmla="*/ 125 w 133"/>
                <a:gd name="T5" fmla="*/ 84 h 84"/>
                <a:gd name="T6" fmla="*/ 26 w 133"/>
                <a:gd name="T7" fmla="*/ 77 h 84"/>
                <a:gd name="T8" fmla="*/ 30 w 133"/>
                <a:gd name="T9" fmla="*/ 0 h 84"/>
              </a:gdLst>
              <a:ahLst/>
              <a:cxnLst>
                <a:cxn ang="0">
                  <a:pos x="T0" y="T1"/>
                </a:cxn>
                <a:cxn ang="0">
                  <a:pos x="T2" y="T3"/>
                </a:cxn>
                <a:cxn ang="0">
                  <a:pos x="T4" y="T5"/>
                </a:cxn>
                <a:cxn ang="0">
                  <a:pos x="T6" y="T7"/>
                </a:cxn>
                <a:cxn ang="0">
                  <a:pos x="T8" y="T9"/>
                </a:cxn>
              </a:cxnLst>
              <a:rect l="0" t="0" r="r" b="b"/>
              <a:pathLst>
                <a:path w="133" h="84">
                  <a:moveTo>
                    <a:pt x="30" y="0"/>
                  </a:moveTo>
                  <a:cubicBezTo>
                    <a:pt x="133" y="0"/>
                    <a:pt x="133" y="0"/>
                    <a:pt x="133" y="0"/>
                  </a:cubicBezTo>
                  <a:cubicBezTo>
                    <a:pt x="125" y="84"/>
                    <a:pt x="125" y="84"/>
                    <a:pt x="125" y="84"/>
                  </a:cubicBezTo>
                  <a:cubicBezTo>
                    <a:pt x="26" y="77"/>
                    <a:pt x="26" y="77"/>
                    <a:pt x="26" y="77"/>
                  </a:cubicBezTo>
                  <a:cubicBezTo>
                    <a:pt x="26" y="77"/>
                    <a:pt x="0" y="12"/>
                    <a:pt x="30" y="0"/>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6"/>
            <p:cNvSpPr/>
            <p:nvPr/>
          </p:nvSpPr>
          <p:spPr bwMode="auto">
            <a:xfrm>
              <a:off x="4771524" y="6371653"/>
              <a:ext cx="58441" cy="49237"/>
            </a:xfrm>
            <a:custGeom>
              <a:avLst/>
              <a:gdLst>
                <a:gd name="T0" fmla="*/ 32 w 87"/>
                <a:gd name="T1" fmla="*/ 68 h 73"/>
                <a:gd name="T2" fmla="*/ 8 w 87"/>
                <a:gd name="T3" fmla="*/ 35 h 73"/>
                <a:gd name="T4" fmla="*/ 62 w 87"/>
                <a:gd name="T5" fmla="*/ 0 h 73"/>
                <a:gd name="T6" fmla="*/ 86 w 87"/>
                <a:gd name="T7" fmla="*/ 27 h 73"/>
                <a:gd name="T8" fmla="*/ 80 w 87"/>
                <a:gd name="T9" fmla="*/ 58 h 73"/>
                <a:gd name="T10" fmla="*/ 38 w 87"/>
                <a:gd name="T11" fmla="*/ 70 h 73"/>
                <a:gd name="T12" fmla="*/ 32 w 8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87" h="73">
                  <a:moveTo>
                    <a:pt x="32" y="68"/>
                  </a:moveTo>
                  <a:cubicBezTo>
                    <a:pt x="19" y="63"/>
                    <a:pt x="12" y="49"/>
                    <a:pt x="8" y="35"/>
                  </a:cubicBezTo>
                  <a:cubicBezTo>
                    <a:pt x="0" y="6"/>
                    <a:pt x="42" y="0"/>
                    <a:pt x="62" y="0"/>
                  </a:cubicBezTo>
                  <a:cubicBezTo>
                    <a:pt x="82" y="0"/>
                    <a:pt x="86" y="8"/>
                    <a:pt x="86" y="27"/>
                  </a:cubicBezTo>
                  <a:cubicBezTo>
                    <a:pt x="86" y="37"/>
                    <a:pt x="87" y="49"/>
                    <a:pt x="80" y="58"/>
                  </a:cubicBezTo>
                  <a:cubicBezTo>
                    <a:pt x="71" y="72"/>
                    <a:pt x="53" y="73"/>
                    <a:pt x="38" y="70"/>
                  </a:cubicBezTo>
                  <a:cubicBezTo>
                    <a:pt x="36" y="70"/>
                    <a:pt x="34" y="69"/>
                    <a:pt x="32" y="68"/>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7"/>
            <p:cNvSpPr/>
            <p:nvPr/>
          </p:nvSpPr>
          <p:spPr bwMode="auto">
            <a:xfrm>
              <a:off x="4600344" y="6453102"/>
              <a:ext cx="71325" cy="148633"/>
            </a:xfrm>
            <a:custGeom>
              <a:avLst/>
              <a:gdLst>
                <a:gd name="T0" fmla="*/ 13 w 106"/>
                <a:gd name="T1" fmla="*/ 0 h 221"/>
                <a:gd name="T2" fmla="*/ 0 w 106"/>
                <a:gd name="T3" fmla="*/ 105 h 221"/>
                <a:gd name="T4" fmla="*/ 67 w 106"/>
                <a:gd name="T5" fmla="*/ 221 h 221"/>
                <a:gd name="T6" fmla="*/ 106 w 106"/>
                <a:gd name="T7" fmla="*/ 221 h 221"/>
                <a:gd name="T8" fmla="*/ 106 w 106"/>
                <a:gd name="T9" fmla="*/ 6 h 221"/>
                <a:gd name="T10" fmla="*/ 13 w 106"/>
                <a:gd name="T11" fmla="*/ 0 h 221"/>
              </a:gdLst>
              <a:ahLst/>
              <a:cxnLst>
                <a:cxn ang="0">
                  <a:pos x="T0" y="T1"/>
                </a:cxn>
                <a:cxn ang="0">
                  <a:pos x="T2" y="T3"/>
                </a:cxn>
                <a:cxn ang="0">
                  <a:pos x="T4" y="T5"/>
                </a:cxn>
                <a:cxn ang="0">
                  <a:pos x="T6" y="T7"/>
                </a:cxn>
                <a:cxn ang="0">
                  <a:pos x="T8" y="T9"/>
                </a:cxn>
                <a:cxn ang="0">
                  <a:pos x="T10" y="T11"/>
                </a:cxn>
              </a:cxnLst>
              <a:rect l="0" t="0" r="r" b="b"/>
              <a:pathLst>
                <a:path w="106" h="221">
                  <a:moveTo>
                    <a:pt x="13" y="0"/>
                  </a:moveTo>
                  <a:cubicBezTo>
                    <a:pt x="13" y="0"/>
                    <a:pt x="4" y="66"/>
                    <a:pt x="0" y="105"/>
                  </a:cubicBezTo>
                  <a:cubicBezTo>
                    <a:pt x="0" y="149"/>
                    <a:pt x="19" y="198"/>
                    <a:pt x="67" y="221"/>
                  </a:cubicBezTo>
                  <a:cubicBezTo>
                    <a:pt x="106" y="221"/>
                    <a:pt x="106" y="221"/>
                    <a:pt x="106" y="221"/>
                  </a:cubicBezTo>
                  <a:cubicBezTo>
                    <a:pt x="106" y="6"/>
                    <a:pt x="106" y="6"/>
                    <a:pt x="106" y="6"/>
                  </a:cubicBezTo>
                  <a:lnTo>
                    <a:pt x="13" y="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8"/>
            <p:cNvSpPr/>
            <p:nvPr/>
          </p:nvSpPr>
          <p:spPr bwMode="auto">
            <a:xfrm>
              <a:off x="4603104" y="6476110"/>
              <a:ext cx="38194" cy="108138"/>
            </a:xfrm>
            <a:custGeom>
              <a:avLst/>
              <a:gdLst>
                <a:gd name="T0" fmla="*/ 11 w 57"/>
                <a:gd name="T1" fmla="*/ 5 h 161"/>
                <a:gd name="T2" fmla="*/ 31 w 57"/>
                <a:gd name="T3" fmla="*/ 1 h 161"/>
                <a:gd name="T4" fmla="*/ 50 w 57"/>
                <a:gd name="T5" fmla="*/ 8 h 161"/>
                <a:gd name="T6" fmla="*/ 50 w 57"/>
                <a:gd name="T7" fmla="*/ 63 h 161"/>
                <a:gd name="T8" fmla="*/ 23 w 57"/>
                <a:gd name="T9" fmla="*/ 82 h 161"/>
                <a:gd name="T10" fmla="*/ 34 w 57"/>
                <a:gd name="T11" fmla="*/ 80 h 161"/>
                <a:gd name="T12" fmla="*/ 51 w 57"/>
                <a:gd name="T13" fmla="*/ 83 h 161"/>
                <a:gd name="T14" fmla="*/ 51 w 57"/>
                <a:gd name="T15" fmla="*/ 117 h 161"/>
                <a:gd name="T16" fmla="*/ 42 w 57"/>
                <a:gd name="T17" fmla="*/ 144 h 161"/>
                <a:gd name="T18" fmla="*/ 27 w 57"/>
                <a:gd name="T19" fmla="*/ 154 h 161"/>
                <a:gd name="T20" fmla="*/ 0 w 57"/>
                <a:gd name="T21" fmla="*/ 86 h 161"/>
                <a:gd name="T22" fmla="*/ 6 w 57"/>
                <a:gd name="T23" fmla="*/ 30 h 161"/>
                <a:gd name="T24" fmla="*/ 8 w 57"/>
                <a:gd name="T25" fmla="*/ 9 h 161"/>
                <a:gd name="T26" fmla="*/ 11 w 57"/>
                <a:gd name="T2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61">
                  <a:moveTo>
                    <a:pt x="11" y="5"/>
                  </a:moveTo>
                  <a:cubicBezTo>
                    <a:pt x="16" y="0"/>
                    <a:pt x="24" y="1"/>
                    <a:pt x="31" y="1"/>
                  </a:cubicBezTo>
                  <a:cubicBezTo>
                    <a:pt x="38" y="1"/>
                    <a:pt x="47" y="1"/>
                    <a:pt x="50" y="8"/>
                  </a:cubicBezTo>
                  <a:cubicBezTo>
                    <a:pt x="57" y="21"/>
                    <a:pt x="50" y="56"/>
                    <a:pt x="50" y="63"/>
                  </a:cubicBezTo>
                  <a:cubicBezTo>
                    <a:pt x="50" y="70"/>
                    <a:pt x="23" y="72"/>
                    <a:pt x="23" y="82"/>
                  </a:cubicBezTo>
                  <a:cubicBezTo>
                    <a:pt x="23" y="85"/>
                    <a:pt x="25" y="85"/>
                    <a:pt x="34" y="80"/>
                  </a:cubicBezTo>
                  <a:cubicBezTo>
                    <a:pt x="44" y="76"/>
                    <a:pt x="51" y="76"/>
                    <a:pt x="51" y="83"/>
                  </a:cubicBezTo>
                  <a:cubicBezTo>
                    <a:pt x="51" y="91"/>
                    <a:pt x="51" y="110"/>
                    <a:pt x="51" y="117"/>
                  </a:cubicBezTo>
                  <a:cubicBezTo>
                    <a:pt x="51" y="125"/>
                    <a:pt x="42" y="130"/>
                    <a:pt x="42" y="144"/>
                  </a:cubicBezTo>
                  <a:cubicBezTo>
                    <a:pt x="42" y="157"/>
                    <a:pt x="36" y="161"/>
                    <a:pt x="27" y="154"/>
                  </a:cubicBezTo>
                  <a:cubicBezTo>
                    <a:pt x="18" y="148"/>
                    <a:pt x="0" y="98"/>
                    <a:pt x="0" y="86"/>
                  </a:cubicBezTo>
                  <a:cubicBezTo>
                    <a:pt x="0" y="67"/>
                    <a:pt x="4" y="49"/>
                    <a:pt x="6" y="30"/>
                  </a:cubicBezTo>
                  <a:cubicBezTo>
                    <a:pt x="7" y="23"/>
                    <a:pt x="6" y="16"/>
                    <a:pt x="8" y="9"/>
                  </a:cubicBezTo>
                  <a:cubicBezTo>
                    <a:pt x="9" y="7"/>
                    <a:pt x="10" y="6"/>
                    <a:pt x="11" y="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9"/>
            <p:cNvSpPr/>
            <p:nvPr/>
          </p:nvSpPr>
          <p:spPr bwMode="auto">
            <a:xfrm>
              <a:off x="4594822" y="6377175"/>
              <a:ext cx="68564" cy="93413"/>
            </a:xfrm>
            <a:custGeom>
              <a:avLst/>
              <a:gdLst>
                <a:gd name="T0" fmla="*/ 93 w 102"/>
                <a:gd name="T1" fmla="*/ 0 h 139"/>
                <a:gd name="T2" fmla="*/ 0 w 102"/>
                <a:gd name="T3" fmla="*/ 139 h 139"/>
                <a:gd name="T4" fmla="*/ 102 w 102"/>
                <a:gd name="T5" fmla="*/ 139 h 139"/>
                <a:gd name="T6" fmla="*/ 102 w 102"/>
                <a:gd name="T7" fmla="*/ 0 h 139"/>
                <a:gd name="T8" fmla="*/ 93 w 102"/>
                <a:gd name="T9" fmla="*/ 0 h 139"/>
              </a:gdLst>
              <a:ahLst/>
              <a:cxnLst>
                <a:cxn ang="0">
                  <a:pos x="T0" y="T1"/>
                </a:cxn>
                <a:cxn ang="0">
                  <a:pos x="T2" y="T3"/>
                </a:cxn>
                <a:cxn ang="0">
                  <a:pos x="T4" y="T5"/>
                </a:cxn>
                <a:cxn ang="0">
                  <a:pos x="T6" y="T7"/>
                </a:cxn>
                <a:cxn ang="0">
                  <a:pos x="T8" y="T9"/>
                </a:cxn>
              </a:cxnLst>
              <a:rect l="0" t="0" r="r" b="b"/>
              <a:pathLst>
                <a:path w="102" h="139">
                  <a:moveTo>
                    <a:pt x="93" y="0"/>
                  </a:moveTo>
                  <a:cubicBezTo>
                    <a:pt x="93" y="0"/>
                    <a:pt x="11" y="36"/>
                    <a:pt x="0" y="139"/>
                  </a:cubicBezTo>
                  <a:cubicBezTo>
                    <a:pt x="102" y="139"/>
                    <a:pt x="102" y="139"/>
                    <a:pt x="102" y="139"/>
                  </a:cubicBezTo>
                  <a:cubicBezTo>
                    <a:pt x="102" y="0"/>
                    <a:pt x="102" y="0"/>
                    <a:pt x="102" y="0"/>
                  </a:cubicBezTo>
                  <a:lnTo>
                    <a:pt x="93" y="0"/>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0"/>
            <p:cNvSpPr/>
            <p:nvPr/>
          </p:nvSpPr>
          <p:spPr bwMode="auto">
            <a:xfrm>
              <a:off x="4602184" y="6389139"/>
              <a:ext cx="50618" cy="78688"/>
            </a:xfrm>
            <a:custGeom>
              <a:avLst/>
              <a:gdLst>
                <a:gd name="T0" fmla="*/ 32 w 75"/>
                <a:gd name="T1" fmla="*/ 114 h 117"/>
                <a:gd name="T2" fmla="*/ 3 w 75"/>
                <a:gd name="T3" fmla="*/ 94 h 117"/>
                <a:gd name="T4" fmla="*/ 53 w 75"/>
                <a:gd name="T5" fmla="*/ 8 h 117"/>
                <a:gd name="T6" fmla="*/ 71 w 75"/>
                <a:gd name="T7" fmla="*/ 22 h 117"/>
                <a:gd name="T8" fmla="*/ 59 w 75"/>
                <a:gd name="T9" fmla="*/ 113 h 117"/>
                <a:gd name="T10" fmla="*/ 32 w 75"/>
                <a:gd name="T11" fmla="*/ 114 h 117"/>
              </a:gdLst>
              <a:ahLst/>
              <a:cxnLst>
                <a:cxn ang="0">
                  <a:pos x="T0" y="T1"/>
                </a:cxn>
                <a:cxn ang="0">
                  <a:pos x="T2" y="T3"/>
                </a:cxn>
                <a:cxn ang="0">
                  <a:pos x="T4" y="T5"/>
                </a:cxn>
                <a:cxn ang="0">
                  <a:pos x="T6" y="T7"/>
                </a:cxn>
                <a:cxn ang="0">
                  <a:pos x="T8" y="T9"/>
                </a:cxn>
                <a:cxn ang="0">
                  <a:pos x="T10" y="T11"/>
                </a:cxn>
              </a:cxnLst>
              <a:rect l="0" t="0" r="r" b="b"/>
              <a:pathLst>
                <a:path w="75" h="117">
                  <a:moveTo>
                    <a:pt x="32" y="114"/>
                  </a:moveTo>
                  <a:cubicBezTo>
                    <a:pt x="32" y="114"/>
                    <a:pt x="6" y="113"/>
                    <a:pt x="3" y="94"/>
                  </a:cubicBezTo>
                  <a:cubicBezTo>
                    <a:pt x="0" y="75"/>
                    <a:pt x="38" y="16"/>
                    <a:pt x="53" y="8"/>
                  </a:cubicBezTo>
                  <a:cubicBezTo>
                    <a:pt x="68" y="0"/>
                    <a:pt x="75" y="1"/>
                    <a:pt x="71" y="22"/>
                  </a:cubicBezTo>
                  <a:cubicBezTo>
                    <a:pt x="68" y="43"/>
                    <a:pt x="59" y="105"/>
                    <a:pt x="59" y="113"/>
                  </a:cubicBezTo>
                  <a:cubicBezTo>
                    <a:pt x="51" y="117"/>
                    <a:pt x="32" y="114"/>
                    <a:pt x="32" y="114"/>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1"/>
            <p:cNvSpPr/>
            <p:nvPr/>
          </p:nvSpPr>
          <p:spPr bwMode="auto">
            <a:xfrm>
              <a:off x="4591600" y="6760031"/>
              <a:ext cx="106298" cy="54299"/>
            </a:xfrm>
            <a:custGeom>
              <a:avLst/>
              <a:gdLst>
                <a:gd name="T0" fmla="*/ 0 w 158"/>
                <a:gd name="T1" fmla="*/ 69 h 81"/>
                <a:gd name="T2" fmla="*/ 117 w 158"/>
                <a:gd name="T3" fmla="*/ 17 h 81"/>
                <a:gd name="T4" fmla="*/ 158 w 158"/>
                <a:gd name="T5" fmla="*/ 66 h 81"/>
                <a:gd name="T6" fmla="*/ 0 w 158"/>
                <a:gd name="T7" fmla="*/ 69 h 81"/>
              </a:gdLst>
              <a:ahLst/>
              <a:cxnLst>
                <a:cxn ang="0">
                  <a:pos x="T0" y="T1"/>
                </a:cxn>
                <a:cxn ang="0">
                  <a:pos x="T2" y="T3"/>
                </a:cxn>
                <a:cxn ang="0">
                  <a:pos x="T4" y="T5"/>
                </a:cxn>
                <a:cxn ang="0">
                  <a:pos x="T6" y="T7"/>
                </a:cxn>
              </a:cxnLst>
              <a:rect l="0" t="0" r="r" b="b"/>
              <a:pathLst>
                <a:path w="158" h="81">
                  <a:moveTo>
                    <a:pt x="0" y="69"/>
                  </a:moveTo>
                  <a:cubicBezTo>
                    <a:pt x="13" y="10"/>
                    <a:pt x="78" y="0"/>
                    <a:pt x="117" y="17"/>
                  </a:cubicBezTo>
                  <a:cubicBezTo>
                    <a:pt x="144" y="30"/>
                    <a:pt x="154" y="52"/>
                    <a:pt x="158" y="66"/>
                  </a:cubicBezTo>
                  <a:cubicBezTo>
                    <a:pt x="119" y="81"/>
                    <a:pt x="38" y="74"/>
                    <a:pt x="0"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2"/>
            <p:cNvSpPr/>
            <p:nvPr/>
          </p:nvSpPr>
          <p:spPr bwMode="auto">
            <a:xfrm>
              <a:off x="4586999" y="6804206"/>
              <a:ext cx="114121" cy="28990"/>
            </a:xfrm>
            <a:custGeom>
              <a:avLst/>
              <a:gdLst>
                <a:gd name="T0" fmla="*/ 7 w 170"/>
                <a:gd name="T1" fmla="*/ 3 h 43"/>
                <a:gd name="T2" fmla="*/ 7 w 170"/>
                <a:gd name="T3" fmla="*/ 3 h 43"/>
                <a:gd name="T4" fmla="*/ 165 w 170"/>
                <a:gd name="T5" fmla="*/ 0 h 43"/>
                <a:gd name="T6" fmla="*/ 165 w 170"/>
                <a:gd name="T7" fmla="*/ 0 h 43"/>
                <a:gd name="T8" fmla="*/ 166 w 170"/>
                <a:gd name="T9" fmla="*/ 22 h 43"/>
                <a:gd name="T10" fmla="*/ 11 w 170"/>
                <a:gd name="T11" fmla="*/ 24 h 43"/>
                <a:gd name="T12" fmla="*/ 7 w 170"/>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70" h="43">
                  <a:moveTo>
                    <a:pt x="7" y="3"/>
                  </a:moveTo>
                  <a:cubicBezTo>
                    <a:pt x="7" y="3"/>
                    <a:pt x="7" y="3"/>
                    <a:pt x="7" y="3"/>
                  </a:cubicBezTo>
                  <a:cubicBezTo>
                    <a:pt x="45" y="8"/>
                    <a:pt x="126" y="15"/>
                    <a:pt x="165" y="0"/>
                  </a:cubicBezTo>
                  <a:cubicBezTo>
                    <a:pt x="165" y="0"/>
                    <a:pt x="165" y="0"/>
                    <a:pt x="165" y="0"/>
                  </a:cubicBezTo>
                  <a:cubicBezTo>
                    <a:pt x="170" y="10"/>
                    <a:pt x="169" y="16"/>
                    <a:pt x="166" y="22"/>
                  </a:cubicBezTo>
                  <a:cubicBezTo>
                    <a:pt x="166" y="22"/>
                    <a:pt x="83" y="43"/>
                    <a:pt x="11" y="24"/>
                  </a:cubicBezTo>
                  <a:cubicBezTo>
                    <a:pt x="11" y="24"/>
                    <a:pt x="0" y="21"/>
                    <a:pt x="7"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3"/>
            <p:cNvSpPr/>
            <p:nvPr/>
          </p:nvSpPr>
          <p:spPr bwMode="auto">
            <a:xfrm>
              <a:off x="4604945" y="6781658"/>
              <a:ext cx="25769" cy="12424"/>
            </a:xfrm>
            <a:custGeom>
              <a:avLst/>
              <a:gdLst>
                <a:gd name="T0" fmla="*/ 1 w 38"/>
                <a:gd name="T1" fmla="*/ 5 h 19"/>
                <a:gd name="T2" fmla="*/ 17 w 38"/>
                <a:gd name="T3" fmla="*/ 17 h 19"/>
                <a:gd name="T4" fmla="*/ 37 w 38"/>
                <a:gd name="T5" fmla="*/ 14 h 19"/>
                <a:gd name="T6" fmla="*/ 21 w 38"/>
                <a:gd name="T7" fmla="*/ 3 h 19"/>
                <a:gd name="T8" fmla="*/ 1 w 38"/>
                <a:gd name="T9" fmla="*/ 5 h 19"/>
              </a:gdLst>
              <a:ahLst/>
              <a:cxnLst>
                <a:cxn ang="0">
                  <a:pos x="T0" y="T1"/>
                </a:cxn>
                <a:cxn ang="0">
                  <a:pos x="T2" y="T3"/>
                </a:cxn>
                <a:cxn ang="0">
                  <a:pos x="T4" y="T5"/>
                </a:cxn>
                <a:cxn ang="0">
                  <a:pos x="T6" y="T7"/>
                </a:cxn>
                <a:cxn ang="0">
                  <a:pos x="T8" y="T9"/>
                </a:cxn>
              </a:cxnLst>
              <a:rect l="0" t="0" r="r" b="b"/>
              <a:pathLst>
                <a:path w="38" h="19">
                  <a:moveTo>
                    <a:pt x="1" y="5"/>
                  </a:moveTo>
                  <a:cubicBezTo>
                    <a:pt x="0" y="9"/>
                    <a:pt x="7" y="14"/>
                    <a:pt x="17" y="17"/>
                  </a:cubicBezTo>
                  <a:cubicBezTo>
                    <a:pt x="27" y="19"/>
                    <a:pt x="36" y="18"/>
                    <a:pt x="37" y="14"/>
                  </a:cubicBezTo>
                  <a:cubicBezTo>
                    <a:pt x="38" y="10"/>
                    <a:pt x="30" y="5"/>
                    <a:pt x="21" y="3"/>
                  </a:cubicBezTo>
                  <a:cubicBezTo>
                    <a:pt x="11" y="0"/>
                    <a:pt x="2" y="1"/>
                    <a:pt x="1"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4"/>
            <p:cNvSpPr/>
            <p:nvPr/>
          </p:nvSpPr>
          <p:spPr bwMode="auto">
            <a:xfrm>
              <a:off x="4734711" y="6760031"/>
              <a:ext cx="106298" cy="54299"/>
            </a:xfrm>
            <a:custGeom>
              <a:avLst/>
              <a:gdLst>
                <a:gd name="T0" fmla="*/ 158 w 158"/>
                <a:gd name="T1" fmla="*/ 69 h 81"/>
                <a:gd name="T2" fmla="*/ 41 w 158"/>
                <a:gd name="T3" fmla="*/ 17 h 81"/>
                <a:gd name="T4" fmla="*/ 0 w 158"/>
                <a:gd name="T5" fmla="*/ 66 h 81"/>
                <a:gd name="T6" fmla="*/ 158 w 158"/>
                <a:gd name="T7" fmla="*/ 69 h 81"/>
              </a:gdLst>
              <a:ahLst/>
              <a:cxnLst>
                <a:cxn ang="0">
                  <a:pos x="T0" y="T1"/>
                </a:cxn>
                <a:cxn ang="0">
                  <a:pos x="T2" y="T3"/>
                </a:cxn>
                <a:cxn ang="0">
                  <a:pos x="T4" y="T5"/>
                </a:cxn>
                <a:cxn ang="0">
                  <a:pos x="T6" y="T7"/>
                </a:cxn>
              </a:cxnLst>
              <a:rect l="0" t="0" r="r" b="b"/>
              <a:pathLst>
                <a:path w="158" h="81">
                  <a:moveTo>
                    <a:pt x="158" y="69"/>
                  </a:moveTo>
                  <a:cubicBezTo>
                    <a:pt x="144" y="10"/>
                    <a:pt x="80" y="0"/>
                    <a:pt x="41" y="17"/>
                  </a:cubicBezTo>
                  <a:cubicBezTo>
                    <a:pt x="14" y="30"/>
                    <a:pt x="4" y="52"/>
                    <a:pt x="0" y="66"/>
                  </a:cubicBezTo>
                  <a:cubicBezTo>
                    <a:pt x="39" y="81"/>
                    <a:pt x="120" y="74"/>
                    <a:pt x="158"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5"/>
            <p:cNvSpPr/>
            <p:nvPr/>
          </p:nvSpPr>
          <p:spPr bwMode="auto">
            <a:xfrm>
              <a:off x="4731490" y="6804206"/>
              <a:ext cx="113200" cy="28990"/>
            </a:xfrm>
            <a:custGeom>
              <a:avLst/>
              <a:gdLst>
                <a:gd name="T0" fmla="*/ 163 w 169"/>
                <a:gd name="T1" fmla="*/ 3 h 43"/>
                <a:gd name="T2" fmla="*/ 163 w 169"/>
                <a:gd name="T3" fmla="*/ 3 h 43"/>
                <a:gd name="T4" fmla="*/ 5 w 169"/>
                <a:gd name="T5" fmla="*/ 0 h 43"/>
                <a:gd name="T6" fmla="*/ 5 w 169"/>
                <a:gd name="T7" fmla="*/ 0 h 43"/>
                <a:gd name="T8" fmla="*/ 4 w 169"/>
                <a:gd name="T9" fmla="*/ 22 h 43"/>
                <a:gd name="T10" fmla="*/ 158 w 169"/>
                <a:gd name="T11" fmla="*/ 24 h 43"/>
                <a:gd name="T12" fmla="*/ 163 w 16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9" h="43">
                  <a:moveTo>
                    <a:pt x="163" y="3"/>
                  </a:moveTo>
                  <a:cubicBezTo>
                    <a:pt x="163" y="3"/>
                    <a:pt x="163" y="3"/>
                    <a:pt x="163" y="3"/>
                  </a:cubicBezTo>
                  <a:cubicBezTo>
                    <a:pt x="125" y="8"/>
                    <a:pt x="44" y="15"/>
                    <a:pt x="5" y="0"/>
                  </a:cubicBezTo>
                  <a:cubicBezTo>
                    <a:pt x="5" y="0"/>
                    <a:pt x="5" y="0"/>
                    <a:pt x="5" y="0"/>
                  </a:cubicBezTo>
                  <a:cubicBezTo>
                    <a:pt x="0" y="10"/>
                    <a:pt x="1" y="16"/>
                    <a:pt x="4" y="22"/>
                  </a:cubicBezTo>
                  <a:cubicBezTo>
                    <a:pt x="4" y="22"/>
                    <a:pt x="86" y="43"/>
                    <a:pt x="158" y="24"/>
                  </a:cubicBezTo>
                  <a:cubicBezTo>
                    <a:pt x="158" y="24"/>
                    <a:pt x="169" y="21"/>
                    <a:pt x="163"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6"/>
            <p:cNvSpPr/>
            <p:nvPr/>
          </p:nvSpPr>
          <p:spPr bwMode="auto">
            <a:xfrm>
              <a:off x="4801895" y="6781658"/>
              <a:ext cx="25309" cy="12424"/>
            </a:xfrm>
            <a:custGeom>
              <a:avLst/>
              <a:gdLst>
                <a:gd name="T0" fmla="*/ 37 w 38"/>
                <a:gd name="T1" fmla="*/ 5 h 19"/>
                <a:gd name="T2" fmla="*/ 21 w 38"/>
                <a:gd name="T3" fmla="*/ 17 h 19"/>
                <a:gd name="T4" fmla="*/ 1 w 38"/>
                <a:gd name="T5" fmla="*/ 14 h 19"/>
                <a:gd name="T6" fmla="*/ 17 w 38"/>
                <a:gd name="T7" fmla="*/ 3 h 19"/>
                <a:gd name="T8" fmla="*/ 37 w 38"/>
                <a:gd name="T9" fmla="*/ 5 h 19"/>
              </a:gdLst>
              <a:ahLst/>
              <a:cxnLst>
                <a:cxn ang="0">
                  <a:pos x="T0" y="T1"/>
                </a:cxn>
                <a:cxn ang="0">
                  <a:pos x="T2" y="T3"/>
                </a:cxn>
                <a:cxn ang="0">
                  <a:pos x="T4" y="T5"/>
                </a:cxn>
                <a:cxn ang="0">
                  <a:pos x="T6" y="T7"/>
                </a:cxn>
                <a:cxn ang="0">
                  <a:pos x="T8" y="T9"/>
                </a:cxn>
              </a:cxnLst>
              <a:rect l="0" t="0" r="r" b="b"/>
              <a:pathLst>
                <a:path w="38" h="19">
                  <a:moveTo>
                    <a:pt x="37" y="5"/>
                  </a:moveTo>
                  <a:cubicBezTo>
                    <a:pt x="38" y="9"/>
                    <a:pt x="30" y="14"/>
                    <a:pt x="21" y="17"/>
                  </a:cubicBezTo>
                  <a:cubicBezTo>
                    <a:pt x="11" y="19"/>
                    <a:pt x="2" y="18"/>
                    <a:pt x="1" y="14"/>
                  </a:cubicBezTo>
                  <a:cubicBezTo>
                    <a:pt x="0" y="10"/>
                    <a:pt x="7" y="5"/>
                    <a:pt x="17" y="3"/>
                  </a:cubicBezTo>
                  <a:cubicBezTo>
                    <a:pt x="27" y="0"/>
                    <a:pt x="36" y="1"/>
                    <a:pt x="37"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7"/>
            <p:cNvSpPr/>
            <p:nvPr/>
          </p:nvSpPr>
          <p:spPr bwMode="auto">
            <a:xfrm>
              <a:off x="4618290" y="6552957"/>
              <a:ext cx="189127" cy="272877"/>
            </a:xfrm>
            <a:custGeom>
              <a:avLst/>
              <a:gdLst>
                <a:gd name="T0" fmla="*/ 34 w 281"/>
                <a:gd name="T1" fmla="*/ 78 h 406"/>
                <a:gd name="T2" fmla="*/ 26 w 281"/>
                <a:gd name="T3" fmla="*/ 292 h 406"/>
                <a:gd name="T4" fmla="*/ 15 w 281"/>
                <a:gd name="T5" fmla="*/ 321 h 406"/>
                <a:gd name="T6" fmla="*/ 109 w 281"/>
                <a:gd name="T7" fmla="*/ 398 h 406"/>
                <a:gd name="T8" fmla="*/ 144 w 281"/>
                <a:gd name="T9" fmla="*/ 379 h 406"/>
                <a:gd name="T10" fmla="*/ 184 w 281"/>
                <a:gd name="T11" fmla="*/ 397 h 406"/>
                <a:gd name="T12" fmla="*/ 274 w 281"/>
                <a:gd name="T13" fmla="*/ 320 h 406"/>
                <a:gd name="T14" fmla="*/ 252 w 281"/>
                <a:gd name="T15" fmla="*/ 298 h 406"/>
                <a:gd name="T16" fmla="*/ 253 w 281"/>
                <a:gd name="T17" fmla="*/ 0 h 406"/>
                <a:gd name="T18" fmla="*/ 37 w 281"/>
                <a:gd name="T19" fmla="*/ 1 h 406"/>
                <a:gd name="T20" fmla="*/ 34 w 281"/>
                <a:gd name="T21" fmla="*/ 14 h 406"/>
                <a:gd name="T22" fmla="*/ 27 w 281"/>
                <a:gd name="T23" fmla="*/ 18 h 406"/>
                <a:gd name="T24" fmla="*/ 16 w 281"/>
                <a:gd name="T25" fmla="*/ 54 h 406"/>
                <a:gd name="T26" fmla="*/ 34 w 281"/>
                <a:gd name="T27" fmla="*/ 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406">
                  <a:moveTo>
                    <a:pt x="34" y="78"/>
                  </a:moveTo>
                  <a:cubicBezTo>
                    <a:pt x="26" y="292"/>
                    <a:pt x="26" y="292"/>
                    <a:pt x="26" y="292"/>
                  </a:cubicBezTo>
                  <a:cubicBezTo>
                    <a:pt x="18" y="300"/>
                    <a:pt x="10" y="301"/>
                    <a:pt x="15" y="321"/>
                  </a:cubicBezTo>
                  <a:cubicBezTo>
                    <a:pt x="46" y="324"/>
                    <a:pt x="94" y="340"/>
                    <a:pt x="109" y="398"/>
                  </a:cubicBezTo>
                  <a:cubicBezTo>
                    <a:pt x="109" y="398"/>
                    <a:pt x="144" y="402"/>
                    <a:pt x="144" y="379"/>
                  </a:cubicBezTo>
                  <a:cubicBezTo>
                    <a:pt x="149" y="406"/>
                    <a:pt x="184" y="397"/>
                    <a:pt x="184" y="397"/>
                  </a:cubicBezTo>
                  <a:cubicBezTo>
                    <a:pt x="184" y="397"/>
                    <a:pt x="228" y="320"/>
                    <a:pt x="274" y="320"/>
                  </a:cubicBezTo>
                  <a:cubicBezTo>
                    <a:pt x="281" y="298"/>
                    <a:pt x="263" y="298"/>
                    <a:pt x="252" y="298"/>
                  </a:cubicBezTo>
                  <a:cubicBezTo>
                    <a:pt x="252" y="230"/>
                    <a:pt x="253" y="0"/>
                    <a:pt x="253" y="0"/>
                  </a:cubicBezTo>
                  <a:cubicBezTo>
                    <a:pt x="37" y="1"/>
                    <a:pt x="37" y="1"/>
                    <a:pt x="37" y="1"/>
                  </a:cubicBezTo>
                  <a:cubicBezTo>
                    <a:pt x="34" y="14"/>
                    <a:pt x="34" y="14"/>
                    <a:pt x="34" y="14"/>
                  </a:cubicBezTo>
                  <a:cubicBezTo>
                    <a:pt x="34" y="14"/>
                    <a:pt x="29" y="16"/>
                    <a:pt x="27" y="18"/>
                  </a:cubicBezTo>
                  <a:cubicBezTo>
                    <a:pt x="24" y="21"/>
                    <a:pt x="19" y="45"/>
                    <a:pt x="16" y="54"/>
                  </a:cubicBezTo>
                  <a:cubicBezTo>
                    <a:pt x="12" y="64"/>
                    <a:pt x="0" y="67"/>
                    <a:pt x="34" y="7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8"/>
            <p:cNvSpPr/>
            <p:nvPr/>
          </p:nvSpPr>
          <p:spPr bwMode="auto">
            <a:xfrm>
              <a:off x="4625192" y="6564001"/>
              <a:ext cx="176243" cy="253090"/>
            </a:xfrm>
            <a:custGeom>
              <a:avLst/>
              <a:gdLst>
                <a:gd name="T0" fmla="*/ 11 w 262"/>
                <a:gd name="T1" fmla="*/ 51 h 376"/>
                <a:gd name="T2" fmla="*/ 14 w 262"/>
                <a:gd name="T3" fmla="*/ 26 h 376"/>
                <a:gd name="T4" fmla="*/ 20 w 262"/>
                <a:gd name="T5" fmla="*/ 4 h 376"/>
                <a:gd name="T6" fmla="*/ 50 w 262"/>
                <a:gd name="T7" fmla="*/ 3 h 376"/>
                <a:gd name="T8" fmla="*/ 122 w 262"/>
                <a:gd name="T9" fmla="*/ 2 h 376"/>
                <a:gd name="T10" fmla="*/ 139 w 262"/>
                <a:gd name="T11" fmla="*/ 28 h 376"/>
                <a:gd name="T12" fmla="*/ 153 w 262"/>
                <a:gd name="T13" fmla="*/ 18 h 376"/>
                <a:gd name="T14" fmla="*/ 165 w 262"/>
                <a:gd name="T15" fmla="*/ 2 h 376"/>
                <a:gd name="T16" fmla="*/ 226 w 262"/>
                <a:gd name="T17" fmla="*/ 2 h 376"/>
                <a:gd name="T18" fmla="*/ 240 w 262"/>
                <a:gd name="T19" fmla="*/ 49 h 376"/>
                <a:gd name="T20" fmla="*/ 236 w 262"/>
                <a:gd name="T21" fmla="*/ 272 h 376"/>
                <a:gd name="T22" fmla="*/ 217 w 262"/>
                <a:gd name="T23" fmla="*/ 299 h 376"/>
                <a:gd name="T24" fmla="*/ 227 w 262"/>
                <a:gd name="T25" fmla="*/ 297 h 376"/>
                <a:gd name="T26" fmla="*/ 256 w 262"/>
                <a:gd name="T27" fmla="*/ 291 h 376"/>
                <a:gd name="T28" fmla="*/ 239 w 262"/>
                <a:gd name="T29" fmla="*/ 304 h 376"/>
                <a:gd name="T30" fmla="*/ 194 w 262"/>
                <a:gd name="T31" fmla="*/ 340 h 376"/>
                <a:gd name="T32" fmla="*/ 155 w 262"/>
                <a:gd name="T33" fmla="*/ 372 h 376"/>
                <a:gd name="T34" fmla="*/ 134 w 262"/>
                <a:gd name="T35" fmla="*/ 341 h 376"/>
                <a:gd name="T36" fmla="*/ 128 w 262"/>
                <a:gd name="T37" fmla="*/ 352 h 376"/>
                <a:gd name="T38" fmla="*/ 112 w 262"/>
                <a:gd name="T39" fmla="*/ 372 h 376"/>
                <a:gd name="T40" fmla="*/ 92 w 262"/>
                <a:gd name="T41" fmla="*/ 345 h 376"/>
                <a:gd name="T42" fmla="*/ 57 w 262"/>
                <a:gd name="T43" fmla="*/ 314 h 376"/>
                <a:gd name="T44" fmla="*/ 34 w 262"/>
                <a:gd name="T45" fmla="*/ 304 h 376"/>
                <a:gd name="T46" fmla="*/ 13 w 262"/>
                <a:gd name="T47" fmla="*/ 287 h 376"/>
                <a:gd name="T48" fmla="*/ 39 w 262"/>
                <a:gd name="T49" fmla="*/ 284 h 376"/>
                <a:gd name="T50" fmla="*/ 61 w 262"/>
                <a:gd name="T51" fmla="*/ 291 h 376"/>
                <a:gd name="T52" fmla="*/ 41 w 262"/>
                <a:gd name="T53" fmla="*/ 276 h 376"/>
                <a:gd name="T54" fmla="*/ 24 w 262"/>
                <a:gd name="T55" fmla="*/ 234 h 376"/>
                <a:gd name="T56" fmla="*/ 27 w 262"/>
                <a:gd name="T57" fmla="*/ 174 h 376"/>
                <a:gd name="T58" fmla="*/ 32 w 262"/>
                <a:gd name="T59" fmla="*/ 65 h 376"/>
                <a:gd name="T60" fmla="*/ 49 w 262"/>
                <a:gd name="T61" fmla="*/ 65 h 376"/>
                <a:gd name="T62" fmla="*/ 35 w 262"/>
                <a:gd name="T63" fmla="*/ 57 h 376"/>
                <a:gd name="T64" fmla="*/ 11 w 262"/>
                <a:gd name="T65"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76">
                  <a:moveTo>
                    <a:pt x="11" y="51"/>
                  </a:moveTo>
                  <a:cubicBezTo>
                    <a:pt x="0" y="49"/>
                    <a:pt x="11" y="39"/>
                    <a:pt x="14" y="26"/>
                  </a:cubicBezTo>
                  <a:cubicBezTo>
                    <a:pt x="15" y="20"/>
                    <a:pt x="17" y="7"/>
                    <a:pt x="20" y="4"/>
                  </a:cubicBezTo>
                  <a:cubicBezTo>
                    <a:pt x="24" y="0"/>
                    <a:pt x="50" y="3"/>
                    <a:pt x="50" y="3"/>
                  </a:cubicBezTo>
                  <a:cubicBezTo>
                    <a:pt x="70" y="2"/>
                    <a:pt x="122" y="2"/>
                    <a:pt x="122" y="2"/>
                  </a:cubicBezTo>
                  <a:cubicBezTo>
                    <a:pt x="122" y="2"/>
                    <a:pt x="135" y="25"/>
                    <a:pt x="139" y="28"/>
                  </a:cubicBezTo>
                  <a:cubicBezTo>
                    <a:pt x="143" y="32"/>
                    <a:pt x="146" y="30"/>
                    <a:pt x="153" y="18"/>
                  </a:cubicBezTo>
                  <a:cubicBezTo>
                    <a:pt x="160" y="7"/>
                    <a:pt x="165" y="2"/>
                    <a:pt x="165" y="2"/>
                  </a:cubicBezTo>
                  <a:cubicBezTo>
                    <a:pt x="165" y="2"/>
                    <a:pt x="216" y="2"/>
                    <a:pt x="226" y="2"/>
                  </a:cubicBezTo>
                  <a:cubicBezTo>
                    <a:pt x="237" y="2"/>
                    <a:pt x="240" y="23"/>
                    <a:pt x="240" y="49"/>
                  </a:cubicBezTo>
                  <a:cubicBezTo>
                    <a:pt x="240" y="75"/>
                    <a:pt x="236" y="249"/>
                    <a:pt x="236" y="272"/>
                  </a:cubicBezTo>
                  <a:cubicBezTo>
                    <a:pt x="236" y="287"/>
                    <a:pt x="221" y="294"/>
                    <a:pt x="217" y="299"/>
                  </a:cubicBezTo>
                  <a:cubicBezTo>
                    <a:pt x="212" y="303"/>
                    <a:pt x="217" y="304"/>
                    <a:pt x="227" y="297"/>
                  </a:cubicBezTo>
                  <a:cubicBezTo>
                    <a:pt x="236" y="291"/>
                    <a:pt x="249" y="284"/>
                    <a:pt x="256" y="291"/>
                  </a:cubicBezTo>
                  <a:cubicBezTo>
                    <a:pt x="262" y="297"/>
                    <a:pt x="250" y="300"/>
                    <a:pt x="239" y="304"/>
                  </a:cubicBezTo>
                  <a:cubicBezTo>
                    <a:pt x="228" y="308"/>
                    <a:pt x="205" y="321"/>
                    <a:pt x="194" y="340"/>
                  </a:cubicBezTo>
                  <a:cubicBezTo>
                    <a:pt x="182" y="359"/>
                    <a:pt x="170" y="376"/>
                    <a:pt x="155" y="372"/>
                  </a:cubicBezTo>
                  <a:cubicBezTo>
                    <a:pt x="141" y="367"/>
                    <a:pt x="134" y="351"/>
                    <a:pt x="134" y="341"/>
                  </a:cubicBezTo>
                  <a:cubicBezTo>
                    <a:pt x="134" y="330"/>
                    <a:pt x="128" y="338"/>
                    <a:pt x="128" y="352"/>
                  </a:cubicBezTo>
                  <a:cubicBezTo>
                    <a:pt x="127" y="366"/>
                    <a:pt x="119" y="372"/>
                    <a:pt x="112" y="372"/>
                  </a:cubicBezTo>
                  <a:cubicBezTo>
                    <a:pt x="100" y="372"/>
                    <a:pt x="96" y="354"/>
                    <a:pt x="92" y="345"/>
                  </a:cubicBezTo>
                  <a:cubicBezTo>
                    <a:pt x="86" y="330"/>
                    <a:pt x="70" y="322"/>
                    <a:pt x="57" y="314"/>
                  </a:cubicBezTo>
                  <a:cubicBezTo>
                    <a:pt x="50" y="310"/>
                    <a:pt x="42" y="306"/>
                    <a:pt x="34" y="304"/>
                  </a:cubicBezTo>
                  <a:cubicBezTo>
                    <a:pt x="15" y="300"/>
                    <a:pt x="7" y="293"/>
                    <a:pt x="13" y="287"/>
                  </a:cubicBezTo>
                  <a:cubicBezTo>
                    <a:pt x="19" y="281"/>
                    <a:pt x="30" y="279"/>
                    <a:pt x="39" y="284"/>
                  </a:cubicBezTo>
                  <a:cubicBezTo>
                    <a:pt x="47" y="288"/>
                    <a:pt x="61" y="296"/>
                    <a:pt x="61" y="291"/>
                  </a:cubicBezTo>
                  <a:cubicBezTo>
                    <a:pt x="61" y="287"/>
                    <a:pt x="55" y="280"/>
                    <a:pt x="41" y="276"/>
                  </a:cubicBezTo>
                  <a:cubicBezTo>
                    <a:pt x="28" y="271"/>
                    <a:pt x="24" y="254"/>
                    <a:pt x="24" y="234"/>
                  </a:cubicBezTo>
                  <a:cubicBezTo>
                    <a:pt x="24" y="214"/>
                    <a:pt x="26" y="194"/>
                    <a:pt x="27" y="174"/>
                  </a:cubicBezTo>
                  <a:cubicBezTo>
                    <a:pt x="29" y="136"/>
                    <a:pt x="32" y="103"/>
                    <a:pt x="32" y="65"/>
                  </a:cubicBezTo>
                  <a:cubicBezTo>
                    <a:pt x="32" y="65"/>
                    <a:pt x="47" y="67"/>
                    <a:pt x="49" y="65"/>
                  </a:cubicBezTo>
                  <a:cubicBezTo>
                    <a:pt x="52" y="63"/>
                    <a:pt x="49" y="57"/>
                    <a:pt x="35" y="57"/>
                  </a:cubicBezTo>
                  <a:cubicBezTo>
                    <a:pt x="21" y="57"/>
                    <a:pt x="11" y="51"/>
                    <a:pt x="11" y="5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9"/>
            <p:cNvSpPr/>
            <p:nvPr/>
          </p:nvSpPr>
          <p:spPr bwMode="auto">
            <a:xfrm>
              <a:off x="4690536" y="6607257"/>
              <a:ext cx="46016" cy="200631"/>
            </a:xfrm>
            <a:custGeom>
              <a:avLst/>
              <a:gdLst>
                <a:gd name="T0" fmla="*/ 58 w 69"/>
                <a:gd name="T1" fmla="*/ 10 h 298"/>
                <a:gd name="T2" fmla="*/ 28 w 69"/>
                <a:gd name="T3" fmla="*/ 18 h 298"/>
                <a:gd name="T4" fmla="*/ 16 w 69"/>
                <a:gd name="T5" fmla="*/ 14 h 298"/>
                <a:gd name="T6" fmla="*/ 14 w 69"/>
                <a:gd name="T7" fmla="*/ 13 h 298"/>
                <a:gd name="T8" fmla="*/ 4 w 69"/>
                <a:gd name="T9" fmla="*/ 10 h 298"/>
                <a:gd name="T10" fmla="*/ 12 w 69"/>
                <a:gd name="T11" fmla="*/ 19 h 298"/>
                <a:gd name="T12" fmla="*/ 33 w 69"/>
                <a:gd name="T13" fmla="*/ 24 h 298"/>
                <a:gd name="T14" fmla="*/ 32 w 69"/>
                <a:gd name="T15" fmla="*/ 223 h 298"/>
                <a:gd name="T16" fmla="*/ 29 w 69"/>
                <a:gd name="T17" fmla="*/ 298 h 298"/>
                <a:gd name="T18" fmla="*/ 45 w 69"/>
                <a:gd name="T19" fmla="*/ 298 h 298"/>
                <a:gd name="T20" fmla="*/ 40 w 69"/>
                <a:gd name="T21" fmla="*/ 90 h 298"/>
                <a:gd name="T22" fmla="*/ 40 w 69"/>
                <a:gd name="T23" fmla="*/ 24 h 298"/>
                <a:gd name="T24" fmla="*/ 58 w 69"/>
                <a:gd name="T25" fmla="*/ 18 h 298"/>
                <a:gd name="T26" fmla="*/ 58 w 69"/>
                <a:gd name="T27"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98">
                  <a:moveTo>
                    <a:pt x="58" y="10"/>
                  </a:moveTo>
                  <a:cubicBezTo>
                    <a:pt x="53" y="19"/>
                    <a:pt x="37" y="20"/>
                    <a:pt x="28" y="18"/>
                  </a:cubicBezTo>
                  <a:cubicBezTo>
                    <a:pt x="23" y="18"/>
                    <a:pt x="20" y="16"/>
                    <a:pt x="16" y="14"/>
                  </a:cubicBezTo>
                  <a:cubicBezTo>
                    <a:pt x="16" y="14"/>
                    <a:pt x="15" y="14"/>
                    <a:pt x="14" y="13"/>
                  </a:cubicBezTo>
                  <a:cubicBezTo>
                    <a:pt x="11" y="11"/>
                    <a:pt x="7" y="8"/>
                    <a:pt x="4" y="10"/>
                  </a:cubicBezTo>
                  <a:cubicBezTo>
                    <a:pt x="0" y="14"/>
                    <a:pt x="10" y="18"/>
                    <a:pt x="12" y="19"/>
                  </a:cubicBezTo>
                  <a:cubicBezTo>
                    <a:pt x="18" y="22"/>
                    <a:pt x="26" y="24"/>
                    <a:pt x="33" y="24"/>
                  </a:cubicBezTo>
                  <a:cubicBezTo>
                    <a:pt x="32" y="47"/>
                    <a:pt x="29" y="210"/>
                    <a:pt x="32" y="223"/>
                  </a:cubicBezTo>
                  <a:cubicBezTo>
                    <a:pt x="36" y="238"/>
                    <a:pt x="29" y="298"/>
                    <a:pt x="29" y="298"/>
                  </a:cubicBezTo>
                  <a:cubicBezTo>
                    <a:pt x="29" y="298"/>
                    <a:pt x="33" y="298"/>
                    <a:pt x="45" y="298"/>
                  </a:cubicBezTo>
                  <a:cubicBezTo>
                    <a:pt x="36" y="274"/>
                    <a:pt x="40" y="134"/>
                    <a:pt x="40" y="90"/>
                  </a:cubicBezTo>
                  <a:cubicBezTo>
                    <a:pt x="40" y="54"/>
                    <a:pt x="40" y="32"/>
                    <a:pt x="40" y="24"/>
                  </a:cubicBezTo>
                  <a:cubicBezTo>
                    <a:pt x="47" y="24"/>
                    <a:pt x="53" y="22"/>
                    <a:pt x="58" y="18"/>
                  </a:cubicBezTo>
                  <a:cubicBezTo>
                    <a:pt x="69" y="9"/>
                    <a:pt x="63" y="0"/>
                    <a:pt x="58" y="1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0"/>
            <p:cNvSpPr/>
            <p:nvPr/>
          </p:nvSpPr>
          <p:spPr bwMode="auto">
            <a:xfrm>
              <a:off x="4634396" y="6365211"/>
              <a:ext cx="158756" cy="196950"/>
            </a:xfrm>
            <a:custGeom>
              <a:avLst/>
              <a:gdLst>
                <a:gd name="T0" fmla="*/ 37 w 236"/>
                <a:gd name="T1" fmla="*/ 1 h 293"/>
                <a:gd name="T2" fmla="*/ 8 w 236"/>
                <a:gd name="T3" fmla="*/ 293 h 293"/>
                <a:gd name="T4" fmla="*/ 235 w 236"/>
                <a:gd name="T5" fmla="*/ 293 h 293"/>
                <a:gd name="T6" fmla="*/ 207 w 236"/>
                <a:gd name="T7" fmla="*/ 0 h 293"/>
                <a:gd name="T8" fmla="*/ 37 w 236"/>
                <a:gd name="T9" fmla="*/ 1 h 293"/>
              </a:gdLst>
              <a:ahLst/>
              <a:cxnLst>
                <a:cxn ang="0">
                  <a:pos x="T0" y="T1"/>
                </a:cxn>
                <a:cxn ang="0">
                  <a:pos x="T2" y="T3"/>
                </a:cxn>
                <a:cxn ang="0">
                  <a:pos x="T4" y="T5"/>
                </a:cxn>
                <a:cxn ang="0">
                  <a:pos x="T6" y="T7"/>
                </a:cxn>
                <a:cxn ang="0">
                  <a:pos x="T8" y="T9"/>
                </a:cxn>
              </a:cxnLst>
              <a:rect l="0" t="0" r="r" b="b"/>
              <a:pathLst>
                <a:path w="236" h="293">
                  <a:moveTo>
                    <a:pt x="37" y="1"/>
                  </a:moveTo>
                  <a:cubicBezTo>
                    <a:pt x="37" y="1"/>
                    <a:pt x="0" y="185"/>
                    <a:pt x="8" y="293"/>
                  </a:cubicBezTo>
                  <a:cubicBezTo>
                    <a:pt x="235" y="293"/>
                    <a:pt x="235" y="293"/>
                    <a:pt x="235" y="293"/>
                  </a:cubicBezTo>
                  <a:cubicBezTo>
                    <a:pt x="235" y="293"/>
                    <a:pt x="236" y="100"/>
                    <a:pt x="207" y="0"/>
                  </a:cubicBezTo>
                  <a:cubicBezTo>
                    <a:pt x="79" y="0"/>
                    <a:pt x="37" y="1"/>
                    <a:pt x="37" y="1"/>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1"/>
            <p:cNvSpPr/>
            <p:nvPr/>
          </p:nvSpPr>
          <p:spPr bwMode="auto">
            <a:xfrm>
              <a:off x="4633935" y="6347724"/>
              <a:ext cx="154615" cy="211215"/>
            </a:xfrm>
            <a:custGeom>
              <a:avLst/>
              <a:gdLst>
                <a:gd name="T0" fmla="*/ 53 w 230"/>
                <a:gd name="T1" fmla="*/ 45 h 314"/>
                <a:gd name="T2" fmla="*/ 25 w 230"/>
                <a:gd name="T3" fmla="*/ 147 h 314"/>
                <a:gd name="T4" fmla="*/ 52 w 230"/>
                <a:gd name="T5" fmla="*/ 314 h 314"/>
                <a:gd name="T6" fmla="*/ 211 w 230"/>
                <a:gd name="T7" fmla="*/ 314 h 314"/>
                <a:gd name="T8" fmla="*/ 230 w 230"/>
                <a:gd name="T9" fmla="*/ 236 h 314"/>
                <a:gd name="T10" fmla="*/ 199 w 230"/>
                <a:gd name="T11" fmla="*/ 44 h 314"/>
                <a:gd name="T12" fmla="*/ 53 w 230"/>
                <a:gd name="T13" fmla="*/ 45 h 314"/>
              </a:gdLst>
              <a:ahLst/>
              <a:cxnLst>
                <a:cxn ang="0">
                  <a:pos x="T0" y="T1"/>
                </a:cxn>
                <a:cxn ang="0">
                  <a:pos x="T2" y="T3"/>
                </a:cxn>
                <a:cxn ang="0">
                  <a:pos x="T4" y="T5"/>
                </a:cxn>
                <a:cxn ang="0">
                  <a:pos x="T6" y="T7"/>
                </a:cxn>
                <a:cxn ang="0">
                  <a:pos x="T8" y="T9"/>
                </a:cxn>
                <a:cxn ang="0">
                  <a:pos x="T10" y="T11"/>
                </a:cxn>
                <a:cxn ang="0">
                  <a:pos x="T12" y="T13"/>
                </a:cxn>
              </a:cxnLst>
              <a:rect l="0" t="0" r="r" b="b"/>
              <a:pathLst>
                <a:path w="230" h="314">
                  <a:moveTo>
                    <a:pt x="53" y="45"/>
                  </a:moveTo>
                  <a:cubicBezTo>
                    <a:pt x="53" y="45"/>
                    <a:pt x="33" y="89"/>
                    <a:pt x="25" y="147"/>
                  </a:cubicBezTo>
                  <a:cubicBezTo>
                    <a:pt x="18" y="205"/>
                    <a:pt x="0" y="314"/>
                    <a:pt x="52" y="314"/>
                  </a:cubicBezTo>
                  <a:cubicBezTo>
                    <a:pt x="104" y="314"/>
                    <a:pt x="192" y="314"/>
                    <a:pt x="211" y="314"/>
                  </a:cubicBezTo>
                  <a:cubicBezTo>
                    <a:pt x="230" y="314"/>
                    <a:pt x="230" y="261"/>
                    <a:pt x="230" y="236"/>
                  </a:cubicBezTo>
                  <a:cubicBezTo>
                    <a:pt x="230" y="210"/>
                    <a:pt x="219" y="63"/>
                    <a:pt x="199" y="44"/>
                  </a:cubicBezTo>
                  <a:cubicBezTo>
                    <a:pt x="123" y="0"/>
                    <a:pt x="53" y="45"/>
                    <a:pt x="53" y="45"/>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2"/>
            <p:cNvSpPr/>
            <p:nvPr/>
          </p:nvSpPr>
          <p:spPr bwMode="auto">
            <a:xfrm>
              <a:off x="4686854" y="6410307"/>
              <a:ext cx="69945" cy="151854"/>
            </a:xfrm>
            <a:custGeom>
              <a:avLst/>
              <a:gdLst>
                <a:gd name="T0" fmla="*/ 152 w 152"/>
                <a:gd name="T1" fmla="*/ 254 h 330"/>
                <a:gd name="T2" fmla="*/ 92 w 152"/>
                <a:gd name="T3" fmla="*/ 0 h 330"/>
                <a:gd name="T4" fmla="*/ 44 w 152"/>
                <a:gd name="T5" fmla="*/ 0 h 330"/>
                <a:gd name="T6" fmla="*/ 44 w 152"/>
                <a:gd name="T7" fmla="*/ 4 h 330"/>
                <a:gd name="T8" fmla="*/ 0 w 152"/>
                <a:gd name="T9" fmla="*/ 257 h 330"/>
                <a:gd name="T10" fmla="*/ 48 w 152"/>
                <a:gd name="T11" fmla="*/ 330 h 330"/>
                <a:gd name="T12" fmla="*/ 100 w 152"/>
                <a:gd name="T13" fmla="*/ 330 h 330"/>
                <a:gd name="T14" fmla="*/ 152 w 152"/>
                <a:gd name="T15" fmla="*/ 254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0">
                  <a:moveTo>
                    <a:pt x="152" y="254"/>
                  </a:moveTo>
                  <a:lnTo>
                    <a:pt x="92" y="0"/>
                  </a:lnTo>
                  <a:lnTo>
                    <a:pt x="44" y="0"/>
                  </a:lnTo>
                  <a:lnTo>
                    <a:pt x="44" y="4"/>
                  </a:lnTo>
                  <a:lnTo>
                    <a:pt x="0" y="257"/>
                  </a:lnTo>
                  <a:lnTo>
                    <a:pt x="48" y="330"/>
                  </a:lnTo>
                  <a:lnTo>
                    <a:pt x="100" y="330"/>
                  </a:lnTo>
                  <a:lnTo>
                    <a:pt x="152" y="254"/>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3"/>
            <p:cNvSpPr/>
            <p:nvPr/>
          </p:nvSpPr>
          <p:spPr bwMode="auto">
            <a:xfrm>
              <a:off x="4680872" y="6400183"/>
              <a:ext cx="26229" cy="23928"/>
            </a:xfrm>
            <a:custGeom>
              <a:avLst/>
              <a:gdLst>
                <a:gd name="T0" fmla="*/ 51 w 57"/>
                <a:gd name="T1" fmla="*/ 11 h 52"/>
                <a:gd name="T2" fmla="*/ 9 w 57"/>
                <a:gd name="T3" fmla="*/ 52 h 52"/>
                <a:gd name="T4" fmla="*/ 0 w 57"/>
                <a:gd name="T5" fmla="*/ 38 h 52"/>
                <a:gd name="T6" fmla="*/ 53 w 57"/>
                <a:gd name="T7" fmla="*/ 0 h 52"/>
                <a:gd name="T8" fmla="*/ 57 w 57"/>
                <a:gd name="T9" fmla="*/ 7 h 52"/>
                <a:gd name="T10" fmla="*/ 51 w 57"/>
                <a:gd name="T11" fmla="*/ 11 h 52"/>
              </a:gdLst>
              <a:ahLst/>
              <a:cxnLst>
                <a:cxn ang="0">
                  <a:pos x="T0" y="T1"/>
                </a:cxn>
                <a:cxn ang="0">
                  <a:pos x="T2" y="T3"/>
                </a:cxn>
                <a:cxn ang="0">
                  <a:pos x="T4" y="T5"/>
                </a:cxn>
                <a:cxn ang="0">
                  <a:pos x="T6" y="T7"/>
                </a:cxn>
                <a:cxn ang="0">
                  <a:pos x="T8" y="T9"/>
                </a:cxn>
                <a:cxn ang="0">
                  <a:pos x="T10" y="T11"/>
                </a:cxn>
              </a:cxnLst>
              <a:rect l="0" t="0" r="r" b="b"/>
              <a:pathLst>
                <a:path w="57" h="52">
                  <a:moveTo>
                    <a:pt x="51" y="11"/>
                  </a:moveTo>
                  <a:lnTo>
                    <a:pt x="9" y="52"/>
                  </a:lnTo>
                  <a:lnTo>
                    <a:pt x="0" y="38"/>
                  </a:lnTo>
                  <a:lnTo>
                    <a:pt x="53" y="0"/>
                  </a:lnTo>
                  <a:lnTo>
                    <a:pt x="57" y="7"/>
                  </a:lnTo>
                  <a:lnTo>
                    <a:pt x="51"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4"/>
            <p:cNvSpPr/>
            <p:nvPr/>
          </p:nvSpPr>
          <p:spPr bwMode="auto">
            <a:xfrm>
              <a:off x="4729189" y="6401564"/>
              <a:ext cx="26229" cy="24849"/>
            </a:xfrm>
            <a:custGeom>
              <a:avLst/>
              <a:gdLst>
                <a:gd name="T0" fmla="*/ 6 w 57"/>
                <a:gd name="T1" fmla="*/ 11 h 54"/>
                <a:gd name="T2" fmla="*/ 51 w 57"/>
                <a:gd name="T3" fmla="*/ 54 h 54"/>
                <a:gd name="T4" fmla="*/ 57 w 57"/>
                <a:gd name="T5" fmla="*/ 36 h 54"/>
                <a:gd name="T6" fmla="*/ 5 w 57"/>
                <a:gd name="T7" fmla="*/ 0 h 54"/>
                <a:gd name="T8" fmla="*/ 0 w 57"/>
                <a:gd name="T9" fmla="*/ 7 h 54"/>
                <a:gd name="T10" fmla="*/ 6 w 57"/>
                <a:gd name="T11" fmla="*/ 11 h 54"/>
              </a:gdLst>
              <a:ahLst/>
              <a:cxnLst>
                <a:cxn ang="0">
                  <a:pos x="T0" y="T1"/>
                </a:cxn>
                <a:cxn ang="0">
                  <a:pos x="T2" y="T3"/>
                </a:cxn>
                <a:cxn ang="0">
                  <a:pos x="T4" y="T5"/>
                </a:cxn>
                <a:cxn ang="0">
                  <a:pos x="T6" y="T7"/>
                </a:cxn>
                <a:cxn ang="0">
                  <a:pos x="T8" y="T9"/>
                </a:cxn>
                <a:cxn ang="0">
                  <a:pos x="T10" y="T11"/>
                </a:cxn>
              </a:cxnLst>
              <a:rect l="0" t="0" r="r" b="b"/>
              <a:pathLst>
                <a:path w="57" h="54">
                  <a:moveTo>
                    <a:pt x="6" y="11"/>
                  </a:moveTo>
                  <a:lnTo>
                    <a:pt x="51" y="54"/>
                  </a:lnTo>
                  <a:lnTo>
                    <a:pt x="57" y="36"/>
                  </a:lnTo>
                  <a:lnTo>
                    <a:pt x="5" y="0"/>
                  </a:lnTo>
                  <a:lnTo>
                    <a:pt x="0" y="7"/>
                  </a:lnTo>
                  <a:lnTo>
                    <a:pt x="6"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5"/>
            <p:cNvSpPr>
              <a:spLocks noEditPoints="1"/>
            </p:cNvSpPr>
            <p:nvPr/>
          </p:nvSpPr>
          <p:spPr bwMode="auto">
            <a:xfrm>
              <a:off x="4663386" y="6384538"/>
              <a:ext cx="101696" cy="35893"/>
            </a:xfrm>
            <a:custGeom>
              <a:avLst/>
              <a:gdLst>
                <a:gd name="T0" fmla="*/ 41 w 221"/>
                <a:gd name="T1" fmla="*/ 78 h 78"/>
                <a:gd name="T2" fmla="*/ 120 w 221"/>
                <a:gd name="T3" fmla="*/ 16 h 78"/>
                <a:gd name="T4" fmla="*/ 0 w 221"/>
                <a:gd name="T5" fmla="*/ 0 h 78"/>
                <a:gd name="T6" fmla="*/ 41 w 221"/>
                <a:gd name="T7" fmla="*/ 78 h 78"/>
                <a:gd name="T8" fmla="*/ 120 w 221"/>
                <a:gd name="T9" fmla="*/ 16 h 78"/>
                <a:gd name="T10" fmla="*/ 193 w 221"/>
                <a:gd name="T11" fmla="*/ 78 h 78"/>
                <a:gd name="T12" fmla="*/ 221 w 221"/>
                <a:gd name="T13" fmla="*/ 0 h 78"/>
                <a:gd name="T14" fmla="*/ 120 w 221"/>
                <a:gd name="T15" fmla="*/ 1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8">
                  <a:moveTo>
                    <a:pt x="41" y="78"/>
                  </a:moveTo>
                  <a:lnTo>
                    <a:pt x="120" y="16"/>
                  </a:lnTo>
                  <a:lnTo>
                    <a:pt x="0" y="0"/>
                  </a:lnTo>
                  <a:lnTo>
                    <a:pt x="41" y="78"/>
                  </a:lnTo>
                  <a:close/>
                  <a:moveTo>
                    <a:pt x="120" y="16"/>
                  </a:moveTo>
                  <a:lnTo>
                    <a:pt x="193" y="78"/>
                  </a:lnTo>
                  <a:lnTo>
                    <a:pt x="221" y="0"/>
                  </a:lnTo>
                  <a:lnTo>
                    <a:pt x="120" y="16"/>
                  </a:ln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6"/>
            <p:cNvSpPr/>
            <p:nvPr/>
          </p:nvSpPr>
          <p:spPr bwMode="auto">
            <a:xfrm>
              <a:off x="4689615" y="6412607"/>
              <a:ext cx="63963" cy="162438"/>
            </a:xfrm>
            <a:custGeom>
              <a:avLst/>
              <a:gdLst>
                <a:gd name="T0" fmla="*/ 44 w 139"/>
                <a:gd name="T1" fmla="*/ 0 h 353"/>
                <a:gd name="T2" fmla="*/ 82 w 139"/>
                <a:gd name="T3" fmla="*/ 0 h 353"/>
                <a:gd name="T4" fmla="*/ 139 w 139"/>
                <a:gd name="T5" fmla="*/ 248 h 353"/>
                <a:gd name="T6" fmla="*/ 67 w 139"/>
                <a:gd name="T7" fmla="*/ 353 h 353"/>
                <a:gd name="T8" fmla="*/ 0 w 139"/>
                <a:gd name="T9" fmla="*/ 250 h 353"/>
                <a:gd name="T10" fmla="*/ 44 w 139"/>
                <a:gd name="T11" fmla="*/ 0 h 353"/>
              </a:gdLst>
              <a:ahLst/>
              <a:cxnLst>
                <a:cxn ang="0">
                  <a:pos x="T0" y="T1"/>
                </a:cxn>
                <a:cxn ang="0">
                  <a:pos x="T2" y="T3"/>
                </a:cxn>
                <a:cxn ang="0">
                  <a:pos x="T4" y="T5"/>
                </a:cxn>
                <a:cxn ang="0">
                  <a:pos x="T6" y="T7"/>
                </a:cxn>
                <a:cxn ang="0">
                  <a:pos x="T8" y="T9"/>
                </a:cxn>
                <a:cxn ang="0">
                  <a:pos x="T10" y="T11"/>
                </a:cxn>
              </a:cxnLst>
              <a:rect l="0" t="0" r="r" b="b"/>
              <a:pathLst>
                <a:path w="139" h="353">
                  <a:moveTo>
                    <a:pt x="44" y="0"/>
                  </a:moveTo>
                  <a:lnTo>
                    <a:pt x="82" y="0"/>
                  </a:lnTo>
                  <a:lnTo>
                    <a:pt x="139" y="248"/>
                  </a:lnTo>
                  <a:lnTo>
                    <a:pt x="67" y="353"/>
                  </a:lnTo>
                  <a:lnTo>
                    <a:pt x="0" y="250"/>
                  </a:lnTo>
                  <a:lnTo>
                    <a:pt x="44" y="0"/>
                  </a:ln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7"/>
            <p:cNvSpPr/>
            <p:nvPr/>
          </p:nvSpPr>
          <p:spPr bwMode="auto">
            <a:xfrm>
              <a:off x="4701119" y="6398803"/>
              <a:ext cx="34052" cy="24849"/>
            </a:xfrm>
            <a:custGeom>
              <a:avLst/>
              <a:gdLst>
                <a:gd name="T0" fmla="*/ 4 w 51"/>
                <a:gd name="T1" fmla="*/ 0 h 37"/>
                <a:gd name="T2" fmla="*/ 49 w 51"/>
                <a:gd name="T3" fmla="*/ 0 h 37"/>
                <a:gd name="T4" fmla="*/ 49 w 51"/>
                <a:gd name="T5" fmla="*/ 25 h 37"/>
                <a:gd name="T6" fmla="*/ 24 w 51"/>
                <a:gd name="T7" fmla="*/ 37 h 37"/>
                <a:gd name="T8" fmla="*/ 5 w 51"/>
                <a:gd name="T9" fmla="*/ 30 h 37"/>
                <a:gd name="T10" fmla="*/ 4 w 51"/>
                <a:gd name="T11" fmla="*/ 0 h 37"/>
              </a:gdLst>
              <a:ahLst/>
              <a:cxnLst>
                <a:cxn ang="0">
                  <a:pos x="T0" y="T1"/>
                </a:cxn>
                <a:cxn ang="0">
                  <a:pos x="T2" y="T3"/>
                </a:cxn>
                <a:cxn ang="0">
                  <a:pos x="T4" y="T5"/>
                </a:cxn>
                <a:cxn ang="0">
                  <a:pos x="T6" y="T7"/>
                </a:cxn>
                <a:cxn ang="0">
                  <a:pos x="T8" y="T9"/>
                </a:cxn>
                <a:cxn ang="0">
                  <a:pos x="T10" y="T11"/>
                </a:cxn>
              </a:cxnLst>
              <a:rect l="0" t="0" r="r" b="b"/>
              <a:pathLst>
                <a:path w="51" h="37">
                  <a:moveTo>
                    <a:pt x="4" y="0"/>
                  </a:moveTo>
                  <a:cubicBezTo>
                    <a:pt x="4" y="0"/>
                    <a:pt x="49" y="0"/>
                    <a:pt x="49" y="0"/>
                  </a:cubicBezTo>
                  <a:cubicBezTo>
                    <a:pt x="51" y="0"/>
                    <a:pt x="50" y="23"/>
                    <a:pt x="49" y="25"/>
                  </a:cubicBezTo>
                  <a:cubicBezTo>
                    <a:pt x="46" y="37"/>
                    <a:pt x="33" y="37"/>
                    <a:pt x="24" y="37"/>
                  </a:cubicBezTo>
                  <a:cubicBezTo>
                    <a:pt x="17" y="37"/>
                    <a:pt x="9" y="36"/>
                    <a:pt x="5" y="30"/>
                  </a:cubicBezTo>
                  <a:cubicBezTo>
                    <a:pt x="0" y="22"/>
                    <a:pt x="4" y="9"/>
                    <a:pt x="4" y="0"/>
                  </a:cubicBezTo>
                  <a:close/>
                </a:path>
              </a:pathLst>
            </a:custGeom>
            <a:solidFill>
              <a:srgbClr val="45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8"/>
            <p:cNvSpPr/>
            <p:nvPr/>
          </p:nvSpPr>
          <p:spPr bwMode="auto">
            <a:xfrm>
              <a:off x="4692836" y="6426873"/>
              <a:ext cx="57981" cy="138049"/>
            </a:xfrm>
            <a:custGeom>
              <a:avLst/>
              <a:gdLst>
                <a:gd name="T0" fmla="*/ 41 w 86"/>
                <a:gd name="T1" fmla="*/ 2 h 205"/>
                <a:gd name="T2" fmla="*/ 25 w 86"/>
                <a:gd name="T3" fmla="*/ 14 h 205"/>
                <a:gd name="T4" fmla="*/ 18 w 86"/>
                <a:gd name="T5" fmla="*/ 38 h 205"/>
                <a:gd name="T6" fmla="*/ 13 w 86"/>
                <a:gd name="T7" fmla="*/ 164 h 205"/>
                <a:gd name="T8" fmla="*/ 40 w 86"/>
                <a:gd name="T9" fmla="*/ 204 h 205"/>
                <a:gd name="T10" fmla="*/ 67 w 86"/>
                <a:gd name="T11" fmla="*/ 174 h 205"/>
                <a:gd name="T12" fmla="*/ 74 w 86"/>
                <a:gd name="T13" fmla="*/ 94 h 205"/>
                <a:gd name="T14" fmla="*/ 56 w 86"/>
                <a:gd name="T15" fmla="*/ 20 h 205"/>
                <a:gd name="T16" fmla="*/ 42 w 86"/>
                <a:gd name="T17" fmla="*/ 2 h 205"/>
                <a:gd name="T18" fmla="*/ 41 w 86"/>
                <a:gd name="T19"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05">
                  <a:moveTo>
                    <a:pt x="41" y="2"/>
                  </a:moveTo>
                  <a:cubicBezTo>
                    <a:pt x="33" y="0"/>
                    <a:pt x="28" y="8"/>
                    <a:pt x="25" y="14"/>
                  </a:cubicBezTo>
                  <a:cubicBezTo>
                    <a:pt x="22" y="22"/>
                    <a:pt x="20" y="30"/>
                    <a:pt x="18" y="38"/>
                  </a:cubicBezTo>
                  <a:cubicBezTo>
                    <a:pt x="10" y="85"/>
                    <a:pt x="0" y="139"/>
                    <a:pt x="13" y="164"/>
                  </a:cubicBezTo>
                  <a:cubicBezTo>
                    <a:pt x="18" y="174"/>
                    <a:pt x="27" y="203"/>
                    <a:pt x="40" y="204"/>
                  </a:cubicBezTo>
                  <a:cubicBezTo>
                    <a:pt x="54" y="205"/>
                    <a:pt x="61" y="182"/>
                    <a:pt x="67" y="174"/>
                  </a:cubicBezTo>
                  <a:cubicBezTo>
                    <a:pt x="86" y="147"/>
                    <a:pt x="80" y="124"/>
                    <a:pt x="74" y="94"/>
                  </a:cubicBezTo>
                  <a:cubicBezTo>
                    <a:pt x="69" y="69"/>
                    <a:pt x="65" y="43"/>
                    <a:pt x="56" y="20"/>
                  </a:cubicBezTo>
                  <a:cubicBezTo>
                    <a:pt x="53" y="13"/>
                    <a:pt x="49" y="5"/>
                    <a:pt x="42" y="2"/>
                  </a:cubicBezTo>
                  <a:cubicBezTo>
                    <a:pt x="41" y="2"/>
                    <a:pt x="41" y="2"/>
                    <a:pt x="41" y="2"/>
                  </a:cubicBezTo>
                  <a:close/>
                </a:path>
              </a:pathLst>
            </a:custGeom>
            <a:solidFill>
              <a:srgbClr val="6DB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9"/>
            <p:cNvSpPr/>
            <p:nvPr/>
          </p:nvSpPr>
          <p:spPr bwMode="auto">
            <a:xfrm>
              <a:off x="4696978" y="6476110"/>
              <a:ext cx="43716" cy="42335"/>
            </a:xfrm>
            <a:custGeom>
              <a:avLst/>
              <a:gdLst>
                <a:gd name="T0" fmla="*/ 10 w 65"/>
                <a:gd name="T1" fmla="*/ 45 h 63"/>
                <a:gd name="T2" fmla="*/ 52 w 65"/>
                <a:gd name="T3" fmla="*/ 7 h 63"/>
                <a:gd name="T4" fmla="*/ 58 w 65"/>
                <a:gd name="T5" fmla="*/ 12 h 63"/>
                <a:gd name="T6" fmla="*/ 15 w 65"/>
                <a:gd name="T7" fmla="*/ 53 h 63"/>
                <a:gd name="T8" fmla="*/ 10 w 65"/>
                <a:gd name="T9" fmla="*/ 45 h 63"/>
              </a:gdLst>
              <a:ahLst/>
              <a:cxnLst>
                <a:cxn ang="0">
                  <a:pos x="T0" y="T1"/>
                </a:cxn>
                <a:cxn ang="0">
                  <a:pos x="T2" y="T3"/>
                </a:cxn>
                <a:cxn ang="0">
                  <a:pos x="T4" y="T5"/>
                </a:cxn>
                <a:cxn ang="0">
                  <a:pos x="T6" y="T7"/>
                </a:cxn>
                <a:cxn ang="0">
                  <a:pos x="T8" y="T9"/>
                </a:cxn>
              </a:cxnLst>
              <a:rect l="0" t="0" r="r" b="b"/>
              <a:pathLst>
                <a:path w="65" h="63">
                  <a:moveTo>
                    <a:pt x="10" y="45"/>
                  </a:moveTo>
                  <a:cubicBezTo>
                    <a:pt x="10" y="45"/>
                    <a:pt x="39" y="15"/>
                    <a:pt x="52" y="7"/>
                  </a:cubicBezTo>
                  <a:cubicBezTo>
                    <a:pt x="64" y="0"/>
                    <a:pt x="65" y="5"/>
                    <a:pt x="58" y="12"/>
                  </a:cubicBezTo>
                  <a:cubicBezTo>
                    <a:pt x="50" y="19"/>
                    <a:pt x="23" y="43"/>
                    <a:pt x="15" y="53"/>
                  </a:cubicBezTo>
                  <a:cubicBezTo>
                    <a:pt x="7" y="63"/>
                    <a:pt x="0" y="54"/>
                    <a:pt x="10" y="45"/>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0"/>
            <p:cNvSpPr/>
            <p:nvPr/>
          </p:nvSpPr>
          <p:spPr bwMode="auto">
            <a:xfrm>
              <a:off x="4704340" y="6492676"/>
              <a:ext cx="34972" cy="37733"/>
            </a:xfrm>
            <a:custGeom>
              <a:avLst/>
              <a:gdLst>
                <a:gd name="T0" fmla="*/ 7 w 52"/>
                <a:gd name="T1" fmla="*/ 40 h 56"/>
                <a:gd name="T2" fmla="*/ 41 w 52"/>
                <a:gd name="T3" fmla="*/ 6 h 56"/>
                <a:gd name="T4" fmla="*/ 46 w 52"/>
                <a:gd name="T5" fmla="*/ 10 h 56"/>
                <a:gd name="T6" fmla="*/ 11 w 52"/>
                <a:gd name="T7" fmla="*/ 47 h 56"/>
                <a:gd name="T8" fmla="*/ 7 w 52"/>
                <a:gd name="T9" fmla="*/ 40 h 56"/>
              </a:gdLst>
              <a:ahLst/>
              <a:cxnLst>
                <a:cxn ang="0">
                  <a:pos x="T0" y="T1"/>
                </a:cxn>
                <a:cxn ang="0">
                  <a:pos x="T2" y="T3"/>
                </a:cxn>
                <a:cxn ang="0">
                  <a:pos x="T4" y="T5"/>
                </a:cxn>
                <a:cxn ang="0">
                  <a:pos x="T6" y="T7"/>
                </a:cxn>
                <a:cxn ang="0">
                  <a:pos x="T8" y="T9"/>
                </a:cxn>
              </a:cxnLst>
              <a:rect l="0" t="0" r="r" b="b"/>
              <a:pathLst>
                <a:path w="52" h="56">
                  <a:moveTo>
                    <a:pt x="7" y="40"/>
                  </a:moveTo>
                  <a:cubicBezTo>
                    <a:pt x="7" y="40"/>
                    <a:pt x="31" y="13"/>
                    <a:pt x="41" y="6"/>
                  </a:cubicBezTo>
                  <a:cubicBezTo>
                    <a:pt x="51" y="0"/>
                    <a:pt x="52" y="4"/>
                    <a:pt x="46" y="10"/>
                  </a:cubicBezTo>
                  <a:cubicBezTo>
                    <a:pt x="40" y="17"/>
                    <a:pt x="18" y="39"/>
                    <a:pt x="11" y="47"/>
                  </a:cubicBezTo>
                  <a:cubicBezTo>
                    <a:pt x="5" y="56"/>
                    <a:pt x="0" y="48"/>
                    <a:pt x="7" y="40"/>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311"/>
            <p:cNvSpPr>
              <a:spLocks noChangeArrowheads="1"/>
            </p:cNvSpPr>
            <p:nvPr/>
          </p:nvSpPr>
          <p:spPr bwMode="auto">
            <a:xfrm>
              <a:off x="4749436" y="6442978"/>
              <a:ext cx="31751" cy="5982"/>
            </a:xfrm>
            <a:prstGeom prst="rect">
              <a:avLst/>
            </a:prstGeom>
            <a:solidFill>
              <a:srgbClr val="EAE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312"/>
            <p:cNvSpPr/>
            <p:nvPr/>
          </p:nvSpPr>
          <p:spPr bwMode="auto">
            <a:xfrm>
              <a:off x="4574114" y="6124085"/>
              <a:ext cx="278859" cy="210755"/>
            </a:xfrm>
            <a:custGeom>
              <a:avLst/>
              <a:gdLst>
                <a:gd name="T0" fmla="*/ 361 w 415"/>
                <a:gd name="T1" fmla="*/ 313 h 313"/>
                <a:gd name="T2" fmla="*/ 409 w 415"/>
                <a:gd name="T3" fmla="*/ 213 h 313"/>
                <a:gd name="T4" fmla="*/ 364 w 415"/>
                <a:gd name="T5" fmla="*/ 82 h 313"/>
                <a:gd name="T6" fmla="*/ 362 w 415"/>
                <a:gd name="T7" fmla="*/ 58 h 313"/>
                <a:gd name="T8" fmla="*/ 344 w 415"/>
                <a:gd name="T9" fmla="*/ 50 h 313"/>
                <a:gd name="T10" fmla="*/ 326 w 415"/>
                <a:gd name="T11" fmla="*/ 48 h 313"/>
                <a:gd name="T12" fmla="*/ 232 w 415"/>
                <a:gd name="T13" fmla="*/ 5 h 313"/>
                <a:gd name="T14" fmla="*/ 79 w 415"/>
                <a:gd name="T15" fmla="*/ 48 h 313"/>
                <a:gd name="T16" fmla="*/ 42 w 415"/>
                <a:gd name="T17" fmla="*/ 86 h 313"/>
                <a:gd name="T18" fmla="*/ 13 w 415"/>
                <a:gd name="T19" fmla="*/ 225 h 313"/>
                <a:gd name="T20" fmla="*/ 32 w 415"/>
                <a:gd name="T21" fmla="*/ 267 h 313"/>
                <a:gd name="T22" fmla="*/ 46 w 415"/>
                <a:gd name="T23" fmla="*/ 288 h 313"/>
                <a:gd name="T24" fmla="*/ 62 w 415"/>
                <a:gd name="T25" fmla="*/ 310 h 313"/>
                <a:gd name="T26" fmla="*/ 361 w 415"/>
                <a:gd name="T2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313">
                  <a:moveTo>
                    <a:pt x="361" y="313"/>
                  </a:moveTo>
                  <a:cubicBezTo>
                    <a:pt x="361" y="313"/>
                    <a:pt x="403" y="290"/>
                    <a:pt x="409" y="213"/>
                  </a:cubicBezTo>
                  <a:cubicBezTo>
                    <a:pt x="415" y="136"/>
                    <a:pt x="392" y="92"/>
                    <a:pt x="364" y="82"/>
                  </a:cubicBezTo>
                  <a:cubicBezTo>
                    <a:pt x="385" y="82"/>
                    <a:pt x="402" y="65"/>
                    <a:pt x="362" y="58"/>
                  </a:cubicBezTo>
                  <a:cubicBezTo>
                    <a:pt x="382" y="37"/>
                    <a:pt x="373" y="20"/>
                    <a:pt x="344" y="50"/>
                  </a:cubicBezTo>
                  <a:cubicBezTo>
                    <a:pt x="344" y="7"/>
                    <a:pt x="326" y="0"/>
                    <a:pt x="326" y="48"/>
                  </a:cubicBezTo>
                  <a:cubicBezTo>
                    <a:pt x="304" y="24"/>
                    <a:pt x="262" y="7"/>
                    <a:pt x="232" y="5"/>
                  </a:cubicBezTo>
                  <a:cubicBezTo>
                    <a:pt x="175" y="0"/>
                    <a:pt x="124" y="6"/>
                    <a:pt x="79" y="48"/>
                  </a:cubicBezTo>
                  <a:cubicBezTo>
                    <a:pt x="67" y="59"/>
                    <a:pt x="51" y="73"/>
                    <a:pt x="42" y="86"/>
                  </a:cubicBezTo>
                  <a:cubicBezTo>
                    <a:pt x="17" y="124"/>
                    <a:pt x="0" y="179"/>
                    <a:pt x="13" y="225"/>
                  </a:cubicBezTo>
                  <a:cubicBezTo>
                    <a:pt x="17" y="240"/>
                    <a:pt x="24" y="254"/>
                    <a:pt x="32" y="267"/>
                  </a:cubicBezTo>
                  <a:cubicBezTo>
                    <a:pt x="36" y="274"/>
                    <a:pt x="41" y="281"/>
                    <a:pt x="46" y="288"/>
                  </a:cubicBezTo>
                  <a:cubicBezTo>
                    <a:pt x="48" y="291"/>
                    <a:pt x="59" y="310"/>
                    <a:pt x="62" y="310"/>
                  </a:cubicBezTo>
                  <a:cubicBezTo>
                    <a:pt x="290" y="310"/>
                    <a:pt x="361" y="313"/>
                    <a:pt x="361" y="313"/>
                  </a:cubicBezTo>
                  <a:close/>
                </a:path>
              </a:pathLst>
            </a:custGeom>
            <a:solidFill>
              <a:srgbClr val="6B4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3"/>
            <p:cNvSpPr/>
            <p:nvPr/>
          </p:nvSpPr>
          <p:spPr bwMode="auto">
            <a:xfrm>
              <a:off x="4590220" y="6200472"/>
              <a:ext cx="254010" cy="134368"/>
            </a:xfrm>
            <a:custGeom>
              <a:avLst/>
              <a:gdLst>
                <a:gd name="T0" fmla="*/ 363 w 378"/>
                <a:gd name="T1" fmla="*/ 135 h 200"/>
                <a:gd name="T2" fmla="*/ 361 w 378"/>
                <a:gd name="T3" fmla="*/ 98 h 200"/>
                <a:gd name="T4" fmla="*/ 334 w 378"/>
                <a:gd name="T5" fmla="*/ 55 h 200"/>
                <a:gd name="T6" fmla="*/ 349 w 378"/>
                <a:gd name="T7" fmla="*/ 101 h 200"/>
                <a:gd name="T8" fmla="*/ 279 w 378"/>
                <a:gd name="T9" fmla="*/ 24 h 200"/>
                <a:gd name="T10" fmla="*/ 281 w 378"/>
                <a:gd name="T11" fmla="*/ 0 h 200"/>
                <a:gd name="T12" fmla="*/ 145 w 378"/>
                <a:gd name="T13" fmla="*/ 93 h 200"/>
                <a:gd name="T14" fmla="*/ 194 w 378"/>
                <a:gd name="T15" fmla="*/ 31 h 200"/>
                <a:gd name="T16" fmla="*/ 176 w 378"/>
                <a:gd name="T17" fmla="*/ 53 h 200"/>
                <a:gd name="T18" fmla="*/ 67 w 378"/>
                <a:gd name="T19" fmla="*/ 106 h 200"/>
                <a:gd name="T20" fmla="*/ 122 w 378"/>
                <a:gd name="T21" fmla="*/ 35 h 200"/>
                <a:gd name="T22" fmla="*/ 17 w 378"/>
                <a:gd name="T23" fmla="*/ 119 h 200"/>
                <a:gd name="T24" fmla="*/ 17 w 378"/>
                <a:gd name="T25" fmla="*/ 63 h 200"/>
                <a:gd name="T26" fmla="*/ 12 w 378"/>
                <a:gd name="T27" fmla="*/ 143 h 200"/>
                <a:gd name="T28" fmla="*/ 0 w 378"/>
                <a:gd name="T29" fmla="*/ 140 h 200"/>
                <a:gd name="T30" fmla="*/ 8 w 378"/>
                <a:gd name="T31" fmla="*/ 154 h 200"/>
                <a:gd name="T32" fmla="*/ 22 w 378"/>
                <a:gd name="T33" fmla="*/ 175 h 200"/>
                <a:gd name="T34" fmla="*/ 38 w 378"/>
                <a:gd name="T35" fmla="*/ 197 h 200"/>
                <a:gd name="T36" fmla="*/ 337 w 378"/>
                <a:gd name="T37" fmla="*/ 200 h 200"/>
                <a:gd name="T38" fmla="*/ 378 w 378"/>
                <a:gd name="T39" fmla="*/ 138 h 200"/>
                <a:gd name="T40" fmla="*/ 363 w 378"/>
                <a:gd name="T4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200">
                  <a:moveTo>
                    <a:pt x="363" y="135"/>
                  </a:moveTo>
                  <a:cubicBezTo>
                    <a:pt x="363" y="135"/>
                    <a:pt x="363" y="116"/>
                    <a:pt x="361" y="98"/>
                  </a:cubicBezTo>
                  <a:cubicBezTo>
                    <a:pt x="355" y="67"/>
                    <a:pt x="334" y="55"/>
                    <a:pt x="334" y="55"/>
                  </a:cubicBezTo>
                  <a:cubicBezTo>
                    <a:pt x="344" y="66"/>
                    <a:pt x="349" y="88"/>
                    <a:pt x="349" y="101"/>
                  </a:cubicBezTo>
                  <a:cubicBezTo>
                    <a:pt x="324" y="95"/>
                    <a:pt x="286" y="58"/>
                    <a:pt x="279" y="24"/>
                  </a:cubicBezTo>
                  <a:cubicBezTo>
                    <a:pt x="284" y="6"/>
                    <a:pt x="281" y="0"/>
                    <a:pt x="281" y="0"/>
                  </a:cubicBezTo>
                  <a:cubicBezTo>
                    <a:pt x="259" y="67"/>
                    <a:pt x="176" y="93"/>
                    <a:pt x="145" y="93"/>
                  </a:cubicBezTo>
                  <a:cubicBezTo>
                    <a:pt x="181" y="66"/>
                    <a:pt x="194" y="31"/>
                    <a:pt x="194" y="31"/>
                  </a:cubicBezTo>
                  <a:cubicBezTo>
                    <a:pt x="194" y="31"/>
                    <a:pt x="187" y="42"/>
                    <a:pt x="176" y="53"/>
                  </a:cubicBezTo>
                  <a:cubicBezTo>
                    <a:pt x="147" y="90"/>
                    <a:pt x="84" y="110"/>
                    <a:pt x="67" y="106"/>
                  </a:cubicBezTo>
                  <a:cubicBezTo>
                    <a:pt x="117" y="78"/>
                    <a:pt x="122" y="35"/>
                    <a:pt x="122" y="35"/>
                  </a:cubicBezTo>
                  <a:cubicBezTo>
                    <a:pt x="105" y="72"/>
                    <a:pt x="53" y="106"/>
                    <a:pt x="17" y="119"/>
                  </a:cubicBezTo>
                  <a:cubicBezTo>
                    <a:pt x="10" y="106"/>
                    <a:pt x="17" y="63"/>
                    <a:pt x="17" y="63"/>
                  </a:cubicBezTo>
                  <a:cubicBezTo>
                    <a:pt x="6" y="83"/>
                    <a:pt x="10" y="121"/>
                    <a:pt x="12" y="143"/>
                  </a:cubicBezTo>
                  <a:cubicBezTo>
                    <a:pt x="9" y="141"/>
                    <a:pt x="4" y="140"/>
                    <a:pt x="0" y="140"/>
                  </a:cubicBezTo>
                  <a:cubicBezTo>
                    <a:pt x="2" y="145"/>
                    <a:pt x="5" y="150"/>
                    <a:pt x="8" y="154"/>
                  </a:cubicBezTo>
                  <a:cubicBezTo>
                    <a:pt x="12" y="161"/>
                    <a:pt x="17" y="168"/>
                    <a:pt x="22" y="175"/>
                  </a:cubicBezTo>
                  <a:cubicBezTo>
                    <a:pt x="24" y="178"/>
                    <a:pt x="35" y="197"/>
                    <a:pt x="38" y="197"/>
                  </a:cubicBezTo>
                  <a:cubicBezTo>
                    <a:pt x="266" y="197"/>
                    <a:pt x="337" y="200"/>
                    <a:pt x="337" y="200"/>
                  </a:cubicBezTo>
                  <a:cubicBezTo>
                    <a:pt x="337" y="200"/>
                    <a:pt x="364" y="185"/>
                    <a:pt x="378" y="138"/>
                  </a:cubicBezTo>
                  <a:cubicBezTo>
                    <a:pt x="369" y="133"/>
                    <a:pt x="363" y="135"/>
                    <a:pt x="363" y="135"/>
                  </a:cubicBezTo>
                  <a:close/>
                </a:path>
              </a:pathLst>
            </a:custGeom>
            <a:solidFill>
              <a:srgbClr val="5132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4"/>
            <p:cNvSpPr/>
            <p:nvPr/>
          </p:nvSpPr>
          <p:spPr bwMode="auto">
            <a:xfrm>
              <a:off x="4601724" y="6220259"/>
              <a:ext cx="226861" cy="185906"/>
            </a:xfrm>
            <a:custGeom>
              <a:avLst/>
              <a:gdLst>
                <a:gd name="T0" fmla="*/ 0 w 338"/>
                <a:gd name="T1" fmla="*/ 94 h 276"/>
                <a:gd name="T2" fmla="*/ 167 w 338"/>
                <a:gd name="T3" fmla="*/ 276 h 276"/>
                <a:gd name="T4" fmla="*/ 338 w 338"/>
                <a:gd name="T5" fmla="*/ 84 h 276"/>
                <a:gd name="T6" fmla="*/ 257 w 338"/>
                <a:gd name="T7" fmla="*/ 0 h 276"/>
                <a:gd name="T8" fmla="*/ 119 w 338"/>
                <a:gd name="T9" fmla="*/ 68 h 276"/>
                <a:gd name="T10" fmla="*/ 42 w 338"/>
                <a:gd name="T11" fmla="*/ 80 h 276"/>
                <a:gd name="T12" fmla="*/ 0 w 338"/>
                <a:gd name="T13" fmla="*/ 94 h 276"/>
              </a:gdLst>
              <a:ahLst/>
              <a:cxnLst>
                <a:cxn ang="0">
                  <a:pos x="T0" y="T1"/>
                </a:cxn>
                <a:cxn ang="0">
                  <a:pos x="T2" y="T3"/>
                </a:cxn>
                <a:cxn ang="0">
                  <a:pos x="T4" y="T5"/>
                </a:cxn>
                <a:cxn ang="0">
                  <a:pos x="T6" y="T7"/>
                </a:cxn>
                <a:cxn ang="0">
                  <a:pos x="T8" y="T9"/>
                </a:cxn>
                <a:cxn ang="0">
                  <a:pos x="T10" y="T11"/>
                </a:cxn>
                <a:cxn ang="0">
                  <a:pos x="T12" y="T13"/>
                </a:cxn>
              </a:cxnLst>
              <a:rect l="0" t="0" r="r" b="b"/>
              <a:pathLst>
                <a:path w="338" h="276">
                  <a:moveTo>
                    <a:pt x="0" y="94"/>
                  </a:moveTo>
                  <a:cubicBezTo>
                    <a:pt x="0" y="200"/>
                    <a:pt x="72" y="276"/>
                    <a:pt x="167" y="276"/>
                  </a:cubicBezTo>
                  <a:cubicBezTo>
                    <a:pt x="261" y="276"/>
                    <a:pt x="338" y="190"/>
                    <a:pt x="338" y="84"/>
                  </a:cubicBezTo>
                  <a:cubicBezTo>
                    <a:pt x="338" y="84"/>
                    <a:pt x="277" y="65"/>
                    <a:pt x="257" y="0"/>
                  </a:cubicBezTo>
                  <a:cubicBezTo>
                    <a:pt x="238" y="35"/>
                    <a:pt x="179" y="81"/>
                    <a:pt x="119" y="68"/>
                  </a:cubicBezTo>
                  <a:cubicBezTo>
                    <a:pt x="81" y="86"/>
                    <a:pt x="52" y="90"/>
                    <a:pt x="42" y="80"/>
                  </a:cubicBezTo>
                  <a:cubicBezTo>
                    <a:pt x="23" y="91"/>
                    <a:pt x="0" y="94"/>
                    <a:pt x="0" y="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5"/>
            <p:cNvSpPr/>
            <p:nvPr/>
          </p:nvSpPr>
          <p:spPr bwMode="auto">
            <a:xfrm>
              <a:off x="4810638" y="6295726"/>
              <a:ext cx="52459" cy="63503"/>
            </a:xfrm>
            <a:custGeom>
              <a:avLst/>
              <a:gdLst>
                <a:gd name="T0" fmla="*/ 12 w 78"/>
                <a:gd name="T1" fmla="*/ 29 h 94"/>
                <a:gd name="T2" fmla="*/ 53 w 78"/>
                <a:gd name="T3" fmla="*/ 16 h 94"/>
                <a:gd name="T4" fmla="*/ 53 w 78"/>
                <a:gd name="T5" fmla="*/ 74 h 94"/>
                <a:gd name="T6" fmla="*/ 0 w 78"/>
                <a:gd name="T7" fmla="*/ 64 h 94"/>
                <a:gd name="T8" fmla="*/ 12 w 78"/>
                <a:gd name="T9" fmla="*/ 29 h 94"/>
              </a:gdLst>
              <a:ahLst/>
              <a:cxnLst>
                <a:cxn ang="0">
                  <a:pos x="T0" y="T1"/>
                </a:cxn>
                <a:cxn ang="0">
                  <a:pos x="T2" y="T3"/>
                </a:cxn>
                <a:cxn ang="0">
                  <a:pos x="T4" y="T5"/>
                </a:cxn>
                <a:cxn ang="0">
                  <a:pos x="T6" y="T7"/>
                </a:cxn>
                <a:cxn ang="0">
                  <a:pos x="T8" y="T9"/>
                </a:cxn>
              </a:cxnLst>
              <a:rect l="0" t="0" r="r" b="b"/>
              <a:pathLst>
                <a:path w="78" h="94">
                  <a:moveTo>
                    <a:pt x="12" y="29"/>
                  </a:moveTo>
                  <a:cubicBezTo>
                    <a:pt x="12" y="29"/>
                    <a:pt x="28" y="0"/>
                    <a:pt x="53" y="16"/>
                  </a:cubicBezTo>
                  <a:cubicBezTo>
                    <a:pt x="78" y="33"/>
                    <a:pt x="67" y="63"/>
                    <a:pt x="53" y="74"/>
                  </a:cubicBezTo>
                  <a:cubicBezTo>
                    <a:pt x="40" y="85"/>
                    <a:pt x="1" y="94"/>
                    <a:pt x="0" y="64"/>
                  </a:cubicBezTo>
                  <a:cubicBezTo>
                    <a:pt x="5" y="47"/>
                    <a:pt x="12" y="29"/>
                    <a:pt x="12"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6"/>
            <p:cNvSpPr/>
            <p:nvPr/>
          </p:nvSpPr>
          <p:spPr bwMode="auto">
            <a:xfrm>
              <a:off x="4810638" y="6295726"/>
              <a:ext cx="52459" cy="63503"/>
            </a:xfrm>
            <a:custGeom>
              <a:avLst/>
              <a:gdLst>
                <a:gd name="T0" fmla="*/ 53 w 78"/>
                <a:gd name="T1" fmla="*/ 16 h 94"/>
                <a:gd name="T2" fmla="*/ 12 w 78"/>
                <a:gd name="T3" fmla="*/ 29 h 94"/>
                <a:gd name="T4" fmla="*/ 12 w 78"/>
                <a:gd name="T5" fmla="*/ 30 h 94"/>
                <a:gd name="T6" fmla="*/ 54 w 78"/>
                <a:gd name="T7" fmla="*/ 21 h 94"/>
                <a:gd name="T8" fmla="*/ 41 w 78"/>
                <a:gd name="T9" fmla="*/ 75 h 94"/>
                <a:gd name="T10" fmla="*/ 0 w 78"/>
                <a:gd name="T11" fmla="*/ 64 h 94"/>
                <a:gd name="T12" fmla="*/ 53 w 78"/>
                <a:gd name="T13" fmla="*/ 74 h 94"/>
                <a:gd name="T14" fmla="*/ 53 w 78"/>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94">
                  <a:moveTo>
                    <a:pt x="53" y="16"/>
                  </a:moveTo>
                  <a:cubicBezTo>
                    <a:pt x="28" y="0"/>
                    <a:pt x="12" y="29"/>
                    <a:pt x="12" y="29"/>
                  </a:cubicBezTo>
                  <a:cubicBezTo>
                    <a:pt x="12" y="29"/>
                    <a:pt x="12" y="29"/>
                    <a:pt x="12" y="30"/>
                  </a:cubicBezTo>
                  <a:cubicBezTo>
                    <a:pt x="12" y="30"/>
                    <a:pt x="31" y="7"/>
                    <a:pt x="54" y="21"/>
                  </a:cubicBezTo>
                  <a:cubicBezTo>
                    <a:pt x="77" y="35"/>
                    <a:pt x="54" y="73"/>
                    <a:pt x="41" y="75"/>
                  </a:cubicBezTo>
                  <a:cubicBezTo>
                    <a:pt x="28" y="78"/>
                    <a:pt x="7" y="83"/>
                    <a:pt x="0" y="64"/>
                  </a:cubicBezTo>
                  <a:cubicBezTo>
                    <a:pt x="1" y="94"/>
                    <a:pt x="40" y="85"/>
                    <a:pt x="53" y="74"/>
                  </a:cubicBezTo>
                  <a:cubicBezTo>
                    <a:pt x="67" y="63"/>
                    <a:pt x="78" y="33"/>
                    <a:pt x="53"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7"/>
            <p:cNvSpPr/>
            <p:nvPr/>
          </p:nvSpPr>
          <p:spPr bwMode="auto">
            <a:xfrm>
              <a:off x="4824903" y="6314593"/>
              <a:ext cx="17486" cy="19327"/>
            </a:xfrm>
            <a:custGeom>
              <a:avLst/>
              <a:gdLst>
                <a:gd name="T0" fmla="*/ 1 w 26"/>
                <a:gd name="T1" fmla="*/ 16 h 29"/>
                <a:gd name="T2" fmla="*/ 7 w 26"/>
                <a:gd name="T3" fmla="*/ 5 h 29"/>
                <a:gd name="T4" fmla="*/ 8 w 26"/>
                <a:gd name="T5" fmla="*/ 5 h 29"/>
                <a:gd name="T6" fmla="*/ 18 w 26"/>
                <a:gd name="T7" fmla="*/ 0 h 29"/>
                <a:gd name="T8" fmla="*/ 23 w 26"/>
                <a:gd name="T9" fmla="*/ 0 h 29"/>
                <a:gd name="T10" fmla="*/ 25 w 26"/>
                <a:gd name="T11" fmla="*/ 3 h 29"/>
                <a:gd name="T12" fmla="*/ 22 w 26"/>
                <a:gd name="T13" fmla="*/ 5 h 29"/>
                <a:gd name="T14" fmla="*/ 22 w 26"/>
                <a:gd name="T15" fmla="*/ 5 h 29"/>
                <a:gd name="T16" fmla="*/ 19 w 26"/>
                <a:gd name="T17" fmla="*/ 4 h 29"/>
                <a:gd name="T18" fmla="*/ 13 w 26"/>
                <a:gd name="T19" fmla="*/ 6 h 29"/>
                <a:gd name="T20" fmla="*/ 17 w 26"/>
                <a:gd name="T21" fmla="*/ 9 h 29"/>
                <a:gd name="T22" fmla="*/ 26 w 26"/>
                <a:gd name="T23" fmla="*/ 26 h 29"/>
                <a:gd name="T24" fmla="*/ 26 w 26"/>
                <a:gd name="T25" fmla="*/ 27 h 29"/>
                <a:gd name="T26" fmla="*/ 24 w 26"/>
                <a:gd name="T27" fmla="*/ 29 h 29"/>
                <a:gd name="T28" fmla="*/ 24 w 26"/>
                <a:gd name="T29" fmla="*/ 29 h 29"/>
                <a:gd name="T30" fmla="*/ 22 w 26"/>
                <a:gd name="T31" fmla="*/ 27 h 29"/>
                <a:gd name="T32" fmla="*/ 22 w 26"/>
                <a:gd name="T33" fmla="*/ 26 h 29"/>
                <a:gd name="T34" fmla="*/ 15 w 26"/>
                <a:gd name="T35" fmla="*/ 13 h 29"/>
                <a:gd name="T36" fmla="*/ 10 w 26"/>
                <a:gd name="T37" fmla="*/ 9 h 29"/>
                <a:gd name="T38" fmla="*/ 10 w 26"/>
                <a:gd name="T39" fmla="*/ 9 h 29"/>
                <a:gd name="T40" fmla="*/ 5 w 26"/>
                <a:gd name="T41" fmla="*/ 18 h 29"/>
                <a:gd name="T42" fmla="*/ 3 w 26"/>
                <a:gd name="T43" fmla="*/ 19 h 29"/>
                <a:gd name="T44" fmla="*/ 2 w 26"/>
                <a:gd name="T45" fmla="*/ 19 h 29"/>
                <a:gd name="T46" fmla="*/ 1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 y="16"/>
                  </a:moveTo>
                  <a:cubicBezTo>
                    <a:pt x="3" y="11"/>
                    <a:pt x="5" y="7"/>
                    <a:pt x="7" y="5"/>
                  </a:cubicBezTo>
                  <a:cubicBezTo>
                    <a:pt x="8" y="5"/>
                    <a:pt x="8" y="5"/>
                    <a:pt x="8" y="5"/>
                  </a:cubicBezTo>
                  <a:cubicBezTo>
                    <a:pt x="11" y="1"/>
                    <a:pt x="15" y="0"/>
                    <a:pt x="18" y="0"/>
                  </a:cubicBezTo>
                  <a:cubicBezTo>
                    <a:pt x="21" y="0"/>
                    <a:pt x="23" y="0"/>
                    <a:pt x="23" y="0"/>
                  </a:cubicBezTo>
                  <a:cubicBezTo>
                    <a:pt x="24" y="1"/>
                    <a:pt x="25" y="2"/>
                    <a:pt x="25" y="3"/>
                  </a:cubicBezTo>
                  <a:cubicBezTo>
                    <a:pt x="24" y="4"/>
                    <a:pt x="23" y="5"/>
                    <a:pt x="22" y="5"/>
                  </a:cubicBezTo>
                  <a:cubicBezTo>
                    <a:pt x="22" y="5"/>
                    <a:pt x="22" y="5"/>
                    <a:pt x="22" y="5"/>
                  </a:cubicBezTo>
                  <a:cubicBezTo>
                    <a:pt x="22" y="4"/>
                    <a:pt x="20" y="4"/>
                    <a:pt x="19" y="4"/>
                  </a:cubicBezTo>
                  <a:cubicBezTo>
                    <a:pt x="17" y="5"/>
                    <a:pt x="15" y="5"/>
                    <a:pt x="13" y="6"/>
                  </a:cubicBezTo>
                  <a:cubicBezTo>
                    <a:pt x="14" y="7"/>
                    <a:pt x="16" y="8"/>
                    <a:pt x="17" y="9"/>
                  </a:cubicBezTo>
                  <a:cubicBezTo>
                    <a:pt x="21" y="12"/>
                    <a:pt x="25" y="18"/>
                    <a:pt x="26" y="26"/>
                  </a:cubicBezTo>
                  <a:cubicBezTo>
                    <a:pt x="26" y="26"/>
                    <a:pt x="26" y="26"/>
                    <a:pt x="26" y="27"/>
                  </a:cubicBezTo>
                  <a:cubicBezTo>
                    <a:pt x="26" y="28"/>
                    <a:pt x="26" y="29"/>
                    <a:pt x="24" y="29"/>
                  </a:cubicBezTo>
                  <a:cubicBezTo>
                    <a:pt x="24" y="29"/>
                    <a:pt x="24" y="29"/>
                    <a:pt x="24" y="29"/>
                  </a:cubicBezTo>
                  <a:cubicBezTo>
                    <a:pt x="23" y="29"/>
                    <a:pt x="22" y="28"/>
                    <a:pt x="22" y="27"/>
                  </a:cubicBezTo>
                  <a:cubicBezTo>
                    <a:pt x="22" y="27"/>
                    <a:pt x="22" y="26"/>
                    <a:pt x="22" y="26"/>
                  </a:cubicBezTo>
                  <a:cubicBezTo>
                    <a:pt x="21" y="20"/>
                    <a:pt x="18" y="15"/>
                    <a:pt x="15" y="13"/>
                  </a:cubicBezTo>
                  <a:cubicBezTo>
                    <a:pt x="13" y="11"/>
                    <a:pt x="11" y="10"/>
                    <a:pt x="10" y="9"/>
                  </a:cubicBezTo>
                  <a:cubicBezTo>
                    <a:pt x="10" y="9"/>
                    <a:pt x="10" y="9"/>
                    <a:pt x="10" y="9"/>
                  </a:cubicBezTo>
                  <a:cubicBezTo>
                    <a:pt x="8" y="11"/>
                    <a:pt x="6" y="14"/>
                    <a:pt x="5" y="18"/>
                  </a:cubicBezTo>
                  <a:cubicBezTo>
                    <a:pt x="4" y="18"/>
                    <a:pt x="4" y="19"/>
                    <a:pt x="3" y="19"/>
                  </a:cubicBezTo>
                  <a:cubicBezTo>
                    <a:pt x="3" y="19"/>
                    <a:pt x="2" y="19"/>
                    <a:pt x="2" y="19"/>
                  </a:cubicBezTo>
                  <a:cubicBezTo>
                    <a:pt x="1" y="18"/>
                    <a:pt x="0" y="17"/>
                    <a:pt x="1"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8"/>
            <p:cNvSpPr/>
            <p:nvPr/>
          </p:nvSpPr>
          <p:spPr bwMode="auto">
            <a:xfrm>
              <a:off x="4566752" y="6295726"/>
              <a:ext cx="51538" cy="63503"/>
            </a:xfrm>
            <a:custGeom>
              <a:avLst/>
              <a:gdLst>
                <a:gd name="T0" fmla="*/ 65 w 77"/>
                <a:gd name="T1" fmla="*/ 29 h 94"/>
                <a:gd name="T2" fmla="*/ 24 w 77"/>
                <a:gd name="T3" fmla="*/ 16 h 94"/>
                <a:gd name="T4" fmla="*/ 24 w 77"/>
                <a:gd name="T5" fmla="*/ 74 h 94"/>
                <a:gd name="T6" fmla="*/ 77 w 77"/>
                <a:gd name="T7" fmla="*/ 64 h 94"/>
                <a:gd name="T8" fmla="*/ 65 w 77"/>
                <a:gd name="T9" fmla="*/ 29 h 94"/>
              </a:gdLst>
              <a:ahLst/>
              <a:cxnLst>
                <a:cxn ang="0">
                  <a:pos x="T0" y="T1"/>
                </a:cxn>
                <a:cxn ang="0">
                  <a:pos x="T2" y="T3"/>
                </a:cxn>
                <a:cxn ang="0">
                  <a:pos x="T4" y="T5"/>
                </a:cxn>
                <a:cxn ang="0">
                  <a:pos x="T6" y="T7"/>
                </a:cxn>
                <a:cxn ang="0">
                  <a:pos x="T8" y="T9"/>
                </a:cxn>
              </a:cxnLst>
              <a:rect l="0" t="0" r="r" b="b"/>
              <a:pathLst>
                <a:path w="77" h="94">
                  <a:moveTo>
                    <a:pt x="65" y="29"/>
                  </a:moveTo>
                  <a:cubicBezTo>
                    <a:pt x="65" y="29"/>
                    <a:pt x="49" y="0"/>
                    <a:pt x="24" y="16"/>
                  </a:cubicBezTo>
                  <a:cubicBezTo>
                    <a:pt x="0" y="33"/>
                    <a:pt x="11" y="63"/>
                    <a:pt x="24" y="74"/>
                  </a:cubicBezTo>
                  <a:cubicBezTo>
                    <a:pt x="38" y="85"/>
                    <a:pt x="77" y="94"/>
                    <a:pt x="77" y="64"/>
                  </a:cubicBezTo>
                  <a:cubicBezTo>
                    <a:pt x="72" y="47"/>
                    <a:pt x="65" y="29"/>
                    <a:pt x="65"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9"/>
            <p:cNvSpPr/>
            <p:nvPr/>
          </p:nvSpPr>
          <p:spPr bwMode="auto">
            <a:xfrm>
              <a:off x="4566752" y="6295726"/>
              <a:ext cx="51538" cy="63503"/>
            </a:xfrm>
            <a:custGeom>
              <a:avLst/>
              <a:gdLst>
                <a:gd name="T0" fmla="*/ 24 w 77"/>
                <a:gd name="T1" fmla="*/ 16 h 94"/>
                <a:gd name="T2" fmla="*/ 65 w 77"/>
                <a:gd name="T3" fmla="*/ 29 h 94"/>
                <a:gd name="T4" fmla="*/ 66 w 77"/>
                <a:gd name="T5" fmla="*/ 30 h 94"/>
                <a:gd name="T6" fmla="*/ 24 w 77"/>
                <a:gd name="T7" fmla="*/ 21 h 94"/>
                <a:gd name="T8" fmla="*/ 37 w 77"/>
                <a:gd name="T9" fmla="*/ 75 h 94"/>
                <a:gd name="T10" fmla="*/ 77 w 77"/>
                <a:gd name="T11" fmla="*/ 64 h 94"/>
                <a:gd name="T12" fmla="*/ 24 w 77"/>
                <a:gd name="T13" fmla="*/ 74 h 94"/>
                <a:gd name="T14" fmla="*/ 24 w 77"/>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4">
                  <a:moveTo>
                    <a:pt x="24" y="16"/>
                  </a:moveTo>
                  <a:cubicBezTo>
                    <a:pt x="49" y="0"/>
                    <a:pt x="65" y="29"/>
                    <a:pt x="65" y="29"/>
                  </a:cubicBezTo>
                  <a:cubicBezTo>
                    <a:pt x="65" y="29"/>
                    <a:pt x="65" y="29"/>
                    <a:pt x="66" y="30"/>
                  </a:cubicBezTo>
                  <a:cubicBezTo>
                    <a:pt x="66" y="30"/>
                    <a:pt x="46" y="7"/>
                    <a:pt x="24" y="21"/>
                  </a:cubicBezTo>
                  <a:cubicBezTo>
                    <a:pt x="1" y="35"/>
                    <a:pt x="24" y="73"/>
                    <a:pt x="37" y="75"/>
                  </a:cubicBezTo>
                  <a:cubicBezTo>
                    <a:pt x="49" y="78"/>
                    <a:pt x="70" y="83"/>
                    <a:pt x="77" y="64"/>
                  </a:cubicBezTo>
                  <a:cubicBezTo>
                    <a:pt x="77" y="94"/>
                    <a:pt x="38" y="85"/>
                    <a:pt x="24" y="74"/>
                  </a:cubicBezTo>
                  <a:cubicBezTo>
                    <a:pt x="11" y="63"/>
                    <a:pt x="0" y="33"/>
                    <a:pt x="24"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0"/>
            <p:cNvSpPr/>
            <p:nvPr/>
          </p:nvSpPr>
          <p:spPr bwMode="auto">
            <a:xfrm>
              <a:off x="4586999" y="6314593"/>
              <a:ext cx="17486" cy="19327"/>
            </a:xfrm>
            <a:custGeom>
              <a:avLst/>
              <a:gdLst>
                <a:gd name="T0" fmla="*/ 26 w 26"/>
                <a:gd name="T1" fmla="*/ 16 h 29"/>
                <a:gd name="T2" fmla="*/ 19 w 26"/>
                <a:gd name="T3" fmla="*/ 5 h 29"/>
                <a:gd name="T4" fmla="*/ 19 w 26"/>
                <a:gd name="T5" fmla="*/ 5 h 29"/>
                <a:gd name="T6" fmla="*/ 8 w 26"/>
                <a:gd name="T7" fmla="*/ 0 h 29"/>
                <a:gd name="T8" fmla="*/ 4 w 26"/>
                <a:gd name="T9" fmla="*/ 0 h 29"/>
                <a:gd name="T10" fmla="*/ 2 w 26"/>
                <a:gd name="T11" fmla="*/ 3 h 29"/>
                <a:gd name="T12" fmla="*/ 5 w 26"/>
                <a:gd name="T13" fmla="*/ 5 h 29"/>
                <a:gd name="T14" fmla="*/ 5 w 26"/>
                <a:gd name="T15" fmla="*/ 5 h 29"/>
                <a:gd name="T16" fmla="*/ 8 w 26"/>
                <a:gd name="T17" fmla="*/ 4 h 29"/>
                <a:gd name="T18" fmla="*/ 13 w 26"/>
                <a:gd name="T19" fmla="*/ 6 h 29"/>
                <a:gd name="T20" fmla="*/ 9 w 26"/>
                <a:gd name="T21" fmla="*/ 9 h 29"/>
                <a:gd name="T22" fmla="*/ 0 w 26"/>
                <a:gd name="T23" fmla="*/ 26 h 29"/>
                <a:gd name="T24" fmla="*/ 0 w 26"/>
                <a:gd name="T25" fmla="*/ 27 h 29"/>
                <a:gd name="T26" fmla="*/ 2 w 26"/>
                <a:gd name="T27" fmla="*/ 29 h 29"/>
                <a:gd name="T28" fmla="*/ 2 w 26"/>
                <a:gd name="T29" fmla="*/ 29 h 29"/>
                <a:gd name="T30" fmla="*/ 5 w 26"/>
                <a:gd name="T31" fmla="*/ 27 h 29"/>
                <a:gd name="T32" fmla="*/ 5 w 26"/>
                <a:gd name="T33" fmla="*/ 26 h 29"/>
                <a:gd name="T34" fmla="*/ 12 w 26"/>
                <a:gd name="T35" fmla="*/ 13 h 29"/>
                <a:gd name="T36" fmla="*/ 16 w 26"/>
                <a:gd name="T37" fmla="*/ 9 h 29"/>
                <a:gd name="T38" fmla="*/ 17 w 26"/>
                <a:gd name="T39" fmla="*/ 9 h 29"/>
                <a:gd name="T40" fmla="*/ 22 w 26"/>
                <a:gd name="T41" fmla="*/ 18 h 29"/>
                <a:gd name="T42" fmla="*/ 24 w 26"/>
                <a:gd name="T43" fmla="*/ 19 h 29"/>
                <a:gd name="T44" fmla="*/ 25 w 26"/>
                <a:gd name="T45" fmla="*/ 19 h 29"/>
                <a:gd name="T46" fmla="*/ 26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26" y="16"/>
                  </a:moveTo>
                  <a:cubicBezTo>
                    <a:pt x="24" y="11"/>
                    <a:pt x="22" y="7"/>
                    <a:pt x="19" y="5"/>
                  </a:cubicBezTo>
                  <a:cubicBezTo>
                    <a:pt x="19" y="5"/>
                    <a:pt x="19" y="5"/>
                    <a:pt x="19" y="5"/>
                  </a:cubicBezTo>
                  <a:cubicBezTo>
                    <a:pt x="15" y="1"/>
                    <a:pt x="11" y="0"/>
                    <a:pt x="8" y="0"/>
                  </a:cubicBezTo>
                  <a:cubicBezTo>
                    <a:pt x="6" y="0"/>
                    <a:pt x="4" y="0"/>
                    <a:pt x="4" y="0"/>
                  </a:cubicBezTo>
                  <a:cubicBezTo>
                    <a:pt x="3" y="1"/>
                    <a:pt x="2" y="2"/>
                    <a:pt x="2" y="3"/>
                  </a:cubicBezTo>
                  <a:cubicBezTo>
                    <a:pt x="2" y="4"/>
                    <a:pt x="3" y="5"/>
                    <a:pt x="5" y="5"/>
                  </a:cubicBezTo>
                  <a:cubicBezTo>
                    <a:pt x="5" y="5"/>
                    <a:pt x="5" y="5"/>
                    <a:pt x="5" y="5"/>
                  </a:cubicBezTo>
                  <a:cubicBezTo>
                    <a:pt x="5" y="4"/>
                    <a:pt x="6" y="4"/>
                    <a:pt x="8" y="4"/>
                  </a:cubicBezTo>
                  <a:cubicBezTo>
                    <a:pt x="9" y="5"/>
                    <a:pt x="11" y="5"/>
                    <a:pt x="13" y="6"/>
                  </a:cubicBezTo>
                  <a:cubicBezTo>
                    <a:pt x="12" y="7"/>
                    <a:pt x="11" y="8"/>
                    <a:pt x="9" y="9"/>
                  </a:cubicBezTo>
                  <a:cubicBezTo>
                    <a:pt x="6" y="12"/>
                    <a:pt x="1" y="18"/>
                    <a:pt x="0" y="26"/>
                  </a:cubicBezTo>
                  <a:cubicBezTo>
                    <a:pt x="0" y="26"/>
                    <a:pt x="0" y="26"/>
                    <a:pt x="0" y="27"/>
                  </a:cubicBezTo>
                  <a:cubicBezTo>
                    <a:pt x="0" y="28"/>
                    <a:pt x="1" y="29"/>
                    <a:pt x="2" y="29"/>
                  </a:cubicBezTo>
                  <a:cubicBezTo>
                    <a:pt x="2" y="29"/>
                    <a:pt x="2" y="29"/>
                    <a:pt x="2" y="29"/>
                  </a:cubicBezTo>
                  <a:cubicBezTo>
                    <a:pt x="3" y="29"/>
                    <a:pt x="5" y="28"/>
                    <a:pt x="5" y="27"/>
                  </a:cubicBezTo>
                  <a:cubicBezTo>
                    <a:pt x="5" y="27"/>
                    <a:pt x="5" y="26"/>
                    <a:pt x="5" y="26"/>
                  </a:cubicBezTo>
                  <a:cubicBezTo>
                    <a:pt x="6" y="20"/>
                    <a:pt x="9" y="15"/>
                    <a:pt x="12" y="13"/>
                  </a:cubicBezTo>
                  <a:cubicBezTo>
                    <a:pt x="14" y="11"/>
                    <a:pt x="15" y="10"/>
                    <a:pt x="16" y="9"/>
                  </a:cubicBezTo>
                  <a:cubicBezTo>
                    <a:pt x="17" y="9"/>
                    <a:pt x="17" y="9"/>
                    <a:pt x="17" y="9"/>
                  </a:cubicBezTo>
                  <a:cubicBezTo>
                    <a:pt x="19" y="11"/>
                    <a:pt x="20" y="14"/>
                    <a:pt x="22" y="18"/>
                  </a:cubicBezTo>
                  <a:cubicBezTo>
                    <a:pt x="22" y="18"/>
                    <a:pt x="23" y="19"/>
                    <a:pt x="24" y="19"/>
                  </a:cubicBezTo>
                  <a:cubicBezTo>
                    <a:pt x="24" y="19"/>
                    <a:pt x="24" y="19"/>
                    <a:pt x="25" y="19"/>
                  </a:cubicBezTo>
                  <a:cubicBezTo>
                    <a:pt x="26" y="18"/>
                    <a:pt x="26" y="17"/>
                    <a:pt x="26"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21"/>
            <p:cNvSpPr>
              <a:spLocks noChangeArrowheads="1"/>
            </p:cNvSpPr>
            <p:nvPr/>
          </p:nvSpPr>
          <p:spPr bwMode="auto">
            <a:xfrm>
              <a:off x="4760020"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2"/>
            <p:cNvSpPr/>
            <p:nvPr/>
          </p:nvSpPr>
          <p:spPr bwMode="auto">
            <a:xfrm>
              <a:off x="4763702" y="6283762"/>
              <a:ext cx="19327" cy="13805"/>
            </a:xfrm>
            <a:custGeom>
              <a:avLst/>
              <a:gdLst>
                <a:gd name="T0" fmla="*/ 28 w 29"/>
                <a:gd name="T1" fmla="*/ 6 h 21"/>
                <a:gd name="T2" fmla="*/ 17 w 29"/>
                <a:gd name="T3" fmla="*/ 18 h 21"/>
                <a:gd name="T4" fmla="*/ 2 w 29"/>
                <a:gd name="T5" fmla="*/ 15 h 21"/>
                <a:gd name="T6" fmla="*/ 12 w 29"/>
                <a:gd name="T7" fmla="*/ 2 h 21"/>
                <a:gd name="T8" fmla="*/ 28 w 29"/>
                <a:gd name="T9" fmla="*/ 6 h 21"/>
              </a:gdLst>
              <a:ahLst/>
              <a:cxnLst>
                <a:cxn ang="0">
                  <a:pos x="T0" y="T1"/>
                </a:cxn>
                <a:cxn ang="0">
                  <a:pos x="T2" y="T3"/>
                </a:cxn>
                <a:cxn ang="0">
                  <a:pos x="T4" y="T5"/>
                </a:cxn>
                <a:cxn ang="0">
                  <a:pos x="T6" y="T7"/>
                </a:cxn>
                <a:cxn ang="0">
                  <a:pos x="T8" y="T9"/>
                </a:cxn>
              </a:cxnLst>
              <a:rect l="0" t="0" r="r" b="b"/>
              <a:pathLst>
                <a:path w="29" h="21">
                  <a:moveTo>
                    <a:pt x="28" y="6"/>
                  </a:moveTo>
                  <a:cubicBezTo>
                    <a:pt x="29" y="10"/>
                    <a:pt x="24" y="16"/>
                    <a:pt x="17" y="18"/>
                  </a:cubicBezTo>
                  <a:cubicBezTo>
                    <a:pt x="10" y="21"/>
                    <a:pt x="3" y="19"/>
                    <a:pt x="2" y="15"/>
                  </a:cubicBezTo>
                  <a:cubicBezTo>
                    <a:pt x="0" y="10"/>
                    <a:pt x="5" y="5"/>
                    <a:pt x="12" y="2"/>
                  </a:cubicBezTo>
                  <a:cubicBezTo>
                    <a:pt x="19" y="0"/>
                    <a:pt x="26" y="1"/>
                    <a:pt x="28"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23"/>
            <p:cNvSpPr>
              <a:spLocks noChangeArrowheads="1"/>
            </p:cNvSpPr>
            <p:nvPr/>
          </p:nvSpPr>
          <p:spPr bwMode="auto">
            <a:xfrm>
              <a:off x="4643139"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4"/>
            <p:cNvSpPr/>
            <p:nvPr/>
          </p:nvSpPr>
          <p:spPr bwMode="auto">
            <a:xfrm>
              <a:off x="4647280" y="6283762"/>
              <a:ext cx="18867" cy="13805"/>
            </a:xfrm>
            <a:custGeom>
              <a:avLst/>
              <a:gdLst>
                <a:gd name="T0" fmla="*/ 27 w 28"/>
                <a:gd name="T1" fmla="*/ 6 h 21"/>
                <a:gd name="T2" fmla="*/ 17 w 28"/>
                <a:gd name="T3" fmla="*/ 18 h 21"/>
                <a:gd name="T4" fmla="*/ 1 w 28"/>
                <a:gd name="T5" fmla="*/ 15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0"/>
                    <a:pt x="24" y="16"/>
                    <a:pt x="17" y="18"/>
                  </a:cubicBezTo>
                  <a:cubicBezTo>
                    <a:pt x="9" y="21"/>
                    <a:pt x="2" y="19"/>
                    <a:pt x="1" y="15"/>
                  </a:cubicBezTo>
                  <a:cubicBezTo>
                    <a:pt x="0" y="10"/>
                    <a:pt x="4" y="5"/>
                    <a:pt x="11" y="2"/>
                  </a:cubicBezTo>
                  <a:cubicBezTo>
                    <a:pt x="19" y="0"/>
                    <a:pt x="26" y="1"/>
                    <a:pt x="27"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5"/>
            <p:cNvSpPr/>
            <p:nvPr/>
          </p:nvSpPr>
          <p:spPr bwMode="auto">
            <a:xfrm>
              <a:off x="4759560" y="6256152"/>
              <a:ext cx="40494" cy="16106"/>
            </a:xfrm>
            <a:custGeom>
              <a:avLst/>
              <a:gdLst>
                <a:gd name="T0" fmla="*/ 2 w 60"/>
                <a:gd name="T1" fmla="*/ 23 h 24"/>
                <a:gd name="T2" fmla="*/ 1 w 60"/>
                <a:gd name="T3" fmla="*/ 19 h 24"/>
                <a:gd name="T4" fmla="*/ 1 w 60"/>
                <a:gd name="T5" fmla="*/ 19 h 24"/>
                <a:gd name="T6" fmla="*/ 7 w 60"/>
                <a:gd name="T7" fmla="*/ 10 h 24"/>
                <a:gd name="T8" fmla="*/ 7 w 60"/>
                <a:gd name="T9" fmla="*/ 10 h 24"/>
                <a:gd name="T10" fmla="*/ 26 w 60"/>
                <a:gd name="T11" fmla="*/ 0 h 24"/>
                <a:gd name="T12" fmla="*/ 26 w 60"/>
                <a:gd name="T13" fmla="*/ 0 h 24"/>
                <a:gd name="T14" fmla="*/ 31 w 60"/>
                <a:gd name="T15" fmla="*/ 0 h 24"/>
                <a:gd name="T16" fmla="*/ 31 w 60"/>
                <a:gd name="T17" fmla="*/ 0 h 24"/>
                <a:gd name="T18" fmla="*/ 59 w 60"/>
                <a:gd name="T19" fmla="*/ 16 h 24"/>
                <a:gd name="T20" fmla="*/ 59 w 60"/>
                <a:gd name="T21" fmla="*/ 16 h 24"/>
                <a:gd name="T22" fmla="*/ 57 w 60"/>
                <a:gd name="T23" fmla="*/ 20 h 24"/>
                <a:gd name="T24" fmla="*/ 57 w 60"/>
                <a:gd name="T25" fmla="*/ 20 h 24"/>
                <a:gd name="T26" fmla="*/ 52 w 60"/>
                <a:gd name="T27" fmla="*/ 19 h 24"/>
                <a:gd name="T28" fmla="*/ 52 w 60"/>
                <a:gd name="T29" fmla="*/ 19 h 24"/>
                <a:gd name="T30" fmla="*/ 31 w 60"/>
                <a:gd name="T31" fmla="*/ 7 h 24"/>
                <a:gd name="T32" fmla="*/ 31 w 60"/>
                <a:gd name="T33" fmla="*/ 7 h 24"/>
                <a:gd name="T34" fmla="*/ 27 w 60"/>
                <a:gd name="T35" fmla="*/ 7 h 24"/>
                <a:gd name="T36" fmla="*/ 27 w 60"/>
                <a:gd name="T37" fmla="*/ 7 h 24"/>
                <a:gd name="T38" fmla="*/ 14 w 60"/>
                <a:gd name="T39" fmla="*/ 14 h 24"/>
                <a:gd name="T40" fmla="*/ 14 w 60"/>
                <a:gd name="T41" fmla="*/ 14 h 24"/>
                <a:gd name="T42" fmla="*/ 8 w 60"/>
                <a:gd name="T43" fmla="*/ 22 h 24"/>
                <a:gd name="T44" fmla="*/ 8 w 60"/>
                <a:gd name="T45" fmla="*/ 22 h 24"/>
                <a:gd name="T46" fmla="*/ 7 w 60"/>
                <a:gd name="T47" fmla="*/ 22 h 24"/>
                <a:gd name="T48" fmla="*/ 7 w 60"/>
                <a:gd name="T49" fmla="*/ 22 h 24"/>
                <a:gd name="T50" fmla="*/ 4 w 60"/>
                <a:gd name="T51" fmla="*/ 24 h 24"/>
                <a:gd name="T52" fmla="*/ 4 w 60"/>
                <a:gd name="T53" fmla="*/ 24 h 24"/>
                <a:gd name="T54" fmla="*/ 2 w 60"/>
                <a:gd name="T5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24">
                  <a:moveTo>
                    <a:pt x="2" y="23"/>
                  </a:moveTo>
                  <a:cubicBezTo>
                    <a:pt x="0" y="23"/>
                    <a:pt x="0" y="20"/>
                    <a:pt x="1" y="19"/>
                  </a:cubicBezTo>
                  <a:cubicBezTo>
                    <a:pt x="1" y="19"/>
                    <a:pt x="1" y="19"/>
                    <a:pt x="1" y="19"/>
                  </a:cubicBezTo>
                  <a:cubicBezTo>
                    <a:pt x="1" y="19"/>
                    <a:pt x="3" y="15"/>
                    <a:pt x="7" y="10"/>
                  </a:cubicBezTo>
                  <a:cubicBezTo>
                    <a:pt x="7" y="10"/>
                    <a:pt x="7" y="10"/>
                    <a:pt x="7" y="10"/>
                  </a:cubicBezTo>
                  <a:cubicBezTo>
                    <a:pt x="12" y="6"/>
                    <a:pt x="18" y="1"/>
                    <a:pt x="26" y="0"/>
                  </a:cubicBezTo>
                  <a:cubicBezTo>
                    <a:pt x="26" y="0"/>
                    <a:pt x="26" y="0"/>
                    <a:pt x="26" y="0"/>
                  </a:cubicBezTo>
                  <a:cubicBezTo>
                    <a:pt x="27" y="0"/>
                    <a:pt x="29" y="0"/>
                    <a:pt x="31" y="0"/>
                  </a:cubicBezTo>
                  <a:cubicBezTo>
                    <a:pt x="31" y="0"/>
                    <a:pt x="31" y="0"/>
                    <a:pt x="31" y="0"/>
                  </a:cubicBezTo>
                  <a:cubicBezTo>
                    <a:pt x="43" y="0"/>
                    <a:pt x="54" y="6"/>
                    <a:pt x="59" y="16"/>
                  </a:cubicBezTo>
                  <a:cubicBezTo>
                    <a:pt x="59" y="16"/>
                    <a:pt x="59" y="16"/>
                    <a:pt x="59" y="16"/>
                  </a:cubicBezTo>
                  <a:cubicBezTo>
                    <a:pt x="60" y="17"/>
                    <a:pt x="59" y="19"/>
                    <a:pt x="57" y="20"/>
                  </a:cubicBezTo>
                  <a:cubicBezTo>
                    <a:pt x="57" y="20"/>
                    <a:pt x="57" y="20"/>
                    <a:pt x="57" y="20"/>
                  </a:cubicBezTo>
                  <a:cubicBezTo>
                    <a:pt x="55" y="21"/>
                    <a:pt x="53" y="21"/>
                    <a:pt x="52" y="19"/>
                  </a:cubicBezTo>
                  <a:cubicBezTo>
                    <a:pt x="52" y="19"/>
                    <a:pt x="52" y="19"/>
                    <a:pt x="52" y="19"/>
                  </a:cubicBezTo>
                  <a:cubicBezTo>
                    <a:pt x="48" y="12"/>
                    <a:pt x="41" y="7"/>
                    <a:pt x="31" y="7"/>
                  </a:cubicBezTo>
                  <a:cubicBezTo>
                    <a:pt x="31" y="7"/>
                    <a:pt x="31" y="7"/>
                    <a:pt x="31" y="7"/>
                  </a:cubicBezTo>
                  <a:cubicBezTo>
                    <a:pt x="30" y="7"/>
                    <a:pt x="28" y="7"/>
                    <a:pt x="27" y="7"/>
                  </a:cubicBezTo>
                  <a:cubicBezTo>
                    <a:pt x="27" y="7"/>
                    <a:pt x="27" y="7"/>
                    <a:pt x="27" y="7"/>
                  </a:cubicBezTo>
                  <a:cubicBezTo>
                    <a:pt x="22" y="8"/>
                    <a:pt x="18" y="11"/>
                    <a:pt x="14" y="14"/>
                  </a:cubicBezTo>
                  <a:cubicBezTo>
                    <a:pt x="14" y="14"/>
                    <a:pt x="14" y="14"/>
                    <a:pt x="14" y="14"/>
                  </a:cubicBezTo>
                  <a:cubicBezTo>
                    <a:pt x="11" y="17"/>
                    <a:pt x="9" y="20"/>
                    <a:pt x="8" y="22"/>
                  </a:cubicBezTo>
                  <a:cubicBezTo>
                    <a:pt x="8" y="22"/>
                    <a:pt x="8" y="22"/>
                    <a:pt x="8" y="22"/>
                  </a:cubicBezTo>
                  <a:cubicBezTo>
                    <a:pt x="7" y="22"/>
                    <a:pt x="7" y="22"/>
                    <a:pt x="7" y="22"/>
                  </a:cubicBezTo>
                  <a:cubicBezTo>
                    <a:pt x="7" y="22"/>
                    <a:pt x="7" y="22"/>
                    <a:pt x="7" y="22"/>
                  </a:cubicBezTo>
                  <a:cubicBezTo>
                    <a:pt x="7" y="23"/>
                    <a:pt x="5" y="24"/>
                    <a:pt x="4" y="24"/>
                  </a:cubicBezTo>
                  <a:cubicBezTo>
                    <a:pt x="4" y="24"/>
                    <a:pt x="4" y="24"/>
                    <a:pt x="4" y="24"/>
                  </a:cubicBezTo>
                  <a:cubicBezTo>
                    <a:pt x="3" y="24"/>
                    <a:pt x="3" y="24"/>
                    <a:pt x="2" y="23"/>
                  </a:cubicBezTo>
                  <a:close/>
                </a:path>
              </a:pathLst>
            </a:cu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6"/>
            <p:cNvSpPr/>
            <p:nvPr/>
          </p:nvSpPr>
          <p:spPr bwMode="auto">
            <a:xfrm>
              <a:off x="4694217" y="6319194"/>
              <a:ext cx="38654" cy="16106"/>
            </a:xfrm>
            <a:custGeom>
              <a:avLst/>
              <a:gdLst>
                <a:gd name="T0" fmla="*/ 29 w 57"/>
                <a:gd name="T1" fmla="*/ 24 h 24"/>
                <a:gd name="T2" fmla="*/ 0 w 57"/>
                <a:gd name="T3" fmla="*/ 6 h 24"/>
                <a:gd name="T4" fmla="*/ 0 w 57"/>
                <a:gd name="T5" fmla="*/ 6 h 24"/>
                <a:gd name="T6" fmla="*/ 1 w 57"/>
                <a:gd name="T7" fmla="*/ 3 h 24"/>
                <a:gd name="T8" fmla="*/ 1 w 57"/>
                <a:gd name="T9" fmla="*/ 3 h 24"/>
                <a:gd name="T10" fmla="*/ 4 w 57"/>
                <a:gd name="T11" fmla="*/ 4 h 24"/>
                <a:gd name="T12" fmla="*/ 4 w 57"/>
                <a:gd name="T13" fmla="*/ 4 h 24"/>
                <a:gd name="T14" fmla="*/ 5 w 57"/>
                <a:gd name="T15" fmla="*/ 4 h 24"/>
                <a:gd name="T16" fmla="*/ 5 w 57"/>
                <a:gd name="T17" fmla="*/ 4 h 24"/>
                <a:gd name="T18" fmla="*/ 6 w 57"/>
                <a:gd name="T19" fmla="*/ 6 h 24"/>
                <a:gd name="T20" fmla="*/ 6 w 57"/>
                <a:gd name="T21" fmla="*/ 6 h 24"/>
                <a:gd name="T22" fmla="*/ 11 w 57"/>
                <a:gd name="T23" fmla="*/ 11 h 24"/>
                <a:gd name="T24" fmla="*/ 11 w 57"/>
                <a:gd name="T25" fmla="*/ 11 h 24"/>
                <a:gd name="T26" fmla="*/ 30 w 57"/>
                <a:gd name="T27" fmla="*/ 19 h 24"/>
                <a:gd name="T28" fmla="*/ 30 w 57"/>
                <a:gd name="T29" fmla="*/ 19 h 24"/>
                <a:gd name="T30" fmla="*/ 47 w 57"/>
                <a:gd name="T31" fmla="*/ 13 h 24"/>
                <a:gd name="T32" fmla="*/ 47 w 57"/>
                <a:gd name="T33" fmla="*/ 13 h 24"/>
                <a:gd name="T34" fmla="*/ 52 w 57"/>
                <a:gd name="T35" fmla="*/ 3 h 24"/>
                <a:gd name="T36" fmla="*/ 52 w 57"/>
                <a:gd name="T37" fmla="*/ 3 h 24"/>
                <a:gd name="T38" fmla="*/ 54 w 57"/>
                <a:gd name="T39" fmla="*/ 0 h 24"/>
                <a:gd name="T40" fmla="*/ 54 w 57"/>
                <a:gd name="T41" fmla="*/ 0 h 24"/>
                <a:gd name="T42" fmla="*/ 57 w 57"/>
                <a:gd name="T43" fmla="*/ 3 h 24"/>
                <a:gd name="T44" fmla="*/ 57 w 57"/>
                <a:gd name="T45" fmla="*/ 3 h 24"/>
                <a:gd name="T46" fmla="*/ 50 w 57"/>
                <a:gd name="T47" fmla="*/ 17 h 24"/>
                <a:gd name="T48" fmla="*/ 50 w 57"/>
                <a:gd name="T49" fmla="*/ 17 h 24"/>
                <a:gd name="T50" fmla="*/ 30 w 57"/>
                <a:gd name="T51" fmla="*/ 24 h 24"/>
                <a:gd name="T52" fmla="*/ 30 w 57"/>
                <a:gd name="T53" fmla="*/ 24 h 24"/>
                <a:gd name="T54" fmla="*/ 29 w 57"/>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24">
                  <a:moveTo>
                    <a:pt x="29" y="24"/>
                  </a:moveTo>
                  <a:cubicBezTo>
                    <a:pt x="10" y="22"/>
                    <a:pt x="0" y="7"/>
                    <a:pt x="0" y="6"/>
                  </a:cubicBezTo>
                  <a:cubicBezTo>
                    <a:pt x="0" y="6"/>
                    <a:pt x="0" y="6"/>
                    <a:pt x="0" y="6"/>
                  </a:cubicBezTo>
                  <a:cubicBezTo>
                    <a:pt x="0" y="5"/>
                    <a:pt x="0" y="4"/>
                    <a:pt x="1" y="3"/>
                  </a:cubicBezTo>
                  <a:cubicBezTo>
                    <a:pt x="1" y="3"/>
                    <a:pt x="1" y="3"/>
                    <a:pt x="1" y="3"/>
                  </a:cubicBezTo>
                  <a:cubicBezTo>
                    <a:pt x="2" y="2"/>
                    <a:pt x="4" y="3"/>
                    <a:pt x="4" y="4"/>
                  </a:cubicBezTo>
                  <a:cubicBezTo>
                    <a:pt x="4" y="4"/>
                    <a:pt x="4" y="4"/>
                    <a:pt x="4" y="4"/>
                  </a:cubicBezTo>
                  <a:cubicBezTo>
                    <a:pt x="4" y="4"/>
                    <a:pt x="4" y="4"/>
                    <a:pt x="5" y="4"/>
                  </a:cubicBezTo>
                  <a:cubicBezTo>
                    <a:pt x="5" y="4"/>
                    <a:pt x="5" y="4"/>
                    <a:pt x="5" y="4"/>
                  </a:cubicBezTo>
                  <a:cubicBezTo>
                    <a:pt x="5" y="5"/>
                    <a:pt x="5" y="5"/>
                    <a:pt x="6" y="6"/>
                  </a:cubicBezTo>
                  <a:cubicBezTo>
                    <a:pt x="6" y="6"/>
                    <a:pt x="6" y="6"/>
                    <a:pt x="6" y="6"/>
                  </a:cubicBezTo>
                  <a:cubicBezTo>
                    <a:pt x="7" y="7"/>
                    <a:pt x="8" y="9"/>
                    <a:pt x="11" y="11"/>
                  </a:cubicBezTo>
                  <a:cubicBezTo>
                    <a:pt x="11" y="11"/>
                    <a:pt x="11" y="11"/>
                    <a:pt x="11" y="11"/>
                  </a:cubicBezTo>
                  <a:cubicBezTo>
                    <a:pt x="15" y="14"/>
                    <a:pt x="21" y="18"/>
                    <a:pt x="30" y="19"/>
                  </a:cubicBezTo>
                  <a:cubicBezTo>
                    <a:pt x="30" y="19"/>
                    <a:pt x="30" y="19"/>
                    <a:pt x="30" y="19"/>
                  </a:cubicBezTo>
                  <a:cubicBezTo>
                    <a:pt x="38" y="19"/>
                    <a:pt x="44" y="17"/>
                    <a:pt x="47" y="13"/>
                  </a:cubicBezTo>
                  <a:cubicBezTo>
                    <a:pt x="47" y="13"/>
                    <a:pt x="47" y="13"/>
                    <a:pt x="47" y="13"/>
                  </a:cubicBezTo>
                  <a:cubicBezTo>
                    <a:pt x="50" y="10"/>
                    <a:pt x="52" y="5"/>
                    <a:pt x="52" y="3"/>
                  </a:cubicBezTo>
                  <a:cubicBezTo>
                    <a:pt x="52" y="3"/>
                    <a:pt x="52" y="3"/>
                    <a:pt x="52" y="3"/>
                  </a:cubicBezTo>
                  <a:cubicBezTo>
                    <a:pt x="52" y="1"/>
                    <a:pt x="53" y="0"/>
                    <a:pt x="54" y="0"/>
                  </a:cubicBezTo>
                  <a:cubicBezTo>
                    <a:pt x="54" y="0"/>
                    <a:pt x="54" y="0"/>
                    <a:pt x="54" y="0"/>
                  </a:cubicBezTo>
                  <a:cubicBezTo>
                    <a:pt x="56" y="0"/>
                    <a:pt x="57" y="2"/>
                    <a:pt x="57" y="3"/>
                  </a:cubicBezTo>
                  <a:cubicBezTo>
                    <a:pt x="57" y="3"/>
                    <a:pt x="57" y="3"/>
                    <a:pt x="57" y="3"/>
                  </a:cubicBezTo>
                  <a:cubicBezTo>
                    <a:pt x="56" y="7"/>
                    <a:pt x="55" y="12"/>
                    <a:pt x="50" y="17"/>
                  </a:cubicBezTo>
                  <a:cubicBezTo>
                    <a:pt x="50" y="17"/>
                    <a:pt x="50" y="17"/>
                    <a:pt x="50" y="17"/>
                  </a:cubicBezTo>
                  <a:cubicBezTo>
                    <a:pt x="46" y="21"/>
                    <a:pt x="39" y="24"/>
                    <a:pt x="30" y="24"/>
                  </a:cubicBezTo>
                  <a:cubicBezTo>
                    <a:pt x="30" y="24"/>
                    <a:pt x="30" y="24"/>
                    <a:pt x="30" y="24"/>
                  </a:cubicBezTo>
                  <a:cubicBezTo>
                    <a:pt x="29" y="24"/>
                    <a:pt x="29" y="24"/>
                    <a:pt x="29" y="2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7"/>
            <p:cNvSpPr/>
            <p:nvPr/>
          </p:nvSpPr>
          <p:spPr bwMode="auto">
            <a:xfrm>
              <a:off x="4657864" y="6344964"/>
              <a:ext cx="118262" cy="29450"/>
            </a:xfrm>
            <a:custGeom>
              <a:avLst/>
              <a:gdLst>
                <a:gd name="T0" fmla="*/ 1 w 176"/>
                <a:gd name="T1" fmla="*/ 14 h 44"/>
                <a:gd name="T2" fmla="*/ 2 w 176"/>
                <a:gd name="T3" fmla="*/ 10 h 44"/>
                <a:gd name="T4" fmla="*/ 2 w 176"/>
                <a:gd name="T5" fmla="*/ 10 h 44"/>
                <a:gd name="T6" fmla="*/ 5 w 176"/>
                <a:gd name="T7" fmla="*/ 11 h 44"/>
                <a:gd name="T8" fmla="*/ 5 w 176"/>
                <a:gd name="T9" fmla="*/ 11 h 44"/>
                <a:gd name="T10" fmla="*/ 5 w 176"/>
                <a:gd name="T11" fmla="*/ 12 h 44"/>
                <a:gd name="T12" fmla="*/ 5 w 176"/>
                <a:gd name="T13" fmla="*/ 12 h 44"/>
                <a:gd name="T14" fmla="*/ 6 w 176"/>
                <a:gd name="T15" fmla="*/ 12 h 44"/>
                <a:gd name="T16" fmla="*/ 6 w 176"/>
                <a:gd name="T17" fmla="*/ 12 h 44"/>
                <a:gd name="T18" fmla="*/ 8 w 176"/>
                <a:gd name="T19" fmla="*/ 15 h 44"/>
                <a:gd name="T20" fmla="*/ 8 w 176"/>
                <a:gd name="T21" fmla="*/ 15 h 44"/>
                <a:gd name="T22" fmla="*/ 17 w 176"/>
                <a:gd name="T23" fmla="*/ 24 h 44"/>
                <a:gd name="T24" fmla="*/ 17 w 176"/>
                <a:gd name="T25" fmla="*/ 24 h 44"/>
                <a:gd name="T26" fmla="*/ 60 w 176"/>
                <a:gd name="T27" fmla="*/ 39 h 44"/>
                <a:gd name="T28" fmla="*/ 60 w 176"/>
                <a:gd name="T29" fmla="*/ 39 h 44"/>
                <a:gd name="T30" fmla="*/ 65 w 176"/>
                <a:gd name="T31" fmla="*/ 39 h 44"/>
                <a:gd name="T32" fmla="*/ 65 w 176"/>
                <a:gd name="T33" fmla="*/ 39 h 44"/>
                <a:gd name="T34" fmla="*/ 133 w 176"/>
                <a:gd name="T35" fmla="*/ 33 h 44"/>
                <a:gd name="T36" fmla="*/ 133 w 176"/>
                <a:gd name="T37" fmla="*/ 33 h 44"/>
                <a:gd name="T38" fmla="*/ 171 w 176"/>
                <a:gd name="T39" fmla="*/ 2 h 44"/>
                <a:gd name="T40" fmla="*/ 171 w 176"/>
                <a:gd name="T41" fmla="*/ 2 h 44"/>
                <a:gd name="T42" fmla="*/ 174 w 176"/>
                <a:gd name="T43" fmla="*/ 0 h 44"/>
                <a:gd name="T44" fmla="*/ 174 w 176"/>
                <a:gd name="T45" fmla="*/ 0 h 44"/>
                <a:gd name="T46" fmla="*/ 176 w 176"/>
                <a:gd name="T47" fmla="*/ 3 h 44"/>
                <a:gd name="T48" fmla="*/ 176 w 176"/>
                <a:gd name="T49" fmla="*/ 3 h 44"/>
                <a:gd name="T50" fmla="*/ 134 w 176"/>
                <a:gd name="T51" fmla="*/ 37 h 44"/>
                <a:gd name="T52" fmla="*/ 134 w 176"/>
                <a:gd name="T53" fmla="*/ 37 h 44"/>
                <a:gd name="T54" fmla="*/ 65 w 176"/>
                <a:gd name="T55" fmla="*/ 44 h 44"/>
                <a:gd name="T56" fmla="*/ 65 w 176"/>
                <a:gd name="T57" fmla="*/ 44 h 44"/>
                <a:gd name="T58" fmla="*/ 60 w 176"/>
                <a:gd name="T59" fmla="*/ 44 h 44"/>
                <a:gd name="T60" fmla="*/ 60 w 176"/>
                <a:gd name="T61" fmla="*/ 44 h 44"/>
                <a:gd name="T62" fmla="*/ 60 w 176"/>
                <a:gd name="T63" fmla="*/ 44 h 44"/>
                <a:gd name="T64" fmla="*/ 60 w 176"/>
                <a:gd name="T65" fmla="*/ 44 h 44"/>
                <a:gd name="T66" fmla="*/ 1 w 176"/>
                <a:gd name="T6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44">
                  <a:moveTo>
                    <a:pt x="1" y="14"/>
                  </a:moveTo>
                  <a:cubicBezTo>
                    <a:pt x="0" y="13"/>
                    <a:pt x="1" y="11"/>
                    <a:pt x="2" y="10"/>
                  </a:cubicBezTo>
                  <a:cubicBezTo>
                    <a:pt x="2" y="10"/>
                    <a:pt x="2" y="10"/>
                    <a:pt x="2" y="10"/>
                  </a:cubicBezTo>
                  <a:cubicBezTo>
                    <a:pt x="3" y="10"/>
                    <a:pt x="5" y="10"/>
                    <a:pt x="5" y="11"/>
                  </a:cubicBezTo>
                  <a:cubicBezTo>
                    <a:pt x="5" y="11"/>
                    <a:pt x="5" y="11"/>
                    <a:pt x="5" y="11"/>
                  </a:cubicBezTo>
                  <a:cubicBezTo>
                    <a:pt x="5" y="11"/>
                    <a:pt x="5" y="11"/>
                    <a:pt x="5" y="12"/>
                  </a:cubicBezTo>
                  <a:cubicBezTo>
                    <a:pt x="5" y="12"/>
                    <a:pt x="5" y="12"/>
                    <a:pt x="5" y="12"/>
                  </a:cubicBezTo>
                  <a:cubicBezTo>
                    <a:pt x="5" y="12"/>
                    <a:pt x="6" y="12"/>
                    <a:pt x="6" y="12"/>
                  </a:cubicBezTo>
                  <a:cubicBezTo>
                    <a:pt x="6" y="12"/>
                    <a:pt x="6" y="12"/>
                    <a:pt x="6" y="12"/>
                  </a:cubicBezTo>
                  <a:cubicBezTo>
                    <a:pt x="6" y="13"/>
                    <a:pt x="7" y="14"/>
                    <a:pt x="8" y="15"/>
                  </a:cubicBezTo>
                  <a:cubicBezTo>
                    <a:pt x="8" y="15"/>
                    <a:pt x="8" y="15"/>
                    <a:pt x="8" y="15"/>
                  </a:cubicBezTo>
                  <a:cubicBezTo>
                    <a:pt x="9" y="17"/>
                    <a:pt x="12" y="21"/>
                    <a:pt x="17" y="24"/>
                  </a:cubicBezTo>
                  <a:cubicBezTo>
                    <a:pt x="17" y="24"/>
                    <a:pt x="17" y="24"/>
                    <a:pt x="17" y="24"/>
                  </a:cubicBezTo>
                  <a:cubicBezTo>
                    <a:pt x="25" y="30"/>
                    <a:pt x="39" y="37"/>
                    <a:pt x="60" y="39"/>
                  </a:cubicBezTo>
                  <a:cubicBezTo>
                    <a:pt x="60" y="39"/>
                    <a:pt x="60" y="39"/>
                    <a:pt x="60" y="39"/>
                  </a:cubicBezTo>
                  <a:cubicBezTo>
                    <a:pt x="62" y="39"/>
                    <a:pt x="63" y="39"/>
                    <a:pt x="65" y="39"/>
                  </a:cubicBezTo>
                  <a:cubicBezTo>
                    <a:pt x="65" y="39"/>
                    <a:pt x="65" y="39"/>
                    <a:pt x="65" y="39"/>
                  </a:cubicBezTo>
                  <a:cubicBezTo>
                    <a:pt x="89" y="39"/>
                    <a:pt x="113" y="38"/>
                    <a:pt x="133" y="33"/>
                  </a:cubicBezTo>
                  <a:cubicBezTo>
                    <a:pt x="133" y="33"/>
                    <a:pt x="133" y="33"/>
                    <a:pt x="133" y="33"/>
                  </a:cubicBezTo>
                  <a:cubicBezTo>
                    <a:pt x="152" y="27"/>
                    <a:pt x="167" y="18"/>
                    <a:pt x="171" y="2"/>
                  </a:cubicBezTo>
                  <a:cubicBezTo>
                    <a:pt x="171" y="2"/>
                    <a:pt x="171" y="2"/>
                    <a:pt x="171" y="2"/>
                  </a:cubicBezTo>
                  <a:cubicBezTo>
                    <a:pt x="172" y="1"/>
                    <a:pt x="173" y="0"/>
                    <a:pt x="174" y="0"/>
                  </a:cubicBezTo>
                  <a:cubicBezTo>
                    <a:pt x="174" y="0"/>
                    <a:pt x="174" y="0"/>
                    <a:pt x="174" y="0"/>
                  </a:cubicBezTo>
                  <a:cubicBezTo>
                    <a:pt x="175" y="1"/>
                    <a:pt x="176" y="2"/>
                    <a:pt x="176" y="3"/>
                  </a:cubicBezTo>
                  <a:cubicBezTo>
                    <a:pt x="176" y="3"/>
                    <a:pt x="176" y="3"/>
                    <a:pt x="176" y="3"/>
                  </a:cubicBezTo>
                  <a:cubicBezTo>
                    <a:pt x="170" y="21"/>
                    <a:pt x="154" y="32"/>
                    <a:pt x="134" y="37"/>
                  </a:cubicBezTo>
                  <a:cubicBezTo>
                    <a:pt x="134" y="37"/>
                    <a:pt x="134" y="37"/>
                    <a:pt x="134" y="37"/>
                  </a:cubicBezTo>
                  <a:cubicBezTo>
                    <a:pt x="113" y="43"/>
                    <a:pt x="89" y="44"/>
                    <a:pt x="65" y="44"/>
                  </a:cubicBezTo>
                  <a:cubicBezTo>
                    <a:pt x="65" y="44"/>
                    <a:pt x="65" y="44"/>
                    <a:pt x="65" y="44"/>
                  </a:cubicBezTo>
                  <a:cubicBezTo>
                    <a:pt x="63" y="44"/>
                    <a:pt x="62" y="44"/>
                    <a:pt x="60" y="44"/>
                  </a:cubicBezTo>
                  <a:cubicBezTo>
                    <a:pt x="60" y="44"/>
                    <a:pt x="60" y="44"/>
                    <a:pt x="60" y="44"/>
                  </a:cubicBezTo>
                  <a:cubicBezTo>
                    <a:pt x="60" y="44"/>
                    <a:pt x="60" y="44"/>
                    <a:pt x="60" y="44"/>
                  </a:cubicBezTo>
                  <a:cubicBezTo>
                    <a:pt x="60" y="44"/>
                    <a:pt x="60" y="44"/>
                    <a:pt x="60" y="44"/>
                  </a:cubicBezTo>
                  <a:cubicBezTo>
                    <a:pt x="15" y="41"/>
                    <a:pt x="1" y="14"/>
                    <a:pt x="1" y="1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8"/>
            <p:cNvSpPr/>
            <p:nvPr/>
          </p:nvSpPr>
          <p:spPr bwMode="auto">
            <a:xfrm>
              <a:off x="4766463" y="6333920"/>
              <a:ext cx="17486" cy="12885"/>
            </a:xfrm>
            <a:custGeom>
              <a:avLst/>
              <a:gdLst>
                <a:gd name="T0" fmla="*/ 21 w 26"/>
                <a:gd name="T1" fmla="*/ 17 h 19"/>
                <a:gd name="T2" fmla="*/ 21 w 26"/>
                <a:gd name="T3" fmla="*/ 17 h 19"/>
                <a:gd name="T4" fmla="*/ 21 w 26"/>
                <a:gd name="T5" fmla="*/ 17 h 19"/>
                <a:gd name="T6" fmla="*/ 21 w 26"/>
                <a:gd name="T7" fmla="*/ 17 h 19"/>
                <a:gd name="T8" fmla="*/ 20 w 26"/>
                <a:gd name="T9" fmla="*/ 15 h 19"/>
                <a:gd name="T10" fmla="*/ 20 w 26"/>
                <a:gd name="T11" fmla="*/ 15 h 19"/>
                <a:gd name="T12" fmla="*/ 15 w 26"/>
                <a:gd name="T13" fmla="*/ 7 h 19"/>
                <a:gd name="T14" fmla="*/ 15 w 26"/>
                <a:gd name="T15" fmla="*/ 7 h 19"/>
                <a:gd name="T16" fmla="*/ 11 w 26"/>
                <a:gd name="T17" fmla="*/ 5 h 19"/>
                <a:gd name="T18" fmla="*/ 11 w 26"/>
                <a:gd name="T19" fmla="*/ 5 h 19"/>
                <a:gd name="T20" fmla="*/ 4 w 26"/>
                <a:gd name="T21" fmla="*/ 9 h 19"/>
                <a:gd name="T22" fmla="*/ 4 w 26"/>
                <a:gd name="T23" fmla="*/ 9 h 19"/>
                <a:gd name="T24" fmla="*/ 4 w 26"/>
                <a:gd name="T25" fmla="*/ 9 h 19"/>
                <a:gd name="T26" fmla="*/ 4 w 26"/>
                <a:gd name="T27" fmla="*/ 9 h 19"/>
                <a:gd name="T28" fmla="*/ 4 w 26"/>
                <a:gd name="T29" fmla="*/ 9 h 19"/>
                <a:gd name="T30" fmla="*/ 1 w 26"/>
                <a:gd name="T31" fmla="*/ 10 h 19"/>
                <a:gd name="T32" fmla="*/ 1 w 26"/>
                <a:gd name="T33" fmla="*/ 10 h 19"/>
                <a:gd name="T34" fmla="*/ 1 w 26"/>
                <a:gd name="T35" fmla="*/ 6 h 19"/>
                <a:gd name="T36" fmla="*/ 1 w 26"/>
                <a:gd name="T37" fmla="*/ 6 h 19"/>
                <a:gd name="T38" fmla="*/ 4 w 26"/>
                <a:gd name="T39" fmla="*/ 3 h 19"/>
                <a:gd name="T40" fmla="*/ 4 w 26"/>
                <a:gd name="T41" fmla="*/ 3 h 19"/>
                <a:gd name="T42" fmla="*/ 12 w 26"/>
                <a:gd name="T43" fmla="*/ 0 h 19"/>
                <a:gd name="T44" fmla="*/ 12 w 26"/>
                <a:gd name="T45" fmla="*/ 0 h 19"/>
                <a:gd name="T46" fmla="*/ 18 w 26"/>
                <a:gd name="T47" fmla="*/ 4 h 19"/>
                <a:gd name="T48" fmla="*/ 18 w 26"/>
                <a:gd name="T49" fmla="*/ 4 h 19"/>
                <a:gd name="T50" fmla="*/ 26 w 26"/>
                <a:gd name="T51" fmla="*/ 16 h 19"/>
                <a:gd name="T52" fmla="*/ 26 w 26"/>
                <a:gd name="T53" fmla="*/ 16 h 19"/>
                <a:gd name="T54" fmla="*/ 24 w 26"/>
                <a:gd name="T55" fmla="*/ 19 h 19"/>
                <a:gd name="T56" fmla="*/ 24 w 26"/>
                <a:gd name="T57" fmla="*/ 19 h 19"/>
                <a:gd name="T58" fmla="*/ 24 w 26"/>
                <a:gd name="T59" fmla="*/ 19 h 19"/>
                <a:gd name="T60" fmla="*/ 24 w 26"/>
                <a:gd name="T61" fmla="*/ 19 h 19"/>
                <a:gd name="T62" fmla="*/ 21 w 26"/>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21" y="17"/>
                  </a:moveTo>
                  <a:cubicBezTo>
                    <a:pt x="21" y="17"/>
                    <a:pt x="21" y="17"/>
                    <a:pt x="21" y="17"/>
                  </a:cubicBezTo>
                  <a:cubicBezTo>
                    <a:pt x="21" y="17"/>
                    <a:pt x="21" y="17"/>
                    <a:pt x="21" y="17"/>
                  </a:cubicBezTo>
                  <a:cubicBezTo>
                    <a:pt x="21" y="17"/>
                    <a:pt x="21" y="17"/>
                    <a:pt x="21" y="17"/>
                  </a:cubicBezTo>
                  <a:cubicBezTo>
                    <a:pt x="21" y="16"/>
                    <a:pt x="21" y="16"/>
                    <a:pt x="20" y="15"/>
                  </a:cubicBezTo>
                  <a:cubicBezTo>
                    <a:pt x="20" y="15"/>
                    <a:pt x="20" y="15"/>
                    <a:pt x="20" y="15"/>
                  </a:cubicBezTo>
                  <a:cubicBezTo>
                    <a:pt x="20" y="13"/>
                    <a:pt x="18" y="11"/>
                    <a:pt x="15" y="7"/>
                  </a:cubicBezTo>
                  <a:cubicBezTo>
                    <a:pt x="15" y="7"/>
                    <a:pt x="15" y="7"/>
                    <a:pt x="15" y="7"/>
                  </a:cubicBezTo>
                  <a:cubicBezTo>
                    <a:pt x="14" y="6"/>
                    <a:pt x="12" y="5"/>
                    <a:pt x="11" y="5"/>
                  </a:cubicBezTo>
                  <a:cubicBezTo>
                    <a:pt x="11" y="5"/>
                    <a:pt x="11" y="5"/>
                    <a:pt x="11" y="5"/>
                  </a:cubicBezTo>
                  <a:cubicBezTo>
                    <a:pt x="9" y="5"/>
                    <a:pt x="5" y="8"/>
                    <a:pt x="4" y="9"/>
                  </a:cubicBezTo>
                  <a:cubicBezTo>
                    <a:pt x="4" y="9"/>
                    <a:pt x="4" y="9"/>
                    <a:pt x="4" y="9"/>
                  </a:cubicBezTo>
                  <a:cubicBezTo>
                    <a:pt x="4" y="9"/>
                    <a:pt x="4" y="9"/>
                    <a:pt x="4" y="9"/>
                  </a:cubicBezTo>
                  <a:cubicBezTo>
                    <a:pt x="4" y="9"/>
                    <a:pt x="4" y="9"/>
                    <a:pt x="4" y="9"/>
                  </a:cubicBezTo>
                  <a:cubicBezTo>
                    <a:pt x="4" y="9"/>
                    <a:pt x="4" y="9"/>
                    <a:pt x="4" y="9"/>
                  </a:cubicBezTo>
                  <a:cubicBezTo>
                    <a:pt x="3" y="10"/>
                    <a:pt x="2" y="11"/>
                    <a:pt x="1" y="10"/>
                  </a:cubicBezTo>
                  <a:cubicBezTo>
                    <a:pt x="1" y="10"/>
                    <a:pt x="1" y="10"/>
                    <a:pt x="1" y="10"/>
                  </a:cubicBezTo>
                  <a:cubicBezTo>
                    <a:pt x="0" y="9"/>
                    <a:pt x="0" y="7"/>
                    <a:pt x="1" y="6"/>
                  </a:cubicBezTo>
                  <a:cubicBezTo>
                    <a:pt x="1" y="6"/>
                    <a:pt x="1" y="6"/>
                    <a:pt x="1" y="6"/>
                  </a:cubicBezTo>
                  <a:cubicBezTo>
                    <a:pt x="1" y="6"/>
                    <a:pt x="2" y="5"/>
                    <a:pt x="4" y="3"/>
                  </a:cubicBezTo>
                  <a:cubicBezTo>
                    <a:pt x="4" y="3"/>
                    <a:pt x="4" y="3"/>
                    <a:pt x="4" y="3"/>
                  </a:cubicBezTo>
                  <a:cubicBezTo>
                    <a:pt x="6" y="2"/>
                    <a:pt x="8" y="0"/>
                    <a:pt x="12" y="0"/>
                  </a:cubicBezTo>
                  <a:cubicBezTo>
                    <a:pt x="12" y="0"/>
                    <a:pt x="12" y="0"/>
                    <a:pt x="12" y="0"/>
                  </a:cubicBezTo>
                  <a:cubicBezTo>
                    <a:pt x="14" y="0"/>
                    <a:pt x="16" y="2"/>
                    <a:pt x="18" y="4"/>
                  </a:cubicBezTo>
                  <a:cubicBezTo>
                    <a:pt x="18" y="4"/>
                    <a:pt x="18" y="4"/>
                    <a:pt x="18" y="4"/>
                  </a:cubicBezTo>
                  <a:cubicBezTo>
                    <a:pt x="25" y="12"/>
                    <a:pt x="26" y="15"/>
                    <a:pt x="26" y="16"/>
                  </a:cubicBezTo>
                  <a:cubicBezTo>
                    <a:pt x="26" y="16"/>
                    <a:pt x="26" y="16"/>
                    <a:pt x="26" y="16"/>
                  </a:cubicBezTo>
                  <a:cubicBezTo>
                    <a:pt x="26" y="17"/>
                    <a:pt x="26" y="19"/>
                    <a:pt x="24" y="19"/>
                  </a:cubicBezTo>
                  <a:cubicBezTo>
                    <a:pt x="24" y="19"/>
                    <a:pt x="24" y="19"/>
                    <a:pt x="24" y="19"/>
                  </a:cubicBezTo>
                  <a:cubicBezTo>
                    <a:pt x="24" y="19"/>
                    <a:pt x="24" y="19"/>
                    <a:pt x="24" y="19"/>
                  </a:cubicBezTo>
                  <a:cubicBezTo>
                    <a:pt x="24" y="19"/>
                    <a:pt x="24" y="19"/>
                    <a:pt x="24" y="19"/>
                  </a:cubicBezTo>
                  <a:cubicBezTo>
                    <a:pt x="23" y="19"/>
                    <a:pt x="22" y="18"/>
                    <a:pt x="21" y="17"/>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8" name="圆角矩形标注 127"/>
          <p:cNvSpPr/>
          <p:nvPr/>
        </p:nvSpPr>
        <p:spPr>
          <a:xfrm>
            <a:off x="3144655" y="742279"/>
            <a:ext cx="3363721" cy="1352040"/>
          </a:xfrm>
          <a:prstGeom prst="wedgeRoundRectCallout">
            <a:avLst>
              <a:gd name="adj1" fmla="val -21166"/>
              <a:gd name="adj2" fmla="val 995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嘿，大家好，我是问题君，我最爱问问题了，听说最近大家都在热议“六项专项附加扣除”，这是个啥？</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8404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住房贷款利息</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pic>
        <p:nvPicPr>
          <p:cNvPr id="1026" name="Picture 2" descr="D:\1\cd4e9e4f75622a0cdc0d35db205b5b23.png"/>
          <p:cNvPicPr>
            <a:picLocks noChangeAspect="1" noChangeArrowheads="1"/>
          </p:cNvPicPr>
          <p:nvPr/>
        </p:nvPicPr>
        <p:blipFill>
          <a:blip r:embed="rId1" cstate="print"/>
          <a:stretch>
            <a:fillRect/>
          </a:stretch>
        </p:blipFill>
        <p:spPr bwMode="auto">
          <a:xfrm>
            <a:off x="8486775" y="3389861"/>
            <a:ext cx="3095378" cy="2968748"/>
          </a:xfrm>
          <a:prstGeom prst="rect">
            <a:avLst/>
          </a:prstGeom>
          <a:noFill/>
        </p:spPr>
      </p:pic>
      <p:grpSp>
        <p:nvGrpSpPr>
          <p:cNvPr id="58" name="组合 57"/>
          <p:cNvGrpSpPr/>
          <p:nvPr/>
        </p:nvGrpSpPr>
        <p:grpSpPr>
          <a:xfrm>
            <a:off x="1732915" y="1777365"/>
            <a:ext cx="4536440" cy="2636520"/>
            <a:chOff x="10123" y="3578"/>
            <a:chExt cx="7144" cy="4152"/>
          </a:xfrm>
        </p:grpSpPr>
        <p:sp>
          <p:nvSpPr>
            <p:cNvPr id="2" name="矩形 1"/>
            <p:cNvSpPr/>
            <p:nvPr/>
          </p:nvSpPr>
          <p:spPr>
            <a:xfrm>
              <a:off x="11807" y="3696"/>
              <a:ext cx="5461" cy="921"/>
            </a:xfrm>
            <a:prstGeom prst="rect">
              <a:avLst/>
            </a:prstGeom>
          </p:spPr>
          <p:txBody>
            <a:bodyPr wrap="square">
              <a:spAutoFit/>
              <a:scene3d>
                <a:camera prst="orthographicFront"/>
                <a:lightRig rig="threePt" dir="t"/>
              </a:scene3d>
            </a:bodyPr>
            <a:lstStyle/>
            <a:p>
              <a:pPr algn="dist"/>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住房贷款合同</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11807" y="6691"/>
              <a:ext cx="5461" cy="921"/>
            </a:xfrm>
            <a:prstGeom prst="rect">
              <a:avLst/>
            </a:prstGeom>
          </p:spPr>
          <p:txBody>
            <a:bodyPr wrap="none">
              <a:spAutoFit/>
              <a:scene3d>
                <a:camera prst="orthographicFront"/>
                <a:lightRig rig="threePt" dir="t"/>
              </a:scene3d>
            </a:bodyPr>
            <a:lstStyle/>
            <a:p>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贷款还款支出凭证</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4" name="PA_组合 18"/>
            <p:cNvGrpSpPr/>
            <p:nvPr>
              <p:custDataLst>
                <p:tags r:id="rId2"/>
              </p:custDataLst>
            </p:nvPr>
          </p:nvGrpSpPr>
          <p:grpSpPr>
            <a:xfrm>
              <a:off x="10123" y="6574"/>
              <a:ext cx="1157" cy="1157"/>
              <a:chOff x="6428326" y="4174258"/>
              <a:chExt cx="734395" cy="734395"/>
            </a:xfrm>
          </p:grpSpPr>
          <p:grpSp>
            <p:nvGrpSpPr>
              <p:cNvPr id="5" name="组合 4"/>
              <p:cNvGrpSpPr/>
              <p:nvPr/>
            </p:nvGrpSpPr>
            <p:grpSpPr>
              <a:xfrm>
                <a:off x="6428326" y="4174258"/>
                <a:ext cx="734395" cy="734395"/>
                <a:chOff x="4738255" y="1682692"/>
                <a:chExt cx="1423000" cy="1423000"/>
              </a:xfrm>
            </p:grpSpPr>
            <p:sp>
              <p:nvSpPr>
                <p:cNvPr id="6" name="椭圆 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 name="椭圆 6"/>
                <p:cNvSpPr/>
                <p:nvPr/>
              </p:nvSpPr>
              <p:spPr>
                <a:xfrm>
                  <a:off x="4868093" y="1812530"/>
                  <a:ext cx="1163326" cy="1163326"/>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8" name="组合 7"/>
              <p:cNvGrpSpPr>
                <a:grpSpLocks noChangeAspect="1"/>
              </p:cNvGrpSpPr>
              <p:nvPr/>
            </p:nvGrpSpPr>
            <p:grpSpPr>
              <a:xfrm>
                <a:off x="6615523" y="4361455"/>
                <a:ext cx="360000" cy="360000"/>
                <a:chOff x="8171371" y="4458723"/>
                <a:chExt cx="601127" cy="558189"/>
              </a:xfrm>
              <a:solidFill>
                <a:schemeClr val="bg1"/>
              </a:solidFill>
            </p:grpSpPr>
            <p:sp>
              <p:nvSpPr>
                <p:cNvPr id="9" name="Rectangle 104"/>
                <p:cNvSpPr>
                  <a:spLocks noChangeArrowheads="1"/>
                </p:cNvSpPr>
                <p:nvPr/>
              </p:nvSpPr>
              <p:spPr bwMode="auto">
                <a:xfrm>
                  <a:off x="8456429" y="4766442"/>
                  <a:ext cx="78719" cy="239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 name="Freeform 105"/>
                <p:cNvSpPr/>
                <p:nvPr/>
              </p:nvSpPr>
              <p:spPr bwMode="auto">
                <a:xfrm>
                  <a:off x="8371746" y="4890484"/>
                  <a:ext cx="56058" cy="115693"/>
                </a:xfrm>
                <a:custGeom>
                  <a:avLst/>
                  <a:gdLst>
                    <a:gd name="T0" fmla="*/ 19 w 20"/>
                    <a:gd name="T1" fmla="*/ 5 h 41"/>
                    <a:gd name="T2" fmla="*/ 19 w 20"/>
                    <a:gd name="T3" fmla="*/ 7 h 41"/>
                    <a:gd name="T4" fmla="*/ 19 w 20"/>
                    <a:gd name="T5" fmla="*/ 8 h 41"/>
                    <a:gd name="T6" fmla="*/ 0 w 20"/>
                    <a:gd name="T7" fmla="*/ 41 h 41"/>
                    <a:gd name="T8" fmla="*/ 20 w 20"/>
                    <a:gd name="T9" fmla="*/ 41 h 41"/>
                    <a:gd name="T10" fmla="*/ 20 w 20"/>
                    <a:gd name="T11" fmla="*/ 0 h 41"/>
                    <a:gd name="T12" fmla="*/ 19 w 20"/>
                    <a:gd name="T13" fmla="*/ 0 h 41"/>
                    <a:gd name="T14" fmla="*/ 19 w 20"/>
                    <a:gd name="T15" fmla="*/ 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1">
                      <a:moveTo>
                        <a:pt x="19" y="5"/>
                      </a:moveTo>
                      <a:cubicBezTo>
                        <a:pt x="19" y="6"/>
                        <a:pt x="19" y="6"/>
                        <a:pt x="19" y="7"/>
                      </a:cubicBezTo>
                      <a:cubicBezTo>
                        <a:pt x="19" y="7"/>
                        <a:pt x="19" y="8"/>
                        <a:pt x="19" y="8"/>
                      </a:cubicBezTo>
                      <a:cubicBezTo>
                        <a:pt x="19" y="21"/>
                        <a:pt x="12" y="33"/>
                        <a:pt x="0" y="41"/>
                      </a:cubicBezTo>
                      <a:cubicBezTo>
                        <a:pt x="20" y="41"/>
                        <a:pt x="20" y="41"/>
                        <a:pt x="20" y="41"/>
                      </a:cubicBezTo>
                      <a:cubicBezTo>
                        <a:pt x="20" y="0"/>
                        <a:pt x="20" y="0"/>
                        <a:pt x="20" y="0"/>
                      </a:cubicBezTo>
                      <a:cubicBezTo>
                        <a:pt x="19" y="0"/>
                        <a:pt x="19" y="0"/>
                        <a:pt x="19" y="0"/>
                      </a:cubicBezTo>
                      <a:lnTo>
                        <a:pt x="1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 name="Freeform 106"/>
                <p:cNvSpPr/>
                <p:nvPr/>
              </p:nvSpPr>
              <p:spPr bwMode="auto">
                <a:xfrm>
                  <a:off x="8171371" y="4498082"/>
                  <a:ext cx="386439" cy="518830"/>
                </a:xfrm>
                <a:custGeom>
                  <a:avLst/>
                  <a:gdLst>
                    <a:gd name="T0" fmla="*/ 78 w 137"/>
                    <a:gd name="T1" fmla="*/ 4 h 184"/>
                    <a:gd name="T2" fmla="*/ 71 w 137"/>
                    <a:gd name="T3" fmla="*/ 0 h 184"/>
                    <a:gd name="T4" fmla="*/ 65 w 137"/>
                    <a:gd name="T5" fmla="*/ 7 h 184"/>
                    <a:gd name="T6" fmla="*/ 70 w 137"/>
                    <a:gd name="T7" fmla="*/ 124 h 184"/>
                    <a:gd name="T8" fmla="*/ 41 w 137"/>
                    <a:gd name="T9" fmla="*/ 117 h 184"/>
                    <a:gd name="T10" fmla="*/ 1 w 137"/>
                    <a:gd name="T11" fmla="*/ 152 h 184"/>
                    <a:gd name="T12" fmla="*/ 44 w 137"/>
                    <a:gd name="T13" fmla="*/ 183 h 184"/>
                    <a:gd name="T14" fmla="*/ 84 w 137"/>
                    <a:gd name="T15" fmla="*/ 147 h 184"/>
                    <a:gd name="T16" fmla="*/ 84 w 137"/>
                    <a:gd name="T17" fmla="*/ 146 h 184"/>
                    <a:gd name="T18" fmla="*/ 84 w 137"/>
                    <a:gd name="T19" fmla="*/ 145 h 184"/>
                    <a:gd name="T20" fmla="*/ 80 w 137"/>
                    <a:gd name="T21" fmla="*/ 47 h 184"/>
                    <a:gd name="T22" fmla="*/ 137 w 137"/>
                    <a:gd name="T23" fmla="*/ 31 h 184"/>
                    <a:gd name="T24" fmla="*/ 78 w 137"/>
                    <a:gd name="T2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4">
                      <a:moveTo>
                        <a:pt x="78" y="4"/>
                      </a:moveTo>
                      <a:cubicBezTo>
                        <a:pt x="77" y="2"/>
                        <a:pt x="74" y="0"/>
                        <a:pt x="71" y="0"/>
                      </a:cubicBezTo>
                      <a:cubicBezTo>
                        <a:pt x="68" y="0"/>
                        <a:pt x="65" y="4"/>
                        <a:pt x="65" y="7"/>
                      </a:cubicBezTo>
                      <a:cubicBezTo>
                        <a:pt x="70" y="124"/>
                        <a:pt x="70" y="124"/>
                        <a:pt x="70" y="124"/>
                      </a:cubicBezTo>
                      <a:cubicBezTo>
                        <a:pt x="62" y="119"/>
                        <a:pt x="52" y="116"/>
                        <a:pt x="41" y="117"/>
                      </a:cubicBezTo>
                      <a:cubicBezTo>
                        <a:pt x="18" y="118"/>
                        <a:pt x="0" y="134"/>
                        <a:pt x="1" y="152"/>
                      </a:cubicBezTo>
                      <a:cubicBezTo>
                        <a:pt x="2" y="171"/>
                        <a:pt x="21" y="184"/>
                        <a:pt x="44" y="183"/>
                      </a:cubicBezTo>
                      <a:cubicBezTo>
                        <a:pt x="67" y="181"/>
                        <a:pt x="85" y="165"/>
                        <a:pt x="84" y="147"/>
                      </a:cubicBezTo>
                      <a:cubicBezTo>
                        <a:pt x="84" y="147"/>
                        <a:pt x="84" y="146"/>
                        <a:pt x="84" y="146"/>
                      </a:cubicBezTo>
                      <a:cubicBezTo>
                        <a:pt x="84" y="145"/>
                        <a:pt x="84" y="145"/>
                        <a:pt x="84" y="145"/>
                      </a:cubicBezTo>
                      <a:cubicBezTo>
                        <a:pt x="80" y="47"/>
                        <a:pt x="80" y="47"/>
                        <a:pt x="80" y="47"/>
                      </a:cubicBezTo>
                      <a:cubicBezTo>
                        <a:pt x="113" y="58"/>
                        <a:pt x="137" y="31"/>
                        <a:pt x="137" y="31"/>
                      </a:cubicBezTo>
                      <a:cubicBezTo>
                        <a:pt x="101" y="42"/>
                        <a:pt x="81" y="10"/>
                        <a:pt x="7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107"/>
                <p:cNvSpPr>
                  <a:spLocks noEditPoints="1"/>
                </p:cNvSpPr>
                <p:nvPr/>
              </p:nvSpPr>
              <p:spPr bwMode="auto">
                <a:xfrm>
                  <a:off x="8549461" y="4458723"/>
                  <a:ext cx="103766" cy="547455"/>
                </a:xfrm>
                <a:custGeom>
                  <a:avLst/>
                  <a:gdLst>
                    <a:gd name="T0" fmla="*/ 21 w 37"/>
                    <a:gd name="T1" fmla="*/ 36 h 194"/>
                    <a:gd name="T2" fmla="*/ 37 w 37"/>
                    <a:gd name="T3" fmla="*/ 18 h 194"/>
                    <a:gd name="T4" fmla="*/ 19 w 37"/>
                    <a:gd name="T5" fmla="*/ 0 h 194"/>
                    <a:gd name="T6" fmla="*/ 0 w 37"/>
                    <a:gd name="T7" fmla="*/ 18 h 194"/>
                    <a:gd name="T8" fmla="*/ 16 w 37"/>
                    <a:gd name="T9" fmla="*/ 36 h 194"/>
                    <a:gd name="T10" fmla="*/ 16 w 37"/>
                    <a:gd name="T11" fmla="*/ 67 h 194"/>
                    <a:gd name="T12" fmla="*/ 5 w 37"/>
                    <a:gd name="T13" fmla="*/ 67 h 194"/>
                    <a:gd name="T14" fmla="*/ 5 w 37"/>
                    <a:gd name="T15" fmla="*/ 194 h 194"/>
                    <a:gd name="T16" fmla="*/ 32 w 37"/>
                    <a:gd name="T17" fmla="*/ 194 h 194"/>
                    <a:gd name="T18" fmla="*/ 32 w 37"/>
                    <a:gd name="T19" fmla="*/ 67 h 194"/>
                    <a:gd name="T20" fmla="*/ 21 w 37"/>
                    <a:gd name="T21" fmla="*/ 67 h 194"/>
                    <a:gd name="T22" fmla="*/ 21 w 37"/>
                    <a:gd name="T23" fmla="*/ 36 h 194"/>
                    <a:gd name="T24" fmla="*/ 11 w 37"/>
                    <a:gd name="T25" fmla="*/ 18 h 194"/>
                    <a:gd name="T26" fmla="*/ 19 w 37"/>
                    <a:gd name="T27" fmla="*/ 10 h 194"/>
                    <a:gd name="T28" fmla="*/ 26 w 37"/>
                    <a:gd name="T29" fmla="*/ 18 h 194"/>
                    <a:gd name="T30" fmla="*/ 19 w 37"/>
                    <a:gd name="T31" fmla="*/ 25 h 194"/>
                    <a:gd name="T32" fmla="*/ 11 w 37"/>
                    <a:gd name="T33"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94">
                      <a:moveTo>
                        <a:pt x="21" y="36"/>
                      </a:moveTo>
                      <a:cubicBezTo>
                        <a:pt x="30" y="35"/>
                        <a:pt x="37" y="27"/>
                        <a:pt x="37" y="18"/>
                      </a:cubicBezTo>
                      <a:cubicBezTo>
                        <a:pt x="37" y="8"/>
                        <a:pt x="29" y="0"/>
                        <a:pt x="19" y="0"/>
                      </a:cubicBezTo>
                      <a:cubicBezTo>
                        <a:pt x="8" y="0"/>
                        <a:pt x="0" y="8"/>
                        <a:pt x="0" y="18"/>
                      </a:cubicBezTo>
                      <a:cubicBezTo>
                        <a:pt x="0" y="27"/>
                        <a:pt x="7" y="35"/>
                        <a:pt x="16" y="36"/>
                      </a:cubicBezTo>
                      <a:cubicBezTo>
                        <a:pt x="16" y="67"/>
                        <a:pt x="16" y="67"/>
                        <a:pt x="16" y="67"/>
                      </a:cubicBezTo>
                      <a:cubicBezTo>
                        <a:pt x="5" y="67"/>
                        <a:pt x="5" y="67"/>
                        <a:pt x="5" y="67"/>
                      </a:cubicBezTo>
                      <a:cubicBezTo>
                        <a:pt x="5" y="194"/>
                        <a:pt x="5" y="194"/>
                        <a:pt x="5" y="194"/>
                      </a:cubicBezTo>
                      <a:cubicBezTo>
                        <a:pt x="32" y="194"/>
                        <a:pt x="32" y="194"/>
                        <a:pt x="32" y="194"/>
                      </a:cubicBezTo>
                      <a:cubicBezTo>
                        <a:pt x="32" y="67"/>
                        <a:pt x="32" y="67"/>
                        <a:pt x="32" y="67"/>
                      </a:cubicBezTo>
                      <a:cubicBezTo>
                        <a:pt x="21" y="67"/>
                        <a:pt x="21" y="67"/>
                        <a:pt x="21" y="67"/>
                      </a:cubicBezTo>
                      <a:lnTo>
                        <a:pt x="21" y="36"/>
                      </a:lnTo>
                      <a:close/>
                      <a:moveTo>
                        <a:pt x="11" y="18"/>
                      </a:moveTo>
                      <a:cubicBezTo>
                        <a:pt x="11" y="14"/>
                        <a:pt x="14" y="10"/>
                        <a:pt x="19" y="10"/>
                      </a:cubicBezTo>
                      <a:cubicBezTo>
                        <a:pt x="23" y="10"/>
                        <a:pt x="26" y="14"/>
                        <a:pt x="26" y="18"/>
                      </a:cubicBezTo>
                      <a:cubicBezTo>
                        <a:pt x="26" y="22"/>
                        <a:pt x="23" y="25"/>
                        <a:pt x="19" y="25"/>
                      </a:cubicBezTo>
                      <a:cubicBezTo>
                        <a:pt x="14" y="25"/>
                        <a:pt x="11" y="22"/>
                        <a:pt x="1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108"/>
                <p:cNvSpPr>
                  <a:spLocks noEditPoints="1"/>
                </p:cNvSpPr>
                <p:nvPr/>
              </p:nvSpPr>
              <p:spPr bwMode="auto">
                <a:xfrm>
                  <a:off x="8653227" y="4882136"/>
                  <a:ext cx="119271"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3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5"/>
                        <a:pt x="36" y="0"/>
                        <a:pt x="29" y="0"/>
                      </a:cubicBezTo>
                      <a:close/>
                      <a:moveTo>
                        <a:pt x="29" y="18"/>
                      </a:moveTo>
                      <a:cubicBezTo>
                        <a:pt x="26" y="18"/>
                        <a:pt x="23" y="16"/>
                        <a:pt x="23" y="13"/>
                      </a:cubicBezTo>
                      <a:cubicBezTo>
                        <a:pt x="23"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109"/>
                <p:cNvSpPr>
                  <a:spLocks noEditPoints="1"/>
                </p:cNvSpPr>
                <p:nvPr/>
              </p:nvSpPr>
              <p:spPr bwMode="auto">
                <a:xfrm>
                  <a:off x="8650841" y="4791490"/>
                  <a:ext cx="118079"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4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6"/>
                        <a:pt x="36" y="0"/>
                        <a:pt x="29" y="0"/>
                      </a:cubicBezTo>
                      <a:close/>
                      <a:moveTo>
                        <a:pt x="29" y="18"/>
                      </a:moveTo>
                      <a:cubicBezTo>
                        <a:pt x="26" y="18"/>
                        <a:pt x="24" y="16"/>
                        <a:pt x="24" y="13"/>
                      </a:cubicBezTo>
                      <a:cubicBezTo>
                        <a:pt x="24"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110"/>
                <p:cNvSpPr>
                  <a:spLocks noEditPoints="1"/>
                </p:cNvSpPr>
                <p:nvPr/>
              </p:nvSpPr>
              <p:spPr bwMode="auto">
                <a:xfrm>
                  <a:off x="8647263" y="4694880"/>
                  <a:ext cx="119271" cy="73948"/>
                </a:xfrm>
                <a:custGeom>
                  <a:avLst/>
                  <a:gdLst>
                    <a:gd name="T0" fmla="*/ 29 w 42"/>
                    <a:gd name="T1" fmla="*/ 26 h 26"/>
                    <a:gd name="T2" fmla="*/ 42 w 42"/>
                    <a:gd name="T3" fmla="*/ 13 h 26"/>
                    <a:gd name="T4" fmla="*/ 29 w 42"/>
                    <a:gd name="T5" fmla="*/ 0 h 26"/>
                    <a:gd name="T6" fmla="*/ 16 w 42"/>
                    <a:gd name="T7" fmla="*/ 11 h 26"/>
                    <a:gd name="T8" fmla="*/ 0 w 42"/>
                    <a:gd name="T9" fmla="*/ 11 h 26"/>
                    <a:gd name="T10" fmla="*/ 0 w 42"/>
                    <a:gd name="T11" fmla="*/ 15 h 26"/>
                    <a:gd name="T12" fmla="*/ 16 w 42"/>
                    <a:gd name="T13" fmla="*/ 15 h 26"/>
                    <a:gd name="T14" fmla="*/ 29 w 42"/>
                    <a:gd name="T15" fmla="*/ 26 h 26"/>
                    <a:gd name="T16" fmla="*/ 29 w 42"/>
                    <a:gd name="T17" fmla="*/ 8 h 26"/>
                    <a:gd name="T18" fmla="*/ 34 w 42"/>
                    <a:gd name="T19" fmla="*/ 13 h 26"/>
                    <a:gd name="T20" fmla="*/ 29 w 42"/>
                    <a:gd name="T21" fmla="*/ 18 h 26"/>
                    <a:gd name="T22" fmla="*/ 24 w 42"/>
                    <a:gd name="T23" fmla="*/ 13 h 26"/>
                    <a:gd name="T24" fmla="*/ 29 w 42"/>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26"/>
                      </a:moveTo>
                      <a:cubicBezTo>
                        <a:pt x="36" y="26"/>
                        <a:pt x="42" y="20"/>
                        <a:pt x="42" y="13"/>
                      </a:cubicBezTo>
                      <a:cubicBezTo>
                        <a:pt x="42" y="6"/>
                        <a:pt x="36" y="0"/>
                        <a:pt x="29" y="0"/>
                      </a:cubicBezTo>
                      <a:cubicBezTo>
                        <a:pt x="22" y="0"/>
                        <a:pt x="17" y="5"/>
                        <a:pt x="16" y="11"/>
                      </a:cubicBezTo>
                      <a:cubicBezTo>
                        <a:pt x="0" y="11"/>
                        <a:pt x="0" y="11"/>
                        <a:pt x="0" y="11"/>
                      </a:cubicBezTo>
                      <a:cubicBezTo>
                        <a:pt x="0" y="15"/>
                        <a:pt x="0" y="15"/>
                        <a:pt x="0" y="15"/>
                      </a:cubicBezTo>
                      <a:cubicBezTo>
                        <a:pt x="16" y="15"/>
                        <a:pt x="16" y="15"/>
                        <a:pt x="16" y="15"/>
                      </a:cubicBezTo>
                      <a:cubicBezTo>
                        <a:pt x="17" y="21"/>
                        <a:pt x="22" y="26"/>
                        <a:pt x="29" y="26"/>
                      </a:cubicBezTo>
                      <a:close/>
                      <a:moveTo>
                        <a:pt x="29" y="8"/>
                      </a:moveTo>
                      <a:cubicBezTo>
                        <a:pt x="32" y="8"/>
                        <a:pt x="34" y="10"/>
                        <a:pt x="34" y="13"/>
                      </a:cubicBezTo>
                      <a:cubicBezTo>
                        <a:pt x="34" y="16"/>
                        <a:pt x="32" y="18"/>
                        <a:pt x="29" y="18"/>
                      </a:cubicBezTo>
                      <a:cubicBezTo>
                        <a:pt x="26" y="18"/>
                        <a:pt x="24" y="16"/>
                        <a:pt x="24" y="13"/>
                      </a:cubicBezTo>
                      <a:cubicBezTo>
                        <a:pt x="24" y="10"/>
                        <a:pt x="26"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18" name="PA_组合 30"/>
            <p:cNvGrpSpPr/>
            <p:nvPr>
              <p:custDataLst>
                <p:tags r:id="rId3"/>
              </p:custDataLst>
            </p:nvPr>
          </p:nvGrpSpPr>
          <p:grpSpPr>
            <a:xfrm>
              <a:off x="10123" y="3578"/>
              <a:ext cx="1157" cy="1157"/>
              <a:chOff x="6428326" y="2272050"/>
              <a:chExt cx="734395" cy="734395"/>
            </a:xfrm>
          </p:grpSpPr>
          <p:grpSp>
            <p:nvGrpSpPr>
              <p:cNvPr id="45" name="组合 44"/>
              <p:cNvGrpSpPr/>
              <p:nvPr/>
            </p:nvGrpSpPr>
            <p:grpSpPr>
              <a:xfrm>
                <a:off x="6428326" y="2272050"/>
                <a:ext cx="734395" cy="734395"/>
                <a:chOff x="4738255" y="1682692"/>
                <a:chExt cx="1423000" cy="1423000"/>
              </a:xfrm>
            </p:grpSpPr>
            <p:sp>
              <p:nvSpPr>
                <p:cNvPr id="46" name="椭圆 4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7" name="椭圆 46"/>
                <p:cNvSpPr/>
                <p:nvPr/>
              </p:nvSpPr>
              <p:spPr>
                <a:xfrm>
                  <a:off x="4896392" y="1839599"/>
                  <a:ext cx="1163326" cy="1163326"/>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48" name="组合 47"/>
              <p:cNvGrpSpPr>
                <a:grpSpLocks noChangeAspect="1"/>
              </p:cNvGrpSpPr>
              <p:nvPr/>
            </p:nvGrpSpPr>
            <p:grpSpPr>
              <a:xfrm>
                <a:off x="6615523" y="2459247"/>
                <a:ext cx="360000" cy="360000"/>
                <a:chOff x="6605340" y="4486155"/>
                <a:chExt cx="403136" cy="493783"/>
              </a:xfrm>
              <a:solidFill>
                <a:schemeClr val="bg1"/>
              </a:solidFill>
            </p:grpSpPr>
            <p:sp>
              <p:nvSpPr>
                <p:cNvPr id="49"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973087" y="4230621"/>
            <a:ext cx="7109639"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住房租金专项附加扣除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四</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7880" y="3122295"/>
            <a:ext cx="5201285" cy="4085590"/>
          </a:xfrm>
          <a:prstGeom prst="rect">
            <a:avLst/>
          </a:prstGeom>
        </p:spPr>
      </p:pic>
      <p:sp>
        <p:nvSpPr>
          <p:cNvPr id="2" name="矩形 1"/>
          <p:cNvSpPr/>
          <p:nvPr/>
        </p:nvSpPr>
        <p:spPr>
          <a:xfrm>
            <a:off x="1576551" y="1224373"/>
            <a:ext cx="9186042" cy="830997"/>
          </a:xfrm>
          <a:prstGeom prst="rect">
            <a:avLst/>
          </a:prstGeom>
        </p:spPr>
        <p:txBody>
          <a:bodyPr wrap="square">
            <a:spAutoFit/>
          </a:bodyPr>
          <a:lstStyle/>
          <a:p>
            <a:pPr algn="just"/>
            <a:r>
              <a:rPr lang="zh-CN" altLang="en-US" sz="2400" dirty="0">
                <a:solidFill>
                  <a:schemeClr val="tx1"/>
                </a:solidFill>
                <a:latin typeface="微软雅黑" panose="020B0503020204020204" pitchFamily="34" charset="-122"/>
                <a:ea typeface="微软雅黑" panose="020B0503020204020204" pitchFamily="34" charset="-122"/>
              </a:rPr>
              <a:t>纳税人在主要工作城市没有自有住房而发生的住房租金支出,可以按照以下标准定额扣除：</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8" name="矩形: 圆角 47"/>
          <p:cNvSpPr/>
          <p:nvPr/>
        </p:nvSpPr>
        <p:spPr>
          <a:xfrm>
            <a:off x="1232034" y="1308631"/>
            <a:ext cx="131017" cy="662482"/>
          </a:xfrm>
          <a:prstGeom prst="roundRect">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89" name="TextBox 13"/>
          <p:cNvSpPr txBox="1"/>
          <p:nvPr/>
        </p:nvSpPr>
        <p:spPr>
          <a:xfrm>
            <a:off x="1496577" y="219733"/>
            <a:ext cx="41452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扣除条件及标准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4" name="矩形 3"/>
          <p:cNvSpPr/>
          <p:nvPr/>
        </p:nvSpPr>
        <p:spPr>
          <a:xfrm>
            <a:off x="1072162" y="2246220"/>
            <a:ext cx="6629592" cy="822960"/>
          </a:xfrm>
          <a:prstGeom prst="rect">
            <a:avLst/>
          </a:prstGeom>
        </p:spPr>
        <p:txBody>
          <a:bodyPr wrap="square">
            <a:spAutoFit/>
          </a:bodyPr>
          <a:lstStyle/>
          <a:p>
            <a:pPr algn="just"/>
            <a:r>
              <a:rPr lang="zh-CN" altLang="en-US" sz="2400" dirty="0">
                <a:solidFill>
                  <a:schemeClr val="tx1"/>
                </a:solidFill>
                <a:latin typeface="华文细黑" charset="0"/>
                <a:ea typeface="华文细黑" charset="0"/>
              </a:rPr>
              <a:t>直辖市、省会（首府）城市、计划单列市以及国务院确定的其他城市，扣除标准为每月</a:t>
            </a:r>
            <a:r>
              <a:rPr lang="en-US" altLang="zh-CN" sz="2400" dirty="0">
                <a:solidFill>
                  <a:schemeClr val="tx1"/>
                </a:solidFill>
                <a:latin typeface="华文细黑" charset="0"/>
                <a:ea typeface="华文细黑" charset="0"/>
              </a:rPr>
              <a:t>1500</a:t>
            </a:r>
            <a:r>
              <a:rPr lang="zh-CN" altLang="en-US" sz="2400" dirty="0">
                <a:solidFill>
                  <a:schemeClr val="tx1"/>
                </a:solidFill>
                <a:latin typeface="华文细黑" charset="0"/>
                <a:ea typeface="华文细黑" charset="0"/>
              </a:rPr>
              <a:t>元。</a:t>
            </a:r>
            <a:endParaRPr lang="zh-CN" altLang="en-US" sz="2400" dirty="0">
              <a:solidFill>
                <a:schemeClr val="tx1"/>
              </a:solidFill>
              <a:latin typeface="华文细黑" charset="0"/>
              <a:ea typeface="华文细黑" charset="0"/>
            </a:endParaRPr>
          </a:p>
        </p:txBody>
      </p:sp>
      <p:sp>
        <p:nvSpPr>
          <p:cNvPr id="5" name="矩形 4"/>
          <p:cNvSpPr/>
          <p:nvPr/>
        </p:nvSpPr>
        <p:spPr>
          <a:xfrm>
            <a:off x="1099134" y="3041070"/>
            <a:ext cx="6629592" cy="1554480"/>
          </a:xfrm>
          <a:prstGeom prst="rect">
            <a:avLst/>
          </a:prstGeom>
        </p:spPr>
        <p:txBody>
          <a:bodyPr wrap="square">
            <a:spAutoFit/>
          </a:bodyPr>
          <a:lstStyle/>
          <a:p>
            <a:pPr algn="just"/>
            <a:r>
              <a:rPr lang="zh-CN" altLang="en-US" sz="2400" dirty="0">
                <a:solidFill>
                  <a:schemeClr val="tx1"/>
                </a:solidFill>
                <a:latin typeface="华文细黑" charset="0"/>
                <a:ea typeface="华文细黑" charset="0"/>
              </a:rPr>
              <a:t>除第一项所列城市以外，市辖区户籍人口超过100万的城市，扣除标准为每月1100元</a:t>
            </a:r>
            <a:r>
              <a:rPr lang="zh-CN" altLang="en-US" sz="2400" dirty="0" smtClean="0">
                <a:solidFill>
                  <a:schemeClr val="tx1"/>
                </a:solidFill>
                <a:latin typeface="华文细黑" charset="0"/>
                <a:ea typeface="华文细黑" charset="0"/>
              </a:rPr>
              <a:t>；          市辖区</a:t>
            </a:r>
            <a:r>
              <a:rPr lang="zh-CN" altLang="en-US" sz="2400" dirty="0">
                <a:solidFill>
                  <a:schemeClr val="tx1"/>
                </a:solidFill>
                <a:latin typeface="华文细黑" charset="0"/>
                <a:ea typeface="华文细黑" charset="0"/>
              </a:rPr>
              <a:t>户籍人口不超过100万（含）的城市，扣除标准为每月800元。</a:t>
            </a:r>
            <a:endParaRPr lang="zh-CN" altLang="en-US" sz="2400" dirty="0">
              <a:solidFill>
                <a:schemeClr val="tx1"/>
              </a:solidFill>
              <a:latin typeface="华文细黑" charset="0"/>
              <a:ea typeface="华文细黑"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120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12" presetClass="entr" presetSubtype="4" fill="hold" grpId="0"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par>
                                <p:cTn id="16" presetID="12" presetClass="entr" presetSubtype="4"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par>
                                <p:cTn id="20" presetID="10" presetClass="exit" presetSubtype="0" fill="hold" grpId="1"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2" presetClass="entr" presetSubtype="4" fill="hold" grpId="0" nodeType="withEffect">
                                  <p:stCondLst>
                                    <p:cond delay="9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bldLvl="0" animBg="1"/>
      <p:bldP spid="4" grpId="0"/>
      <p:bldP spid="4"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7880" y="3122295"/>
            <a:ext cx="5201285" cy="4085590"/>
          </a:xfrm>
          <a:prstGeom prst="rect">
            <a:avLst/>
          </a:prstGeom>
        </p:spPr>
      </p:pic>
      <p:sp>
        <p:nvSpPr>
          <p:cNvPr id="2" name="矩形 1"/>
          <p:cNvSpPr/>
          <p:nvPr/>
        </p:nvSpPr>
        <p:spPr>
          <a:xfrm>
            <a:off x="1590521" y="1450433"/>
            <a:ext cx="9186042" cy="483235"/>
          </a:xfrm>
          <a:prstGeom prst="rect">
            <a:avLst/>
          </a:prstGeom>
        </p:spPr>
        <p:txBody>
          <a:bodyPr wrap="square">
            <a:spAutoFit/>
          </a:bodyPr>
          <a:lstStyle/>
          <a:p>
            <a:pPr algn="just"/>
            <a:r>
              <a:rPr lang="zh-CN" altLang="en-US" sz="2400" dirty="0">
                <a:solidFill>
                  <a:schemeClr val="tx1"/>
                </a:solidFill>
                <a:latin typeface="微软雅黑" panose="020B0503020204020204" pitchFamily="34" charset="-122"/>
                <a:ea typeface="微软雅黑" panose="020B0503020204020204" pitchFamily="34" charset="-122"/>
              </a:rPr>
              <a:t>主要工作城市</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8" name="矩形: 圆角 47"/>
          <p:cNvSpPr/>
          <p:nvPr/>
        </p:nvSpPr>
        <p:spPr>
          <a:xfrm>
            <a:off x="1232034" y="1308631"/>
            <a:ext cx="131017" cy="662482"/>
          </a:xfrm>
          <a:prstGeom prst="roundRect">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9" name="矩形 48"/>
          <p:cNvSpPr/>
          <p:nvPr/>
        </p:nvSpPr>
        <p:spPr>
          <a:xfrm>
            <a:off x="1060450" y="2718435"/>
            <a:ext cx="8538210" cy="848995"/>
          </a:xfrm>
          <a:prstGeom prst="rect">
            <a:avLst/>
          </a:prstGeom>
        </p:spPr>
        <p:txBody>
          <a:bodyPr wrap="square">
            <a:spAutoFit/>
          </a:bodyPr>
          <a:lstStyle/>
          <a:p>
            <a:pPr algn="just"/>
            <a:r>
              <a:rPr lang="zh-CN" altLang="en-US" sz="2400" dirty="0">
                <a:solidFill>
                  <a:schemeClr val="tx1"/>
                </a:solidFill>
                <a:effectLst>
                  <a:outerShdw blurRad="38100" dist="19050" dir="2700000" algn="tl" rotWithShape="0">
                    <a:schemeClr val="dk1">
                      <a:alpha val="40000"/>
                    </a:schemeClr>
                  </a:outerShdw>
                </a:effectLst>
                <a:sym typeface="+mn-ea"/>
              </a:rPr>
              <a:t>指纳税人任职受雇的直辖市、计划单列市、副省级城市、地级市（地区、州、盟）全部行政区域范围。</a:t>
            </a:r>
            <a:endParaRPr lang="zh-CN" altLang="en-US" sz="2400" dirty="0">
              <a:solidFill>
                <a:schemeClr val="tx1"/>
              </a:solidFill>
              <a:effectLst>
                <a:outerShdw blurRad="38100" dist="19050" dir="2700000" algn="tl" rotWithShape="0">
                  <a:schemeClr val="dk1">
                    <a:alpha val="40000"/>
                  </a:schemeClr>
                </a:outerShdw>
              </a:effectLst>
              <a:latin typeface="华文细黑" charset="0"/>
              <a:ea typeface="华文细黑" charset="0"/>
              <a:sym typeface="+mn-ea"/>
            </a:endParaRPr>
          </a:p>
        </p:txBody>
      </p:sp>
      <p:sp>
        <p:nvSpPr>
          <p:cNvPr id="50" name="矩形 49"/>
          <p:cNvSpPr/>
          <p:nvPr/>
        </p:nvSpPr>
        <p:spPr>
          <a:xfrm>
            <a:off x="1031218" y="3960598"/>
            <a:ext cx="6629592" cy="848995"/>
          </a:xfrm>
          <a:prstGeom prst="rect">
            <a:avLst/>
          </a:prstGeom>
        </p:spPr>
        <p:txBody>
          <a:bodyPr wrap="square">
            <a:spAutoFit/>
            <a:scene3d>
              <a:camera prst="orthographicFront"/>
              <a:lightRig rig="threePt" dir="t"/>
            </a:scene3d>
          </a:bodyPr>
          <a:lstStyle/>
          <a:p>
            <a:pPr algn="just"/>
            <a:r>
              <a:rPr lang="zh-CN" altLang="en-US" sz="2400" dirty="0">
                <a:solidFill>
                  <a:schemeClr val="tx1"/>
                </a:solidFill>
                <a:effectLst>
                  <a:outerShdw blurRad="38100" dist="19050" dir="2700000" algn="tl" rotWithShape="0">
                    <a:schemeClr val="dk1">
                      <a:alpha val="40000"/>
                    </a:schemeClr>
                  </a:outerShdw>
                </a:effectLst>
                <a:sym typeface="+mn-ea"/>
              </a:rPr>
              <a:t>无任职受雇单位的，为</a:t>
            </a:r>
            <a:r>
              <a:rPr lang="zh-CN" altLang="en-US" sz="2400" b="1" dirty="0">
                <a:solidFill>
                  <a:schemeClr val="tx1"/>
                </a:solidFill>
                <a:effectLst>
                  <a:outerShdw blurRad="38100" dist="19050" dir="2700000" algn="tl" rotWithShape="0">
                    <a:schemeClr val="dk1">
                      <a:alpha val="40000"/>
                    </a:schemeClr>
                  </a:outerShdw>
                </a:effectLst>
                <a:sym typeface="+mn-ea"/>
              </a:rPr>
              <a:t>受理其综合所得汇算清缴的税务机关所在城市</a:t>
            </a:r>
            <a:r>
              <a:rPr lang="zh-CN" altLang="en-US" sz="2400" dirty="0">
                <a:solidFill>
                  <a:schemeClr val="tx1"/>
                </a:solidFill>
                <a:effectLst>
                  <a:outerShdw blurRad="38100" dist="19050" dir="2700000" algn="tl" rotWithShape="0">
                    <a:schemeClr val="dk1">
                      <a:alpha val="40000"/>
                    </a:schemeClr>
                  </a:outerShdw>
                </a:effectLst>
                <a:sym typeface="+mn-ea"/>
              </a:rPr>
              <a:t>。</a:t>
            </a:r>
            <a:endParaRPr lang="zh-CN" altLang="en-US" sz="2400" dirty="0">
              <a:solidFill>
                <a:schemeClr val="tx1"/>
              </a:solidFill>
              <a:effectLst>
                <a:outerShdw blurRad="38100" dist="19050" dir="2700000" algn="tl" rotWithShape="0">
                  <a:schemeClr val="dk1">
                    <a:alpha val="40000"/>
                  </a:schemeClr>
                </a:outerShdw>
              </a:effectLst>
              <a:latin typeface="华文细黑" charset="0"/>
              <a:ea typeface="华文细黑" charset="0"/>
              <a:sym typeface="+mn-ea"/>
            </a:endParaRPr>
          </a:p>
        </p:txBody>
      </p:sp>
      <p:sp>
        <p:nvSpPr>
          <p:cNvPr id="89" name="TextBox 13"/>
          <p:cNvSpPr txBox="1"/>
          <p:nvPr/>
        </p:nvSpPr>
        <p:spPr>
          <a:xfrm>
            <a:off x="1496577" y="219733"/>
            <a:ext cx="4145280" cy="457200"/>
          </a:xfrm>
          <a:prstGeom prst="rect">
            <a:avLst/>
          </a:prstGeom>
          <a:noFill/>
        </p:spPr>
        <p:txBody>
          <a:bodyPr wrap="none" rtlCol="0">
            <a:spAutoFit/>
          </a:bodyPr>
          <a:lstStyle/>
          <a:p>
            <a:pPr algn="l"/>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effectLst>
                  <a:outerShdw blurRad="38100" dist="19050" dir="2700000" algn="tl" rotWithShape="0">
                    <a:schemeClr val="dk1">
                      <a:alpha val="40000"/>
                    </a:schemeClr>
                  </a:outerShdw>
                </a:effectLst>
                <a:latin typeface="幼圆" pitchFamily="49" charset="-122"/>
                <a:ea typeface="幼圆" pitchFamily="49" charset="-122"/>
                <a:sym typeface="+mn-ea"/>
              </a:rPr>
              <a:t>扣除条件及标准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120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12" presetClass="entr" presetSubtype="4" fill="hold" grpId="0"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par>
                                <p:cTn id="16" presetID="12" presetClass="entr" presetSubtype="4" fill="hold" grpId="0" nodeType="withEffect">
                                  <p:stCondLst>
                                    <p:cond delay="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ppt_y</p:attrName>
                                        </p:attrNameLst>
                                      </p:cBhvr>
                                      <p:tavLst>
                                        <p:tav tm="0">
                                          <p:val>
                                            <p:strVal val="#ppt_y+#ppt_h*1.125000"/>
                                          </p:val>
                                        </p:tav>
                                        <p:tav tm="100000">
                                          <p:val>
                                            <p:strVal val="#ppt_y"/>
                                          </p:val>
                                        </p:tav>
                                      </p:tavLst>
                                    </p:anim>
                                    <p:animEffect transition="in" filter="wipe(up)">
                                      <p:cBhvr>
                                        <p:cTn id="19" dur="500"/>
                                        <p:tgtEl>
                                          <p:spTgt spid="49"/>
                                        </p:tgtEl>
                                      </p:cBhvr>
                                    </p:animEffect>
                                  </p:childTnLst>
                                </p:cTn>
                              </p:par>
                              <p:par>
                                <p:cTn id="20" presetID="10" presetClass="exit" presetSubtype="0" fill="hold" grpId="1" nodeType="withEffect">
                                  <p:stCondLst>
                                    <p:cond delay="0"/>
                                  </p:stCondLst>
                                  <p:childTnLst>
                                    <p:animEffect transition="out" filter="fade">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par>
                                <p:cTn id="23" presetID="12" presetClass="entr" presetSubtype="4" fill="hold" grpId="0" nodeType="withEffect">
                                  <p:stCondLst>
                                    <p:cond delay="9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p:tgtEl>
                                          <p:spTgt spid="50"/>
                                        </p:tgtEl>
                                        <p:attrNameLst>
                                          <p:attrName>ppt_y</p:attrName>
                                        </p:attrNameLst>
                                      </p:cBhvr>
                                      <p:tavLst>
                                        <p:tav tm="0">
                                          <p:val>
                                            <p:strVal val="#ppt_y+#ppt_h*1.125000"/>
                                          </p:val>
                                        </p:tav>
                                        <p:tav tm="100000">
                                          <p:val>
                                            <p:strVal val="#ppt_y"/>
                                          </p:val>
                                        </p:tav>
                                      </p:tavLst>
                                    </p:anim>
                                    <p:animEffect transition="in" filter="wipe(up)">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bldLvl="0" animBg="1"/>
      <p:bldP spid="49" grpId="0"/>
      <p:bldP spid="49" grpId="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41452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扣除条件及标准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 name="Group 25"/>
          <p:cNvGrpSpPr/>
          <p:nvPr/>
        </p:nvGrpSpPr>
        <p:grpSpPr>
          <a:xfrm>
            <a:off x="2477954" y="2063441"/>
            <a:ext cx="1823754" cy="815952"/>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24"/>
          <p:cNvGrpSpPr/>
          <p:nvPr/>
        </p:nvGrpSpPr>
        <p:grpSpPr>
          <a:xfrm>
            <a:off x="1670885" y="2879388"/>
            <a:ext cx="3595102" cy="859633"/>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ln>
              <a:noFill/>
            </a:ln>
          </p:spPr>
          <p:style>
            <a:lnRef idx="1">
              <a:schemeClr val="accent4"/>
            </a:lnRef>
            <a:fillRef idx="2">
              <a:schemeClr val="accent4"/>
            </a:fillRef>
            <a:effectRef idx="1">
              <a:schemeClr val="accent4"/>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ln>
              <a:noFill/>
            </a:ln>
          </p:spPr>
          <p:style>
            <a:lnRef idx="1">
              <a:schemeClr val="accent4"/>
            </a:lnRef>
            <a:fillRef idx="2">
              <a:schemeClr val="accent4"/>
            </a:fillRef>
            <a:effectRef idx="1">
              <a:schemeClr val="accent4"/>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3"/>
          <p:cNvGrpSpPr/>
          <p:nvPr/>
        </p:nvGrpSpPr>
        <p:grpSpPr>
          <a:xfrm>
            <a:off x="1503183" y="3739015"/>
            <a:ext cx="3930506" cy="903316"/>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22"/>
          <p:cNvGrpSpPr/>
          <p:nvPr/>
        </p:nvGrpSpPr>
        <p:grpSpPr>
          <a:xfrm>
            <a:off x="2228122" y="4642363"/>
            <a:ext cx="2477091" cy="884094"/>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6" name="TextBox 35"/>
          <p:cNvSpPr txBox="1"/>
          <p:nvPr/>
        </p:nvSpPr>
        <p:spPr>
          <a:xfrm>
            <a:off x="6573520" y="2239010"/>
            <a:ext cx="4655820" cy="757555"/>
          </a:xfrm>
          <a:prstGeom prst="rect">
            <a:avLst/>
          </a:prstGeom>
          <a:noFill/>
        </p:spPr>
        <p:txBody>
          <a:bodyPr wrap="square" lIns="0" tIns="0" rIns="0" bIns="0" rtlCol="0" anchor="t" anchorCtr="0">
            <a:spAutoFit/>
          </a:bodyPr>
          <a:lstStyle/>
          <a:p>
            <a:pPr lvl="0"/>
            <a:r>
              <a:rPr lang="zh-CN" altLang="en-US" sz="2400" dirty="0">
                <a:latin typeface="微软雅黑" panose="020B0503020204020204" pitchFamily="34" charset="-122"/>
                <a:ea typeface="微软雅黑" panose="020B0503020204020204" pitchFamily="34" charset="-122"/>
                <a:sym typeface="+mn-ea"/>
              </a:rPr>
              <a:t>本人及配偶在主要工作的城市没有自有住房；</a:t>
            </a:r>
            <a:endPar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ea"/>
            </a:endParaRPr>
          </a:p>
        </p:txBody>
      </p:sp>
      <p:sp>
        <p:nvSpPr>
          <p:cNvPr id="37" name="TextBox 36"/>
          <p:cNvSpPr txBox="1"/>
          <p:nvPr/>
        </p:nvSpPr>
        <p:spPr>
          <a:xfrm>
            <a:off x="6586855" y="3611880"/>
            <a:ext cx="4372610" cy="391795"/>
          </a:xfrm>
          <a:prstGeom prst="rect">
            <a:avLst/>
          </a:prstGeom>
          <a:noFill/>
        </p:spPr>
        <p:txBody>
          <a:bodyPr wrap="square" lIns="0" tIns="0" rIns="0" bIns="0" rtlCol="0" anchor="t" anchorCtr="0">
            <a:spAutoFit/>
          </a:bodyPr>
          <a:lstStyle/>
          <a:p>
            <a:pPr lvl="0"/>
            <a:r>
              <a:rPr lang="zh-CN" altLang="en-US" sz="2400" dirty="0">
                <a:latin typeface="微软雅黑" panose="020B0503020204020204" pitchFamily="34" charset="-122"/>
                <a:ea typeface="微软雅黑" panose="020B0503020204020204" pitchFamily="34" charset="-122"/>
                <a:sym typeface="+mn-ea"/>
              </a:rPr>
              <a:t>已经实际发生了住房租金支出；</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Box 38"/>
          <p:cNvSpPr txBox="1"/>
          <p:nvPr/>
        </p:nvSpPr>
        <p:spPr>
          <a:xfrm>
            <a:off x="6503035" y="4940935"/>
            <a:ext cx="5235575" cy="757555"/>
          </a:xfrm>
          <a:prstGeom prst="rect">
            <a:avLst/>
          </a:prstGeom>
          <a:noFill/>
        </p:spPr>
        <p:txBody>
          <a:bodyPr wrap="square" lIns="0" tIns="0" rIns="0" bIns="0" rtlCol="0" anchor="t" anchorCtr="0">
            <a:spAutoFit/>
          </a:bodyPr>
          <a:lstStyle/>
          <a:p>
            <a:pPr lvl="0"/>
            <a:r>
              <a:rPr lang="zh-CN" altLang="en-US" sz="2400" dirty="0">
                <a:latin typeface="微软雅黑" panose="020B0503020204020204" pitchFamily="34" charset="-122"/>
                <a:ea typeface="微软雅黑" panose="020B0503020204020204" pitchFamily="34" charset="-122"/>
                <a:sym typeface="+mn-ea"/>
              </a:rPr>
              <a:t>本人及配偶在同一纳税年度内，没有享受住房贷款利息专项附加扣除政策。</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Group 43"/>
          <p:cNvGrpSpPr/>
          <p:nvPr/>
        </p:nvGrpSpPr>
        <p:grpSpPr>
          <a:xfrm>
            <a:off x="5863176" y="2257360"/>
            <a:ext cx="569463" cy="553264"/>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49"/>
          <p:cNvGrpSpPr/>
          <p:nvPr/>
        </p:nvGrpSpPr>
        <p:grpSpPr>
          <a:xfrm>
            <a:off x="5811387" y="3575266"/>
            <a:ext cx="569463" cy="553264"/>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2"/>
          <p:cNvGrpSpPr/>
          <p:nvPr/>
        </p:nvGrpSpPr>
        <p:grpSpPr>
          <a:xfrm>
            <a:off x="5839962" y="4973991"/>
            <a:ext cx="569463" cy="553264"/>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48394" rtlCol="0" anchor="ctr"/>
            <a:lstStyle/>
            <a:p>
              <a:pPr algn="ctr">
                <a:lnSpc>
                  <a:spcPct val="120000"/>
                </a:lnSpc>
              </a:pPr>
              <a:endParaRPr lang="en-US" sz="22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矩形 33"/>
          <p:cNvSpPr/>
          <p:nvPr/>
        </p:nvSpPr>
        <p:spPr>
          <a:xfrm>
            <a:off x="959892" y="907048"/>
            <a:ext cx="10708944" cy="1200329"/>
          </a:xfrm>
          <a:prstGeom prst="rect">
            <a:avLst/>
          </a:prstGeom>
        </p:spPr>
        <p:txBody>
          <a:bodyPr wrap="square">
            <a:spAutoFit/>
          </a:bodyPr>
          <a:lstStyle/>
          <a:p>
            <a:r>
              <a:rPr lang="zh-CN" altLang="en-US" sz="2400" b="1" dirty="0" smtClean="0">
                <a:latin typeface="华文细黑" charset="0"/>
                <a:ea typeface="华文细黑" charset="0"/>
              </a:rPr>
              <a:t>纳税人的配偶在纳税人的主要工作城市有自有住房的，视同纳税人在主要工作城市有自有住房。</a:t>
            </a:r>
            <a:endParaRPr lang="zh-CN" altLang="en-US" sz="2400" b="1" dirty="0" smtClean="0">
              <a:latin typeface="华文细黑" charset="0"/>
              <a:ea typeface="华文细黑" charset="0"/>
            </a:endParaRPr>
          </a:p>
          <a:p>
            <a:r>
              <a:rPr lang="zh-CN" altLang="en-US" sz="2400" b="1" dirty="0" smtClean="0">
                <a:latin typeface="华文细黑" charset="0"/>
                <a:ea typeface="华文细黑" charset="0"/>
              </a:rPr>
              <a:t>　　</a:t>
            </a:r>
            <a:r>
              <a:rPr lang="zh-CN" altLang="en-US" sz="2400" dirty="0" smtClean="0">
                <a:latin typeface="华文细黑" charset="0"/>
                <a:ea typeface="华文细黑" charset="0"/>
              </a:rPr>
              <a:t>市辖区户籍人口，以国家统计局公布的数据为准。</a:t>
            </a:r>
            <a:endParaRPr lang="zh-CN" altLang="en-US" sz="2400" dirty="0">
              <a:latin typeface="华文细黑" charset="0"/>
              <a:ea typeface="华文细黑"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3" presetClass="entr" presetSubtype="16" fill="hold" nodeType="afterEffec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4" accel="50000" decel="50000" fill="hold" grpId="0" nodeType="withEffec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ppt_x"/>
                                          </p:val>
                                        </p:tav>
                                        <p:tav tm="100000">
                                          <p:val>
                                            <p:strVal val="#ppt_x"/>
                                          </p:val>
                                        </p:tav>
                                      </p:tavLst>
                                    </p:anim>
                                    <p:anim calcmode="lin" valueType="num">
                                      <p:cBhvr additive="base">
                                        <p:cTn id="33" dur="1000" fill="hold"/>
                                        <p:tgtEl>
                                          <p:spTgt spid="36"/>
                                        </p:tgtEl>
                                        <p:attrNameLst>
                                          <p:attrName>ppt_y</p:attrName>
                                        </p:attrNameLst>
                                      </p:cBhvr>
                                      <p:tavLst>
                                        <p:tav tm="0">
                                          <p:val>
                                            <p:strVal val="1+#ppt_h/2"/>
                                          </p:val>
                                        </p:tav>
                                        <p:tav tm="100000">
                                          <p:val>
                                            <p:strVal val="#ppt_y"/>
                                          </p:val>
                                        </p:tav>
                                      </p:tavLst>
                                    </p:anim>
                                  </p:childTnLst>
                                </p:cTn>
                              </p:par>
                              <p:par>
                                <p:cTn id="34" presetID="2" presetClass="entr" presetSubtype="4" accel="50000" decel="50000" fill="hold" grpId="1" nodeType="withEffec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1000" fill="hold"/>
                                        <p:tgtEl>
                                          <p:spTgt spid="37"/>
                                        </p:tgtEl>
                                        <p:attrNameLst>
                                          <p:attrName>ppt_x</p:attrName>
                                        </p:attrNameLst>
                                      </p:cBhvr>
                                      <p:tavLst>
                                        <p:tav tm="0">
                                          <p:val>
                                            <p:strVal val="#ppt_x"/>
                                          </p:val>
                                        </p:tav>
                                        <p:tav tm="100000">
                                          <p:val>
                                            <p:strVal val="#ppt_x"/>
                                          </p:val>
                                        </p:tav>
                                      </p:tavLst>
                                    </p:anim>
                                    <p:anim calcmode="lin" valueType="num">
                                      <p:cBhvr additive="base">
                                        <p:cTn id="37" dur="1000" fill="hold"/>
                                        <p:tgtEl>
                                          <p:spTgt spid="37"/>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53" presetClass="entr" presetSubtype="16" fill="hold" nodeType="afterEffec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0"/>
                            </p:stCondLst>
                            <p:childTnLst>
                              <p:par>
                                <p:cTn id="45" presetID="53" presetClass="entr" presetSubtype="16" fill="hold" nodeType="afterEffec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2" presetClass="entr" presetSubtype="4" accel="50000" decel="50000" fill="hold" grpId="3" nodeType="withEffec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1000" fill="hold"/>
                                        <p:tgtEl>
                                          <p:spTgt spid="39"/>
                                        </p:tgtEl>
                                        <p:attrNameLst>
                                          <p:attrName>ppt_x</p:attrName>
                                        </p:attrNameLst>
                                      </p:cBhvr>
                                      <p:tavLst>
                                        <p:tav tm="0">
                                          <p:val>
                                            <p:strVal val="#ppt_x"/>
                                          </p:val>
                                        </p:tav>
                                        <p:tav tm="100000">
                                          <p:val>
                                            <p:strVal val="#ppt_x"/>
                                          </p:val>
                                        </p:tav>
                                      </p:tavLst>
                                    </p:anim>
                                    <p:anim calcmode="lin" valueType="num">
                                      <p:cBhvr additive="base">
                                        <p:cTn id="53"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to="" calcmode="lin" valueType="num">
                                      <p:cBhvr>
                                        <p:cTn id="58" dur="1" fill="hold"/>
                                        <p:tgtEl>
                                          <p:spTgt spid="3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1"/>
      <p:bldP spid="39" grpId="3"/>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7880" y="3122295"/>
            <a:ext cx="5201285" cy="4085590"/>
          </a:xfrm>
          <a:prstGeom prst="rect">
            <a:avLst/>
          </a:prstGeom>
        </p:spPr>
      </p:pic>
      <p:sp>
        <p:nvSpPr>
          <p:cNvPr id="89" name="TextBox 13"/>
          <p:cNvSpPr txBox="1"/>
          <p:nvPr/>
        </p:nvSpPr>
        <p:spPr>
          <a:xfrm>
            <a:off x="1496577" y="219733"/>
            <a:ext cx="3230880" cy="457200"/>
          </a:xfrm>
          <a:prstGeom prst="rect">
            <a:avLst/>
          </a:prstGeom>
          <a:noFill/>
        </p:spPr>
        <p:txBody>
          <a:bodyPr wrap="none" rtlCol="0">
            <a:spAutoFit/>
          </a:bodyPr>
          <a:lstStyle/>
          <a:p>
            <a:pPr algn="l"/>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effectLst>
                  <a:outerShdw blurRad="38100" dist="19050" dir="2700000" algn="tl" rotWithShape="0">
                    <a:schemeClr val="dk1">
                      <a:alpha val="40000"/>
                    </a:schemeClr>
                  </a:outerShdw>
                </a:effectLst>
                <a:latin typeface="幼圆" pitchFamily="49" charset="-122"/>
                <a:ea typeface="幼圆" pitchFamily="49" charset="-122"/>
                <a:sym typeface="+mn-ea"/>
              </a:rPr>
              <a:t>扣除方式</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3" name="矩形 2"/>
          <p:cNvSpPr/>
          <p:nvPr/>
        </p:nvSpPr>
        <p:spPr>
          <a:xfrm>
            <a:off x="2267413" y="2016576"/>
            <a:ext cx="8887123" cy="483235"/>
          </a:xfrm>
          <a:prstGeom prst="rect">
            <a:avLst/>
          </a:prstGeom>
        </p:spPr>
        <p:txBody>
          <a:bodyPr wrap="square">
            <a:spAutoFit/>
          </a:bodyPr>
          <a:lstStyle/>
          <a:p>
            <a:r>
              <a:rPr lang="zh-CN" altLang="en-US" sz="2400" dirty="0">
                <a:solidFill>
                  <a:schemeClr val="tx1"/>
                </a:solidFill>
              </a:rPr>
              <a:t>夫妻双方主要工作城市相同的，只能由一方扣除住房租金支出。</a:t>
            </a:r>
            <a:endParaRPr lang="zh-CN" altLang="en-US" sz="2400" dirty="0">
              <a:solidFill>
                <a:schemeClr val="tx1"/>
              </a:solidFill>
            </a:endParaRPr>
          </a:p>
        </p:txBody>
      </p:sp>
      <p:sp>
        <p:nvSpPr>
          <p:cNvPr id="9" name="矩形 8"/>
          <p:cNvSpPr/>
          <p:nvPr/>
        </p:nvSpPr>
        <p:spPr>
          <a:xfrm>
            <a:off x="2267413" y="3264586"/>
            <a:ext cx="8887123" cy="483235"/>
          </a:xfrm>
          <a:prstGeom prst="rect">
            <a:avLst/>
          </a:prstGeom>
        </p:spPr>
        <p:txBody>
          <a:bodyPr wrap="square">
            <a:spAutoFit/>
          </a:bodyPr>
          <a:lstStyle/>
          <a:p>
            <a:r>
              <a:rPr lang="zh-CN" altLang="en-US" sz="2400" dirty="0">
                <a:solidFill>
                  <a:schemeClr val="tx1"/>
                </a:solidFill>
                <a:sym typeface="+mn-ea"/>
              </a:rPr>
              <a:t>住房租金支出由签订租赁住房合同的承租人扣除。</a:t>
            </a:r>
            <a:endParaRPr lang="zh-CN" altLang="en-US" sz="2400" dirty="0">
              <a:solidFill>
                <a:schemeClr val="tx1"/>
              </a:solidFill>
              <a:sym typeface="+mn-ea"/>
            </a:endParaRPr>
          </a:p>
        </p:txBody>
      </p:sp>
      <p:sp>
        <p:nvSpPr>
          <p:cNvPr id="13" name="矩形 12"/>
          <p:cNvSpPr/>
          <p:nvPr/>
        </p:nvSpPr>
        <p:spPr>
          <a:xfrm>
            <a:off x="2267413" y="4436788"/>
            <a:ext cx="8887123" cy="848995"/>
          </a:xfrm>
          <a:prstGeom prst="rect">
            <a:avLst/>
          </a:prstGeom>
        </p:spPr>
        <p:txBody>
          <a:bodyPr wrap="square">
            <a:spAutoFit/>
          </a:bodyPr>
          <a:lstStyle/>
          <a:p>
            <a:r>
              <a:rPr lang="zh-CN" altLang="en-US" sz="2400" dirty="0">
                <a:solidFill>
                  <a:schemeClr val="tx1"/>
                </a:solidFill>
                <a:sym typeface="+mn-ea"/>
              </a:rPr>
              <a:t>纳税人及其配偶在一个纳税年度内不能同时分别享受住房贷款利息和住房租金专项附加扣除。</a:t>
            </a:r>
            <a:endParaRPr lang="zh-CN" altLang="en-US" sz="2400" dirty="0">
              <a:solidFill>
                <a:schemeClr val="tx1"/>
              </a:solidFill>
              <a:sym typeface="+mn-ea"/>
            </a:endParaRPr>
          </a:p>
        </p:txBody>
      </p:sp>
      <p:grpSp>
        <p:nvGrpSpPr>
          <p:cNvPr id="29" name="组合 28"/>
          <p:cNvGrpSpPr/>
          <p:nvPr/>
        </p:nvGrpSpPr>
        <p:grpSpPr>
          <a:xfrm>
            <a:off x="1330592" y="1992643"/>
            <a:ext cx="574300" cy="574300"/>
            <a:chOff x="8886435" y="2758302"/>
            <a:chExt cx="1247016" cy="1247016"/>
          </a:xfrm>
        </p:grpSpPr>
        <p:grpSp>
          <p:nvGrpSpPr>
            <p:cNvPr id="30" name="组合 29"/>
            <p:cNvGrpSpPr/>
            <p:nvPr/>
          </p:nvGrpSpPr>
          <p:grpSpPr>
            <a:xfrm>
              <a:off x="8886435" y="2758302"/>
              <a:ext cx="1247016" cy="1247016"/>
              <a:chOff x="4738255" y="1682692"/>
              <a:chExt cx="1423000" cy="1423000"/>
            </a:xfrm>
          </p:grpSpPr>
          <p:sp>
            <p:nvSpPr>
              <p:cNvPr id="32" name="椭圆 3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33" name="椭圆 32"/>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3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nvGrpSpPr>
          <p:cNvPr id="34" name="组合 33"/>
          <p:cNvGrpSpPr/>
          <p:nvPr/>
        </p:nvGrpSpPr>
        <p:grpSpPr>
          <a:xfrm>
            <a:off x="1330592" y="3208268"/>
            <a:ext cx="574300" cy="574300"/>
            <a:chOff x="8886435" y="2758302"/>
            <a:chExt cx="1247016" cy="1247016"/>
          </a:xfrm>
        </p:grpSpPr>
        <p:grpSp>
          <p:nvGrpSpPr>
            <p:cNvPr id="35" name="组合 34"/>
            <p:cNvGrpSpPr/>
            <p:nvPr/>
          </p:nvGrpSpPr>
          <p:grpSpPr>
            <a:xfrm>
              <a:off x="8886435" y="2758302"/>
              <a:ext cx="1247016" cy="1247016"/>
              <a:chOff x="4738255" y="1682692"/>
              <a:chExt cx="1423000" cy="1423000"/>
            </a:xfrm>
          </p:grpSpPr>
          <p:sp>
            <p:nvSpPr>
              <p:cNvPr id="37" name="椭圆 3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38" name="椭圆 37"/>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36"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nvGrpSpPr>
          <p:cNvPr id="39" name="组合 38"/>
          <p:cNvGrpSpPr/>
          <p:nvPr/>
        </p:nvGrpSpPr>
        <p:grpSpPr>
          <a:xfrm>
            <a:off x="1330592" y="4436866"/>
            <a:ext cx="574300" cy="574300"/>
            <a:chOff x="8886435" y="2758302"/>
            <a:chExt cx="1247016" cy="1247016"/>
          </a:xfrm>
        </p:grpSpPr>
        <p:grpSp>
          <p:nvGrpSpPr>
            <p:cNvPr id="40" name="组合 39"/>
            <p:cNvGrpSpPr/>
            <p:nvPr/>
          </p:nvGrpSpPr>
          <p:grpSpPr>
            <a:xfrm>
              <a:off x="8886435" y="2758302"/>
              <a:ext cx="1247016" cy="1247016"/>
              <a:chOff x="4738255" y="1682692"/>
              <a:chExt cx="1423000" cy="1423000"/>
            </a:xfrm>
          </p:grpSpPr>
          <p:sp>
            <p:nvSpPr>
              <p:cNvPr id="42" name="椭圆 4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43" name="椭圆 42"/>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4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4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160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nodeType="withEffect">
                                  <p:stCondLst>
                                    <p:cond delay="18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2" presetClass="entr" presetSubtype="4" fill="hold" grpId="0"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par>
                                <p:cTn id="22" presetID="12" presetClass="entr" presetSubtype="4"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par>
                                <p:cTn id="26" presetID="12" presetClass="entr" presetSubtype="4" fill="hold" grpId="0" nodeType="withEffect">
                                  <p:stCondLst>
                                    <p:cond delay="6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up)">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2" name="Group 25"/>
          <p:cNvGrpSpPr/>
          <p:nvPr/>
        </p:nvGrpSpPr>
        <p:grpSpPr>
          <a:xfrm>
            <a:off x="2477954" y="2063441"/>
            <a:ext cx="1823754" cy="815952"/>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p:spPr>
            <p:style>
              <a:lnRef idx="1">
                <a:schemeClr val="accent4"/>
              </a:lnRef>
              <a:fillRef idx="3">
                <a:schemeClr val="accent4"/>
              </a:fillRef>
              <a:effectRef idx="2">
                <a:schemeClr val="accent4"/>
              </a:effectRef>
              <a:fontRef idx="minor">
                <a:schemeClr val="lt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24"/>
          <p:cNvGrpSpPr/>
          <p:nvPr/>
        </p:nvGrpSpPr>
        <p:grpSpPr>
          <a:xfrm>
            <a:off x="1670885" y="2879388"/>
            <a:ext cx="3595102" cy="859633"/>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ln>
              <a:noFill/>
            </a:ln>
          </p:spPr>
          <p:style>
            <a:lnRef idx="1">
              <a:schemeClr val="accent4"/>
            </a:lnRef>
            <a:fillRef idx="2">
              <a:schemeClr val="accent4"/>
            </a:fillRef>
            <a:effectRef idx="1">
              <a:schemeClr val="accent4"/>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ln>
              <a:noFill/>
            </a:ln>
          </p:spPr>
          <p:style>
            <a:lnRef idx="1">
              <a:schemeClr val="accent4"/>
            </a:lnRef>
            <a:fillRef idx="2">
              <a:schemeClr val="accent4"/>
            </a:fillRef>
            <a:effectRef idx="1">
              <a:schemeClr val="accent4"/>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3"/>
          <p:cNvGrpSpPr/>
          <p:nvPr/>
        </p:nvGrpSpPr>
        <p:grpSpPr>
          <a:xfrm>
            <a:off x="1503183" y="3739015"/>
            <a:ext cx="3930506" cy="903316"/>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22"/>
          <p:cNvGrpSpPr/>
          <p:nvPr/>
        </p:nvGrpSpPr>
        <p:grpSpPr>
          <a:xfrm>
            <a:off x="2228122" y="4642363"/>
            <a:ext cx="2477091" cy="884094"/>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7" name="TextBox 36"/>
          <p:cNvSpPr txBox="1"/>
          <p:nvPr/>
        </p:nvSpPr>
        <p:spPr>
          <a:xfrm>
            <a:off x="6445885" y="2946400"/>
            <a:ext cx="5023485" cy="2194560"/>
          </a:xfrm>
          <a:prstGeom prst="rect">
            <a:avLst/>
          </a:prstGeom>
          <a:noFill/>
        </p:spPr>
        <p:txBody>
          <a:bodyPr wrap="square" lIns="0" tIns="0" rIns="0" bIns="0" rtlCol="0" anchor="t" anchorCtr="0">
            <a:spAutoFit/>
            <a:scene3d>
              <a:camera prst="orthographicFront"/>
              <a:lightRig rig="threePt" dir="t"/>
            </a:scene3d>
          </a:bodyPr>
          <a:lstStyle/>
          <a:p>
            <a:pPr lvl="0"/>
            <a:r>
              <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rPr>
              <a:t>租赁合同（协议）约定的房屋租赁期开始的当月</a:t>
            </a:r>
            <a:r>
              <a:rPr lang="en-US" altLang="zh-CN"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rPr>
              <a:t>——</a:t>
            </a:r>
            <a:r>
              <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rPr>
              <a:t>租赁期结束的当月；</a:t>
            </a:r>
            <a:endPar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endParaRPr>
          </a:p>
          <a:p>
            <a:pPr lvl="0"/>
            <a:endPar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endParaRPr>
          </a:p>
          <a:p>
            <a:pPr lvl="0"/>
            <a:r>
              <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rPr>
              <a:t>提前终止合同（协议）的，以实际租赁行为终止的月份为准。</a:t>
            </a:r>
            <a:endParaRPr lang="zh-CN" altLang="en-US" sz="24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sym typeface="+mn-ea"/>
            </a:endParaRPr>
          </a:p>
          <a:p>
            <a:pPr lvl="0"/>
            <a:endParaRPr lang="zh-CN" altLang="en-US" sz="2400" dirty="0">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sym typeface="+mn-ea"/>
            </a:endParaRPr>
          </a:p>
        </p:txBody>
      </p:sp>
      <p:grpSp>
        <p:nvGrpSpPr>
          <p:cNvPr id="11" name="Group 49"/>
          <p:cNvGrpSpPr/>
          <p:nvPr/>
        </p:nvGrpSpPr>
        <p:grpSpPr>
          <a:xfrm>
            <a:off x="5811387" y="3575266"/>
            <a:ext cx="569463" cy="553264"/>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48394" tIns="74197" rIns="148394" bIns="74197" numCol="1" anchor="t" anchorCtr="0" compatLnSpc="1"/>
            <a:lstStyle/>
            <a:p>
              <a:pPr>
                <a:lnSpc>
                  <a:spcPct val="120000"/>
                </a:lnSpc>
              </a:pPr>
              <a:endParaRPr lang="en-US" sz="2265">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grpId="1" nodeType="withEffec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1000" fill="hold"/>
                                        <p:tgtEl>
                                          <p:spTgt spid="37"/>
                                        </p:tgtEl>
                                        <p:attrNameLst>
                                          <p:attrName>ppt_x</p:attrName>
                                        </p:attrNameLst>
                                      </p:cBhvr>
                                      <p:tavLst>
                                        <p:tav tm="0">
                                          <p:val>
                                            <p:strVal val="#ppt_x"/>
                                          </p:val>
                                        </p:tav>
                                        <p:tav tm="100000">
                                          <p:val>
                                            <p:strVal val="#ppt_x"/>
                                          </p:val>
                                        </p:tav>
                                      </p:tavLst>
                                    </p:anim>
                                    <p:anim calcmode="lin" valueType="num">
                                      <p:cBhvr additive="base">
                                        <p:cTn id="27" dur="1000" fill="hold"/>
                                        <p:tgtEl>
                                          <p:spTgt spid="37"/>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53" presetClass="entr" presetSubtype="16" fill="hold" nodeType="afterEffec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7880" y="3122295"/>
            <a:ext cx="5201285" cy="4085590"/>
          </a:xfrm>
          <a:prstGeom prst="rect">
            <a:avLst/>
          </a:prstGeom>
        </p:spPr>
      </p:pic>
      <p:sp>
        <p:nvSpPr>
          <p:cNvPr id="89" name="TextBox 13"/>
          <p:cNvSpPr txBox="1"/>
          <p:nvPr/>
        </p:nvSpPr>
        <p:spPr>
          <a:xfrm>
            <a:off x="1496577" y="219733"/>
            <a:ext cx="3230880" cy="457200"/>
          </a:xfrm>
          <a:prstGeom prst="rect">
            <a:avLst/>
          </a:prstGeom>
          <a:noFill/>
        </p:spPr>
        <p:txBody>
          <a:bodyPr wrap="none" rtlCol="0">
            <a:spAutoFit/>
          </a:bodyPr>
          <a:lstStyle/>
          <a:p>
            <a:pPr algn="l"/>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住房租金</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effectLst>
                  <a:outerShdw blurRad="38100" dist="19050" dir="2700000" algn="tl" rotWithShape="0">
                    <a:schemeClr val="dk1">
                      <a:alpha val="40000"/>
                    </a:schemeClr>
                  </a:outerShdw>
                </a:effectLst>
                <a:latin typeface="幼圆" pitchFamily="49" charset="-122"/>
                <a:ea typeface="幼圆" pitchFamily="49" charset="-122"/>
                <a:sym typeface="+mn-ea"/>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3" name="矩形 2"/>
          <p:cNvSpPr/>
          <p:nvPr/>
        </p:nvSpPr>
        <p:spPr>
          <a:xfrm>
            <a:off x="2267413" y="2016576"/>
            <a:ext cx="8887123" cy="461665"/>
          </a:xfrm>
          <a:prstGeom prst="rect">
            <a:avLst/>
          </a:prstGeom>
        </p:spPr>
        <p:txBody>
          <a:bodyPr wrap="square">
            <a:spAutoFit/>
          </a:bodyPr>
          <a:lstStyle/>
          <a:p>
            <a:r>
              <a:rPr lang="zh-CN" altLang="en-US" sz="2400" dirty="0">
                <a:solidFill>
                  <a:schemeClr val="tx1"/>
                </a:solidFill>
                <a:latin typeface="幼圆" pitchFamily="49" charset="-122"/>
                <a:ea typeface="幼圆" pitchFamily="49" charset="-122"/>
              </a:rPr>
              <a:t>住房租赁合同或协议等有关资料</a:t>
            </a:r>
            <a:endParaRPr lang="zh-CN" altLang="en-US" sz="2400" dirty="0">
              <a:solidFill>
                <a:schemeClr val="tx1"/>
              </a:solidFill>
              <a:latin typeface="幼圆" pitchFamily="49" charset="-122"/>
              <a:ea typeface="幼圆" pitchFamily="49" charset="-122"/>
            </a:endParaRPr>
          </a:p>
        </p:txBody>
      </p:sp>
      <p:grpSp>
        <p:nvGrpSpPr>
          <p:cNvPr id="29" name="组合 28"/>
          <p:cNvGrpSpPr/>
          <p:nvPr/>
        </p:nvGrpSpPr>
        <p:grpSpPr>
          <a:xfrm>
            <a:off x="1330592" y="1992643"/>
            <a:ext cx="574300" cy="574300"/>
            <a:chOff x="8886435" y="2758302"/>
            <a:chExt cx="1247016" cy="1247016"/>
          </a:xfrm>
        </p:grpSpPr>
        <p:grpSp>
          <p:nvGrpSpPr>
            <p:cNvPr id="30" name="组合 29"/>
            <p:cNvGrpSpPr/>
            <p:nvPr/>
          </p:nvGrpSpPr>
          <p:grpSpPr>
            <a:xfrm>
              <a:off x="8886435" y="2758302"/>
              <a:ext cx="1247016" cy="1247016"/>
              <a:chOff x="4738255" y="1682692"/>
              <a:chExt cx="1423000" cy="1423000"/>
            </a:xfrm>
          </p:grpSpPr>
          <p:sp>
            <p:nvSpPr>
              <p:cNvPr id="32" name="椭圆 3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33" name="椭圆 32"/>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3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4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2" presetClass="entr" presetSubtype="4" fill="hold" grpId="0" nodeType="withEffect">
                                  <p:stCondLst>
                                    <p:cond delay="4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973089" y="4230621"/>
            <a:ext cx="7109639"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赡养老人专项附加扣除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五</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50596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赡养老人</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扣除条件及标准、方式</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2" name="矩形 1"/>
          <p:cNvSpPr/>
          <p:nvPr/>
        </p:nvSpPr>
        <p:spPr>
          <a:xfrm>
            <a:off x="1576551" y="1224373"/>
            <a:ext cx="9186042" cy="830997"/>
          </a:xfrm>
          <a:prstGeom prst="rect">
            <a:avLst/>
          </a:prstGeom>
        </p:spPr>
        <p:txBody>
          <a:bodyPr wrap="square">
            <a:spAutoFit/>
          </a:bodyPr>
          <a:lstStyle/>
          <a:p>
            <a:pPr algn="just"/>
            <a:r>
              <a:rPr lang="zh-CN" altLang="en-US" sz="2400" dirty="0">
                <a:solidFill>
                  <a:schemeClr val="tx1"/>
                </a:solidFill>
                <a:latin typeface="微软雅黑" panose="020B0503020204020204" pitchFamily="34" charset="-122"/>
                <a:ea typeface="微软雅黑" panose="020B0503020204020204" pitchFamily="34" charset="-122"/>
              </a:rPr>
              <a:t>纳税人赡养一位及以上被赡养人的赡养支出，统一按照以下标准定额扣除：</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8" name="矩形: 圆角 47"/>
          <p:cNvSpPr/>
          <p:nvPr/>
        </p:nvSpPr>
        <p:spPr>
          <a:xfrm>
            <a:off x="1232034" y="1308631"/>
            <a:ext cx="131017" cy="662482"/>
          </a:xfrm>
          <a:prstGeom prst="roundRect">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000" dirty="0">
              <a:solidFill>
                <a:schemeClr val="tx1"/>
              </a:solidFill>
              <a:latin typeface="+mj-lt"/>
            </a:endParaRPr>
          </a:p>
        </p:txBody>
      </p:sp>
      <p:sp>
        <p:nvSpPr>
          <p:cNvPr id="3" name="矩形 2"/>
          <p:cNvSpPr/>
          <p:nvPr/>
        </p:nvSpPr>
        <p:spPr>
          <a:xfrm>
            <a:off x="1080770" y="4083685"/>
            <a:ext cx="1765300" cy="1188720"/>
          </a:xfrm>
          <a:prstGeom prst="rect">
            <a:avLst/>
          </a:prstGeom>
        </p:spPr>
        <p:txBody>
          <a:bodyPr wrap="square">
            <a:spAutoFit/>
          </a:bodyPr>
          <a:lstStyle/>
          <a:p>
            <a:pPr algn="just"/>
            <a:r>
              <a:rPr lang="zh-CN" altLang="en-US" sz="2400" dirty="0">
                <a:solidFill>
                  <a:schemeClr val="tx1"/>
                </a:solidFill>
                <a:latin typeface="华文细黑" charset="0"/>
                <a:ea typeface="华文细黑" charset="0"/>
              </a:rPr>
              <a:t>纳税人为非独生子女的</a:t>
            </a:r>
            <a:endParaRPr lang="zh-CN" altLang="en-US" sz="2400" dirty="0">
              <a:solidFill>
                <a:schemeClr val="tx1"/>
              </a:solidFill>
              <a:latin typeface="华文细黑" charset="0"/>
              <a:ea typeface="华文细黑" charset="0"/>
            </a:endParaRPr>
          </a:p>
          <a:p>
            <a:pPr algn="just"/>
            <a:endParaRPr lang="zh-CN" altLang="en-US" sz="2400" dirty="0">
              <a:solidFill>
                <a:schemeClr val="tx1"/>
              </a:solidFill>
              <a:latin typeface="华文细黑" charset="0"/>
              <a:ea typeface="华文细黑" charset="0"/>
            </a:endParaRPr>
          </a:p>
        </p:txBody>
      </p:sp>
      <p:sp>
        <p:nvSpPr>
          <p:cNvPr id="4" name="矩形 3"/>
          <p:cNvSpPr/>
          <p:nvPr/>
        </p:nvSpPr>
        <p:spPr>
          <a:xfrm>
            <a:off x="1180465" y="2567305"/>
            <a:ext cx="8086725" cy="457200"/>
          </a:xfrm>
          <a:prstGeom prst="rect">
            <a:avLst/>
          </a:prstGeom>
        </p:spPr>
        <p:txBody>
          <a:bodyPr wrap="square">
            <a:spAutoFit/>
          </a:bodyPr>
          <a:lstStyle/>
          <a:p>
            <a:pPr algn="just"/>
            <a:r>
              <a:rPr lang="zh-CN" altLang="en-US" sz="2400" dirty="0">
                <a:solidFill>
                  <a:schemeClr val="tx1"/>
                </a:solidFill>
                <a:latin typeface="华文细黑" charset="0"/>
                <a:ea typeface="华文细黑" charset="0"/>
              </a:rPr>
              <a:t>纳税人为独生子女的，按照每月</a:t>
            </a:r>
            <a:r>
              <a:rPr lang="en-US" altLang="zh-CN" sz="2400" dirty="0">
                <a:solidFill>
                  <a:schemeClr val="tx1"/>
                </a:solidFill>
                <a:latin typeface="华文细黑" charset="0"/>
                <a:ea typeface="华文细黑" charset="0"/>
              </a:rPr>
              <a:t>2000</a:t>
            </a:r>
            <a:r>
              <a:rPr lang="zh-CN" altLang="en-US" sz="2400" dirty="0">
                <a:solidFill>
                  <a:schemeClr val="tx1"/>
                </a:solidFill>
                <a:latin typeface="华文细黑" charset="0"/>
                <a:ea typeface="华文细黑" charset="0"/>
              </a:rPr>
              <a:t>元的标准定额扣除</a:t>
            </a:r>
            <a:endParaRPr lang="zh-CN" altLang="en-US" sz="2400" dirty="0">
              <a:solidFill>
                <a:schemeClr val="tx1"/>
              </a:solidFill>
              <a:latin typeface="华文细黑" charset="0"/>
              <a:ea typeface="华文细黑" charset="0"/>
            </a:endParaRPr>
          </a:p>
        </p:txBody>
      </p:sp>
      <p:sp>
        <p:nvSpPr>
          <p:cNvPr id="5" name="文本框 4"/>
          <p:cNvSpPr txBox="1"/>
          <p:nvPr/>
        </p:nvSpPr>
        <p:spPr>
          <a:xfrm>
            <a:off x="703580" y="5975985"/>
            <a:ext cx="5212080" cy="365760"/>
          </a:xfrm>
          <a:prstGeom prst="rect">
            <a:avLst/>
          </a:prstGeom>
          <a:noFill/>
        </p:spPr>
        <p:txBody>
          <a:bodyPr wrap="none" rtlCol="0" anchor="t">
            <a:spAutoFit/>
          </a:bodyPr>
          <a:lstStyle/>
          <a:p>
            <a:pPr algn="just"/>
            <a:r>
              <a:rPr lang="zh-CN" altLang="en-US" dirty="0">
                <a:latin typeface="华文细黑" charset="0"/>
                <a:ea typeface="华文细黑" charset="0"/>
                <a:sym typeface="+mn-ea"/>
              </a:rPr>
              <a:t>具体分摊方式和额度在一个纳税年度内不能变更。</a:t>
            </a:r>
            <a:endParaRPr lang="zh-CN" altLang="en-US"/>
          </a:p>
        </p:txBody>
      </p:sp>
      <p:sp>
        <p:nvSpPr>
          <p:cNvPr id="35" name="Freeform 5"/>
          <p:cNvSpPr/>
          <p:nvPr/>
        </p:nvSpPr>
        <p:spPr bwMode="auto">
          <a:xfrm>
            <a:off x="432435" y="2785745"/>
            <a:ext cx="681355" cy="19875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6" name="Freeform 5"/>
          <p:cNvSpPr/>
          <p:nvPr/>
        </p:nvSpPr>
        <p:spPr bwMode="auto">
          <a:xfrm>
            <a:off x="2708275" y="3322955"/>
            <a:ext cx="681355" cy="235458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8" name="文本框 7"/>
          <p:cNvSpPr txBox="1"/>
          <p:nvPr/>
        </p:nvSpPr>
        <p:spPr>
          <a:xfrm>
            <a:off x="3493135" y="3239770"/>
            <a:ext cx="2121535" cy="457200"/>
          </a:xfrm>
          <a:prstGeom prst="rect">
            <a:avLst/>
          </a:prstGeom>
          <a:noFill/>
        </p:spPr>
        <p:txBody>
          <a:bodyPr wrap="square" rtlCol="0">
            <a:spAutoFit/>
          </a:bodyPr>
          <a:lstStyle/>
          <a:p>
            <a:r>
              <a:rPr lang="zh-CN" altLang="en-US" sz="2400" dirty="0">
                <a:latin typeface="华文细黑" charset="0"/>
                <a:ea typeface="华文细黑" charset="0"/>
              </a:rPr>
              <a:t>赡养人均摊</a:t>
            </a:r>
            <a:endParaRPr lang="zh-CN" altLang="en-US" sz="2400" dirty="0">
              <a:latin typeface="华文细黑" charset="0"/>
              <a:ea typeface="华文细黑" charset="0"/>
            </a:endParaRPr>
          </a:p>
        </p:txBody>
      </p:sp>
      <p:sp>
        <p:nvSpPr>
          <p:cNvPr id="9" name="文本框 8"/>
          <p:cNvSpPr txBox="1"/>
          <p:nvPr/>
        </p:nvSpPr>
        <p:spPr>
          <a:xfrm>
            <a:off x="3464560" y="4257675"/>
            <a:ext cx="2121535" cy="457200"/>
          </a:xfrm>
          <a:prstGeom prst="rect">
            <a:avLst/>
          </a:prstGeom>
          <a:noFill/>
        </p:spPr>
        <p:txBody>
          <a:bodyPr wrap="square" rtlCol="0">
            <a:spAutoFit/>
          </a:bodyPr>
          <a:lstStyle/>
          <a:p>
            <a:pPr algn="l"/>
            <a:r>
              <a:rPr lang="zh-CN" altLang="en-US" sz="2400" dirty="0">
                <a:latin typeface="华文细黑" charset="0"/>
                <a:ea typeface="华文细黑" charset="0"/>
              </a:rPr>
              <a:t>赡养人约定摊</a:t>
            </a:r>
            <a:endParaRPr lang="zh-CN" altLang="en-US" sz="2400" dirty="0">
              <a:latin typeface="华文细黑" charset="0"/>
              <a:ea typeface="华文细黑" charset="0"/>
            </a:endParaRPr>
          </a:p>
        </p:txBody>
      </p:sp>
      <p:sp>
        <p:nvSpPr>
          <p:cNvPr id="10" name="文本框 9"/>
          <p:cNvSpPr txBox="1"/>
          <p:nvPr/>
        </p:nvSpPr>
        <p:spPr>
          <a:xfrm>
            <a:off x="3493135" y="5332095"/>
            <a:ext cx="2870835" cy="457200"/>
          </a:xfrm>
          <a:prstGeom prst="rect">
            <a:avLst/>
          </a:prstGeom>
          <a:noFill/>
        </p:spPr>
        <p:txBody>
          <a:bodyPr wrap="square" rtlCol="0">
            <a:spAutoFit/>
          </a:bodyPr>
          <a:lstStyle/>
          <a:p>
            <a:pPr algn="l"/>
            <a:r>
              <a:rPr lang="zh-CN" altLang="en-US" sz="2400" dirty="0">
                <a:latin typeface="华文细黑" charset="0"/>
                <a:ea typeface="华文细黑" charset="0"/>
              </a:rPr>
              <a:t>被赡养人指定分摊</a:t>
            </a:r>
            <a:endParaRPr lang="zh-CN" altLang="en-US" sz="2400" dirty="0">
              <a:latin typeface="华文细黑" charset="0"/>
              <a:ea typeface="华文细黑" charset="0"/>
            </a:endParaRPr>
          </a:p>
        </p:txBody>
      </p:sp>
      <p:sp>
        <p:nvSpPr>
          <p:cNvPr id="11" name="Freeform 5"/>
          <p:cNvSpPr/>
          <p:nvPr/>
        </p:nvSpPr>
        <p:spPr bwMode="auto">
          <a:xfrm rot="10860000">
            <a:off x="6243955" y="3308350"/>
            <a:ext cx="681355" cy="235458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12" name="文本框 11"/>
          <p:cNvSpPr txBox="1"/>
          <p:nvPr/>
        </p:nvSpPr>
        <p:spPr>
          <a:xfrm>
            <a:off x="7057390" y="3665415"/>
            <a:ext cx="5134610" cy="1938992"/>
          </a:xfrm>
          <a:prstGeom prst="rect">
            <a:avLst/>
          </a:prstGeom>
          <a:noFill/>
        </p:spPr>
        <p:txBody>
          <a:bodyPr wrap="square" rtlCol="0">
            <a:spAutoFit/>
          </a:bodyPr>
          <a:lstStyle/>
          <a:p>
            <a:r>
              <a:rPr lang="zh-CN" altLang="en-US" sz="2400" b="1" dirty="0">
                <a:solidFill>
                  <a:schemeClr val="accent1"/>
                </a:solidFill>
                <a:effectLst>
                  <a:outerShdw blurRad="38100" dist="25400" dir="5400000" algn="ctr" rotWithShape="0">
                    <a:srgbClr val="6E747A">
                      <a:alpha val="43000"/>
                    </a:srgbClr>
                  </a:outerShdw>
                </a:effectLst>
                <a:latin typeface="华文细黑" charset="0"/>
                <a:ea typeface="华文细黑" charset="0"/>
              </a:rPr>
              <a:t>原则：</a:t>
            </a:r>
            <a:r>
              <a:rPr lang="zh-CN" altLang="en-US" sz="2400" dirty="0">
                <a:latin typeface="华文细黑" charset="0"/>
                <a:ea typeface="华文细黑" charset="0"/>
              </a:rPr>
              <a:t>分摊总额为</a:t>
            </a:r>
            <a:r>
              <a:rPr lang="en-US" altLang="zh-CN" sz="2400" dirty="0">
                <a:latin typeface="华文细黑" charset="0"/>
                <a:ea typeface="华文细黑" charset="0"/>
              </a:rPr>
              <a:t>2000</a:t>
            </a:r>
            <a:r>
              <a:rPr lang="zh-CN" altLang="en-US" sz="2400" dirty="0">
                <a:latin typeface="华文细黑" charset="0"/>
                <a:ea typeface="华文细黑" charset="0"/>
              </a:rPr>
              <a:t>元，每人分摊额不能大</a:t>
            </a:r>
            <a:r>
              <a:rPr lang="en-US" altLang="zh-CN" sz="2400" dirty="0">
                <a:latin typeface="华文细黑" charset="0"/>
                <a:ea typeface="华文细黑" charset="0"/>
              </a:rPr>
              <a:t>1000</a:t>
            </a:r>
            <a:r>
              <a:rPr lang="zh-CN" altLang="en-US" sz="2400" dirty="0" smtClean="0">
                <a:latin typeface="华文细黑" charset="0"/>
                <a:ea typeface="华文细黑" charset="0"/>
              </a:rPr>
              <a:t>元；</a:t>
            </a:r>
            <a:r>
              <a:rPr lang="zh-CN" altLang="en-US" sz="2400" dirty="0" smtClean="0"/>
              <a:t>约定或者指定分摊的须签订书面分摊协议，指定分摊优先于约定分摊。</a:t>
            </a:r>
            <a:endParaRPr lang="zh-CN" altLang="en-US" sz="2400" dirty="0" smtClean="0"/>
          </a:p>
          <a:p>
            <a:pPr algn="l"/>
            <a:endParaRPr lang="zh-CN" altLang="en-US" sz="2400" dirty="0">
              <a:latin typeface="华文细黑" charset="0"/>
              <a:ea typeface="华文细黑"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80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12" presetClass="entr" presetSubtype="4" fill="hold" grpId="0" nodeType="withEffect">
                                  <p:stCondLst>
                                    <p:cond delay="12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12" presetClass="entr" presetSubtype="4" fill="hold" grpId="0" nodeType="withEffect">
                                  <p:stCondLst>
                                    <p:cond delay="2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bldLvl="0" animBg="1"/>
      <p:bldP spid="3" grpId="0"/>
      <p:bldP spid="4" grpId="0"/>
      <p:bldP spid="5" grpId="0"/>
      <p:bldP spid="35" grpId="0" bldLvl="0" animBg="1"/>
      <p:bldP spid="6" grpId="0" bldLvl="0" animBg="1"/>
      <p:bldP spid="8" grpId="0"/>
      <p:bldP spid="9" grpId="0"/>
      <p:bldP spid="10" grpId="0"/>
      <p:bldP spid="11" grpId="0" bldLvl="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24341" y="2043987"/>
            <a:ext cx="3185832" cy="2536866"/>
            <a:chOff x="224341" y="2043987"/>
            <a:chExt cx="3185832" cy="2536866"/>
          </a:xfrm>
        </p:grpSpPr>
        <p:pic>
          <p:nvPicPr>
            <p:cNvPr id="89092" name="Picture 4"/>
            <p:cNvPicPr>
              <a:picLocks noChangeAspect="1" noChangeArrowheads="1"/>
            </p:cNvPicPr>
            <p:nvPr/>
          </p:nvPicPr>
          <p:blipFill>
            <a:blip r:embed="rId1"/>
            <a:srcRect/>
            <a:stretch>
              <a:fillRect/>
            </a:stretch>
          </p:blipFill>
          <p:spPr bwMode="auto">
            <a:xfrm>
              <a:off x="224341" y="2043987"/>
              <a:ext cx="3185832" cy="2536866"/>
            </a:xfrm>
            <a:prstGeom prst="rect">
              <a:avLst/>
            </a:prstGeom>
            <a:noFill/>
            <a:ln w="9525">
              <a:noFill/>
              <a:miter lim="800000"/>
              <a:headEnd/>
              <a:tailEnd/>
            </a:ln>
            <a:effectLst/>
          </p:spPr>
        </p:pic>
        <p:sp>
          <p:nvSpPr>
            <p:cNvPr id="55" name="圆角矩形 54"/>
            <p:cNvSpPr/>
            <p:nvPr/>
          </p:nvSpPr>
          <p:spPr>
            <a:xfrm>
              <a:off x="1452281" y="2775473"/>
              <a:ext cx="1506072" cy="3119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我来说说看</a:t>
              </a:r>
              <a:endParaRPr lang="zh-CN" altLang="en-US" dirty="0"/>
            </a:p>
          </p:txBody>
        </p:sp>
      </p:grpSp>
      <p:sp>
        <p:nvSpPr>
          <p:cNvPr id="57" name="矩形 8"/>
          <p:cNvSpPr/>
          <p:nvPr/>
        </p:nvSpPr>
        <p:spPr bwMode="auto">
          <a:xfrm>
            <a:off x="3032839" y="623944"/>
            <a:ext cx="8639208" cy="5206701"/>
          </a:xfrm>
          <a:prstGeom prst="rect">
            <a:avLst/>
          </a:prstGeom>
          <a:solidFill>
            <a:schemeClr val="bg2">
              <a:lumMod val="95000"/>
            </a:schemeClr>
          </a:solidFill>
          <a:ln w="38100">
            <a:prstDash val="sysDash"/>
          </a:ln>
        </p:spPr>
        <p:style>
          <a:lnRef idx="2">
            <a:schemeClr val="accent2"/>
          </a:lnRef>
          <a:fillRef idx="1">
            <a:schemeClr val="lt1"/>
          </a:fillRef>
          <a:effectRef idx="0">
            <a:schemeClr val="accent2"/>
          </a:effectRef>
          <a:fontRef idx="minor">
            <a:schemeClr val="dk1"/>
          </a:fontRef>
        </p:style>
        <p:txBody>
          <a:bodyPr/>
          <a:lstStyle/>
          <a:p>
            <a:r>
              <a:rPr lang="zh-CN" altLang="en-US" sz="2400" dirty="0" smtClean="0">
                <a:solidFill>
                  <a:srgbClr val="000000"/>
                </a:solidFill>
                <a:sym typeface="Arial" panose="020B0604020202020204" pitchFamily="34" charset="0"/>
              </a:rPr>
              <a:t>      </a:t>
            </a:r>
            <a:r>
              <a:rPr lang="zh-CN" altLang="en-US" sz="2400" dirty="0" smtClean="0">
                <a:solidFill>
                  <a:srgbClr val="000000"/>
                </a:solidFill>
                <a:latin typeface="幼圆" pitchFamily="49" charset="-122"/>
                <a:ea typeface="幼圆" pitchFamily="49" charset="-122"/>
                <a:sym typeface="Arial" panose="020B0604020202020204" pitchFamily="34" charset="0"/>
              </a:rPr>
              <a:t>首先，我们得知道个人所得税的纳税人是怎么规定的，</a:t>
            </a:r>
            <a:r>
              <a:rPr lang="en-US" altLang="zh-CN" sz="2400" dirty="0" smtClean="0">
                <a:solidFill>
                  <a:srgbClr val="000000"/>
                </a:solidFill>
                <a:latin typeface="幼圆" pitchFamily="49" charset="-122"/>
                <a:ea typeface="幼圆" pitchFamily="49" charset="-122"/>
                <a:sym typeface="Arial" panose="020B0604020202020204" pitchFamily="34" charset="0"/>
              </a:rPr>
              <a:t>《</a:t>
            </a:r>
            <a:r>
              <a:rPr lang="zh-CN" altLang="en-US" sz="2400" dirty="0" smtClean="0">
                <a:solidFill>
                  <a:srgbClr val="000000"/>
                </a:solidFill>
                <a:latin typeface="幼圆" pitchFamily="49" charset="-122"/>
                <a:ea typeface="幼圆" pitchFamily="49" charset="-122"/>
                <a:sym typeface="Arial" panose="020B0604020202020204" pitchFamily="34" charset="0"/>
              </a:rPr>
              <a:t>中华人民共和国个人所得税法</a:t>
            </a:r>
            <a:r>
              <a:rPr lang="en-US" altLang="zh-CN" sz="2400" dirty="0" smtClean="0">
                <a:solidFill>
                  <a:srgbClr val="000000"/>
                </a:solidFill>
                <a:latin typeface="幼圆" pitchFamily="49" charset="-122"/>
                <a:ea typeface="幼圆" pitchFamily="49" charset="-122"/>
                <a:sym typeface="Arial" panose="020B0604020202020204" pitchFamily="34" charset="0"/>
              </a:rPr>
              <a:t>》</a:t>
            </a:r>
            <a:r>
              <a:rPr lang="zh-CN" altLang="en-US" sz="2400" dirty="0" smtClean="0">
                <a:latin typeface="幼圆" pitchFamily="49" charset="-122"/>
                <a:ea typeface="幼圆" pitchFamily="49" charset="-122"/>
                <a:sym typeface="+mn-ea"/>
              </a:rPr>
              <a:t>第九条　规定个人所得税</a:t>
            </a:r>
            <a:r>
              <a:rPr lang="zh-CN" altLang="en-US" sz="2400" dirty="0" smtClean="0">
                <a:solidFill>
                  <a:schemeClr val="tx1"/>
                </a:solidFill>
                <a:latin typeface="幼圆" pitchFamily="49" charset="-122"/>
                <a:ea typeface="幼圆" pitchFamily="49" charset="-122"/>
                <a:sym typeface="+mn-ea"/>
              </a:rPr>
              <a:t>以所得人为</a:t>
            </a:r>
            <a:r>
              <a:rPr lang="zh-CN" altLang="en-US" sz="2400" b="1" dirty="0" smtClean="0">
                <a:latin typeface="幼圆" pitchFamily="49" charset="-122"/>
                <a:ea typeface="幼圆" pitchFamily="49" charset="-122"/>
                <a:sym typeface="+mn-ea"/>
              </a:rPr>
              <a:t>纳税人</a:t>
            </a:r>
            <a:r>
              <a:rPr lang="zh-CN" altLang="en-US" sz="2400" dirty="0" smtClean="0">
                <a:latin typeface="幼圆" pitchFamily="49" charset="-122"/>
                <a:ea typeface="幼圆" pitchFamily="49" charset="-122"/>
                <a:sym typeface="+mn-ea"/>
              </a:rPr>
              <a:t>，以支付所得的单位或者个人为</a:t>
            </a:r>
            <a:r>
              <a:rPr lang="zh-CN" altLang="en-US" sz="2400" b="1" dirty="0" smtClean="0">
                <a:latin typeface="幼圆" pitchFamily="49" charset="-122"/>
                <a:ea typeface="幼圆" pitchFamily="49" charset="-122"/>
                <a:sym typeface="+mn-ea"/>
              </a:rPr>
              <a:t>扣缴义务人</a:t>
            </a:r>
            <a:r>
              <a:rPr lang="zh-CN" altLang="en-US" sz="2400" dirty="0" smtClean="0">
                <a:latin typeface="幼圆" pitchFamily="49" charset="-122"/>
                <a:ea typeface="幼圆" pitchFamily="49" charset="-122"/>
                <a:sym typeface="+mn-ea"/>
              </a:rPr>
              <a:t>。</a:t>
            </a:r>
            <a:endParaRPr lang="en-US" altLang="zh-CN" sz="2400" dirty="0" smtClean="0">
              <a:latin typeface="幼圆" pitchFamily="49" charset="-122"/>
              <a:ea typeface="幼圆" pitchFamily="49" charset="-122"/>
              <a:sym typeface="+mn-ea"/>
            </a:endParaRPr>
          </a:p>
          <a:p>
            <a:r>
              <a:rPr lang="zh-CN" altLang="en-US" sz="2400" dirty="0" smtClean="0">
                <a:latin typeface="幼圆" pitchFamily="49" charset="-122"/>
                <a:ea typeface="幼圆" pitchFamily="49" charset="-122"/>
                <a:sym typeface="+mn-ea"/>
              </a:rPr>
              <a:t>    其次，我们得知道个人所得税都有些什么所得项目，当我们取得这些所得项目的时候，</a:t>
            </a:r>
            <a:r>
              <a:rPr lang="zh-CN" altLang="en-US" sz="2400" dirty="0" smtClean="0">
                <a:latin typeface="幼圆" pitchFamily="49" charset="-122"/>
                <a:ea typeface="幼圆" pitchFamily="49" charset="-122"/>
              </a:rPr>
              <a:t>应当缴纳个人所得税，</a:t>
            </a:r>
            <a:r>
              <a:rPr lang="zh-CN" altLang="en-US" sz="2400" dirty="0" smtClean="0">
                <a:solidFill>
                  <a:srgbClr val="000000"/>
                </a:solidFill>
                <a:latin typeface="幼圆" pitchFamily="49" charset="-122"/>
                <a:ea typeface="幼圆" pitchFamily="49" charset="-122"/>
                <a:sym typeface="Arial" panose="020B0604020202020204" pitchFamily="34" charset="0"/>
              </a:rPr>
              <a:t>个人所得税法及实施条例都做出了明确的规定，这里我给您打个比方吧，比如您有任职受雇的单位，取得了工资收入，就属于综合所得中的工资、薪金所得，在计算应该缴纳多少个人所得税时，可以减除基本减除费用，这个标准从</a:t>
            </a:r>
            <a:r>
              <a:rPr lang="en-US" altLang="zh-CN" sz="2400" dirty="0" smtClean="0">
                <a:solidFill>
                  <a:srgbClr val="000000"/>
                </a:solidFill>
                <a:latin typeface="幼圆" pitchFamily="49" charset="-122"/>
                <a:ea typeface="幼圆" pitchFamily="49" charset="-122"/>
                <a:sym typeface="Arial" panose="020B0604020202020204" pitchFamily="34" charset="0"/>
              </a:rPr>
              <a:t>2018</a:t>
            </a:r>
            <a:r>
              <a:rPr lang="zh-CN" altLang="en-US" sz="2400" dirty="0" smtClean="0">
                <a:solidFill>
                  <a:srgbClr val="000000"/>
                </a:solidFill>
                <a:latin typeface="幼圆" pitchFamily="49" charset="-122"/>
                <a:ea typeface="幼圆" pitchFamily="49" charset="-122"/>
                <a:sym typeface="Arial" panose="020B0604020202020204" pitchFamily="34" charset="0"/>
              </a:rPr>
              <a:t>年</a:t>
            </a:r>
            <a:r>
              <a:rPr lang="en-US" altLang="zh-CN" sz="2400" dirty="0" smtClean="0">
                <a:solidFill>
                  <a:srgbClr val="000000"/>
                </a:solidFill>
                <a:latin typeface="幼圆" pitchFamily="49" charset="-122"/>
                <a:ea typeface="幼圆" pitchFamily="49" charset="-122"/>
                <a:sym typeface="Arial" panose="020B0604020202020204" pitchFamily="34" charset="0"/>
              </a:rPr>
              <a:t>10</a:t>
            </a:r>
            <a:r>
              <a:rPr lang="zh-CN" altLang="en-US" sz="2400" dirty="0" smtClean="0">
                <a:solidFill>
                  <a:srgbClr val="000000"/>
                </a:solidFill>
                <a:latin typeface="幼圆" pitchFamily="49" charset="-122"/>
                <a:ea typeface="幼圆" pitchFamily="49" charset="-122"/>
                <a:sym typeface="Arial" panose="020B0604020202020204" pitchFamily="34" charset="0"/>
              </a:rPr>
              <a:t>月</a:t>
            </a:r>
            <a:r>
              <a:rPr lang="en-US" altLang="zh-CN" sz="2400" dirty="0" smtClean="0">
                <a:solidFill>
                  <a:srgbClr val="000000"/>
                </a:solidFill>
                <a:latin typeface="幼圆" pitchFamily="49" charset="-122"/>
                <a:ea typeface="幼圆" pitchFamily="49" charset="-122"/>
                <a:sym typeface="Arial" panose="020B0604020202020204" pitchFamily="34" charset="0"/>
              </a:rPr>
              <a:t>1</a:t>
            </a:r>
            <a:r>
              <a:rPr lang="zh-CN" altLang="en-US" sz="2400" dirty="0" smtClean="0">
                <a:solidFill>
                  <a:srgbClr val="000000"/>
                </a:solidFill>
                <a:latin typeface="幼圆" pitchFamily="49" charset="-122"/>
                <a:ea typeface="幼圆" pitchFamily="49" charset="-122"/>
                <a:sym typeface="Arial" panose="020B0604020202020204" pitchFamily="34" charset="0"/>
              </a:rPr>
              <a:t>日起就调整到了</a:t>
            </a:r>
            <a:r>
              <a:rPr lang="en-US" altLang="zh-CN" sz="2400" dirty="0" smtClean="0">
                <a:solidFill>
                  <a:srgbClr val="000000"/>
                </a:solidFill>
                <a:latin typeface="幼圆" pitchFamily="49" charset="-122"/>
                <a:ea typeface="幼圆" pitchFamily="49" charset="-122"/>
                <a:sym typeface="Arial" panose="020B0604020202020204" pitchFamily="34" charset="0"/>
              </a:rPr>
              <a:t>5000</a:t>
            </a:r>
            <a:r>
              <a:rPr lang="zh-CN" altLang="en-US" sz="2400" dirty="0" smtClean="0">
                <a:solidFill>
                  <a:srgbClr val="000000"/>
                </a:solidFill>
                <a:latin typeface="幼圆" pitchFamily="49" charset="-122"/>
                <a:ea typeface="幼圆" pitchFamily="49" charset="-122"/>
                <a:sym typeface="Arial" panose="020B0604020202020204" pitchFamily="34" charset="0"/>
              </a:rPr>
              <a:t>元了！从</a:t>
            </a:r>
            <a:r>
              <a:rPr lang="en-US" altLang="zh-CN" sz="2400" dirty="0" smtClean="0">
                <a:solidFill>
                  <a:srgbClr val="000000"/>
                </a:solidFill>
                <a:latin typeface="幼圆" pitchFamily="49" charset="-122"/>
                <a:ea typeface="幼圆" pitchFamily="49" charset="-122"/>
                <a:sym typeface="Arial" panose="020B0604020202020204" pitchFamily="34" charset="0"/>
              </a:rPr>
              <a:t>19</a:t>
            </a:r>
            <a:r>
              <a:rPr lang="zh-CN" altLang="en-US" sz="2400" dirty="0" smtClean="0">
                <a:solidFill>
                  <a:srgbClr val="000000"/>
                </a:solidFill>
                <a:latin typeface="幼圆" pitchFamily="49" charset="-122"/>
                <a:ea typeface="幼圆" pitchFamily="49" charset="-122"/>
                <a:sym typeface="Arial" panose="020B0604020202020204" pitchFamily="34" charset="0"/>
              </a:rPr>
              <a:t>年</a:t>
            </a:r>
            <a:r>
              <a:rPr lang="en-US" altLang="zh-CN" sz="2400" dirty="0" smtClean="0">
                <a:solidFill>
                  <a:srgbClr val="000000"/>
                </a:solidFill>
                <a:latin typeface="幼圆" pitchFamily="49" charset="-122"/>
                <a:ea typeface="幼圆" pitchFamily="49" charset="-122"/>
                <a:sym typeface="Arial" panose="020B0604020202020204" pitchFamily="34" charset="0"/>
              </a:rPr>
              <a:t>1</a:t>
            </a:r>
            <a:r>
              <a:rPr lang="zh-CN" altLang="en-US" sz="2400" dirty="0" smtClean="0">
                <a:solidFill>
                  <a:srgbClr val="000000"/>
                </a:solidFill>
                <a:latin typeface="幼圆" pitchFamily="49" charset="-122"/>
                <a:ea typeface="幼圆" pitchFamily="49" charset="-122"/>
                <a:sym typeface="Arial" panose="020B0604020202020204" pitchFamily="34" charset="0"/>
              </a:rPr>
              <a:t>月</a:t>
            </a:r>
            <a:r>
              <a:rPr lang="en-US" altLang="zh-CN" sz="2400" dirty="0" smtClean="0">
                <a:solidFill>
                  <a:srgbClr val="000000"/>
                </a:solidFill>
                <a:latin typeface="幼圆" pitchFamily="49" charset="-122"/>
                <a:ea typeface="幼圆" pitchFamily="49" charset="-122"/>
                <a:sym typeface="Arial" panose="020B0604020202020204" pitchFamily="34" charset="0"/>
              </a:rPr>
              <a:t>1</a:t>
            </a:r>
            <a:r>
              <a:rPr lang="zh-CN" altLang="en-US" sz="2400" dirty="0" smtClean="0">
                <a:solidFill>
                  <a:srgbClr val="000000"/>
                </a:solidFill>
                <a:latin typeface="幼圆" pitchFamily="49" charset="-122"/>
                <a:ea typeface="幼圆" pitchFamily="49" charset="-122"/>
                <a:sym typeface="Arial" panose="020B0604020202020204" pitchFamily="34" charset="0"/>
              </a:rPr>
              <a:t>日起在还可以再减除</a:t>
            </a:r>
            <a:r>
              <a:rPr lang="zh-CN" altLang="en-US" sz="2400" b="1" dirty="0" smtClean="0">
                <a:solidFill>
                  <a:srgbClr val="000000"/>
                </a:solidFill>
                <a:latin typeface="幼圆" pitchFamily="49" charset="-122"/>
                <a:ea typeface="幼圆" pitchFamily="49" charset="-122"/>
                <a:sym typeface="Arial" panose="020B0604020202020204" pitchFamily="34" charset="0"/>
              </a:rPr>
              <a:t>专项附加扣除</a:t>
            </a:r>
            <a:r>
              <a:rPr lang="zh-CN" altLang="en-US" sz="2400" dirty="0" smtClean="0">
                <a:solidFill>
                  <a:srgbClr val="000000"/>
                </a:solidFill>
                <a:latin typeface="幼圆" pitchFamily="49" charset="-122"/>
                <a:ea typeface="幼圆" pitchFamily="49" charset="-122"/>
                <a:sym typeface="Arial" panose="020B0604020202020204" pitchFamily="34" charset="0"/>
              </a:rPr>
              <a:t>；减除专项扣除，减除其他允许的扣除后得到应纳税所得额。</a:t>
            </a:r>
            <a:endParaRPr lang="en-US" altLang="zh-CN" sz="2400" dirty="0" smtClean="0">
              <a:solidFill>
                <a:srgbClr val="000000"/>
              </a:solidFill>
              <a:latin typeface="幼圆" pitchFamily="49" charset="-122"/>
              <a:ea typeface="幼圆" pitchFamily="49" charset="-122"/>
              <a:sym typeface="Arial" panose="020B0604020202020204" pitchFamily="34" charset="0"/>
            </a:endParaRPr>
          </a:p>
          <a:p>
            <a:r>
              <a:rPr lang="en-US" altLang="zh-CN" sz="2400" dirty="0" smtClean="0">
                <a:solidFill>
                  <a:srgbClr val="000000"/>
                </a:solidFill>
                <a:latin typeface="幼圆" pitchFamily="49" charset="-122"/>
                <a:ea typeface="幼圆" pitchFamily="49" charset="-122"/>
                <a:sym typeface="Arial" panose="020B0604020202020204" pitchFamily="34" charset="0"/>
              </a:rPr>
              <a:t>    </a:t>
            </a:r>
            <a:r>
              <a:rPr lang="zh-CN" altLang="en-US" sz="2400" dirty="0" smtClean="0">
                <a:solidFill>
                  <a:srgbClr val="000000"/>
                </a:solidFill>
                <a:latin typeface="幼圆" pitchFamily="49" charset="-122"/>
                <a:ea typeface="幼圆" pitchFamily="49" charset="-122"/>
                <a:sym typeface="Arial" panose="020B0604020202020204" pitchFamily="34" charset="0"/>
              </a:rPr>
              <a:t>最后，在计算应纳税所得额时我们适用的是累进税率，根据应纳税所得额的不同选择不同的税率和速算扣除数进行计算，</a:t>
            </a:r>
            <a:r>
              <a:rPr lang="en-US" altLang="zh-CN" sz="2400" dirty="0" smtClean="0">
                <a:solidFill>
                  <a:srgbClr val="000000"/>
                </a:solidFill>
                <a:latin typeface="幼圆" pitchFamily="49" charset="-122"/>
                <a:ea typeface="幼圆" pitchFamily="49" charset="-122"/>
                <a:sym typeface="Arial" panose="020B0604020202020204" pitchFamily="34" charset="0"/>
              </a:rPr>
              <a:t>2018</a:t>
            </a:r>
            <a:r>
              <a:rPr lang="zh-CN" altLang="en-US" sz="2400" dirty="0" smtClean="0">
                <a:solidFill>
                  <a:srgbClr val="000000"/>
                </a:solidFill>
                <a:latin typeface="幼圆" pitchFamily="49" charset="-122"/>
                <a:ea typeface="幼圆" pitchFamily="49" charset="-122"/>
                <a:sym typeface="Arial" panose="020B0604020202020204" pitchFamily="34" charset="0"/>
              </a:rPr>
              <a:t>年</a:t>
            </a:r>
            <a:r>
              <a:rPr lang="en-US" altLang="zh-CN" sz="2400" dirty="0" smtClean="0">
                <a:solidFill>
                  <a:srgbClr val="000000"/>
                </a:solidFill>
                <a:latin typeface="幼圆" pitchFamily="49" charset="-122"/>
                <a:ea typeface="幼圆" pitchFamily="49" charset="-122"/>
                <a:sym typeface="Arial" panose="020B0604020202020204" pitchFamily="34" charset="0"/>
              </a:rPr>
              <a:t>10</a:t>
            </a:r>
            <a:r>
              <a:rPr lang="zh-CN" altLang="en-US" sz="2400" dirty="0" smtClean="0">
                <a:solidFill>
                  <a:srgbClr val="000000"/>
                </a:solidFill>
                <a:latin typeface="幼圆" pitchFamily="49" charset="-122"/>
                <a:ea typeface="幼圆" pitchFamily="49" charset="-122"/>
                <a:sym typeface="Arial" panose="020B0604020202020204" pitchFamily="34" charset="0"/>
              </a:rPr>
              <a:t>月</a:t>
            </a:r>
            <a:r>
              <a:rPr lang="en-US" altLang="zh-CN" sz="2400" dirty="0" smtClean="0">
                <a:solidFill>
                  <a:srgbClr val="000000"/>
                </a:solidFill>
                <a:latin typeface="幼圆" pitchFamily="49" charset="-122"/>
                <a:ea typeface="幼圆" pitchFamily="49" charset="-122"/>
                <a:sym typeface="Arial" panose="020B0604020202020204" pitchFamily="34" charset="0"/>
              </a:rPr>
              <a:t>1</a:t>
            </a:r>
            <a:r>
              <a:rPr lang="zh-CN" altLang="en-US" sz="2400" dirty="0" smtClean="0">
                <a:solidFill>
                  <a:srgbClr val="000000"/>
                </a:solidFill>
                <a:latin typeface="幼圆" pitchFamily="49" charset="-122"/>
                <a:ea typeface="幼圆" pitchFamily="49" charset="-122"/>
                <a:sym typeface="Arial" panose="020B0604020202020204" pitchFamily="34" charset="0"/>
              </a:rPr>
              <a:t>日起，工资薪金所得的税率级距已经进行了调整哦！</a:t>
            </a:r>
            <a:endParaRPr lang="en-US" altLang="zh-CN" sz="2400" dirty="0" smtClean="0">
              <a:solidFill>
                <a:srgbClr val="000000"/>
              </a:solidFill>
              <a:latin typeface="幼圆" pitchFamily="49" charset="-122"/>
              <a:ea typeface="幼圆" pitchFamily="49" charset="-122"/>
              <a:sym typeface="Arial" panose="020B0604020202020204" pitchFamily="34" charset="0"/>
            </a:endParaRPr>
          </a:p>
          <a:p>
            <a:r>
              <a:rPr lang="zh-CN" altLang="en-US" sz="2400" dirty="0" smtClean="0">
                <a:solidFill>
                  <a:srgbClr val="000000"/>
                </a:solidFill>
                <a:latin typeface="幼圆" pitchFamily="49" charset="-122"/>
                <a:ea typeface="幼圆" pitchFamily="49" charset="-122"/>
                <a:sym typeface="Arial" panose="020B0604020202020204" pitchFamily="34" charset="0"/>
              </a:rPr>
              <a:t> </a:t>
            </a:r>
            <a:endParaRPr lang="zh-CN" altLang="en-US" sz="2400" dirty="0" smtClean="0">
              <a:latin typeface="幼圆" pitchFamily="49" charset="-122"/>
              <a:ea typeface="幼圆" pitchFamily="49" charset="-122"/>
            </a:endParaRPr>
          </a:p>
          <a:p>
            <a:r>
              <a:rPr lang="zh-CN" altLang="en-US" sz="2000" dirty="0" smtClean="0"/>
              <a:t>　　</a:t>
            </a:r>
            <a:endParaRPr lang="zh-CN" altLang="en-US" sz="2000" dirty="0">
              <a:solidFill>
                <a:srgbClr val="000000"/>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a:stCxn id="54" idx="7"/>
            <a:endCxn id="31" idx="3"/>
          </p:cNvCxnSpPr>
          <p:nvPr/>
        </p:nvCxnSpPr>
        <p:spPr>
          <a:xfrm flipV="1">
            <a:off x="9607067" y="2809777"/>
            <a:ext cx="1327256" cy="107177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55" idx="0"/>
          </p:cNvCxnSpPr>
          <p:nvPr/>
        </p:nvCxnSpPr>
        <p:spPr>
          <a:xfrm flipV="1">
            <a:off x="8653847" y="2006600"/>
            <a:ext cx="0" cy="15388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8"/>
          <p:cNvGrpSpPr/>
          <p:nvPr/>
        </p:nvGrpSpPr>
        <p:grpSpPr>
          <a:xfrm>
            <a:off x="10731483" y="1751818"/>
            <a:ext cx="1263368" cy="1263825"/>
            <a:chOff x="5252030" y="2008764"/>
            <a:chExt cx="809336" cy="809336"/>
          </a:xfrm>
          <a:solidFill>
            <a:schemeClr val="bg1"/>
          </a:solidFill>
        </p:grpSpPr>
        <p:sp>
          <p:nvSpPr>
            <p:cNvPr id="30" name="椭圆 2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100"/>
          <p:cNvSpPr txBox="1"/>
          <p:nvPr/>
        </p:nvSpPr>
        <p:spPr>
          <a:xfrm>
            <a:off x="10874575" y="2175983"/>
            <a:ext cx="977185" cy="415494"/>
          </a:xfrm>
          <a:prstGeom prst="rect">
            <a:avLst/>
          </a:prstGeom>
          <a:noFill/>
        </p:spPr>
        <p:txBody>
          <a:bodyPr wrap="none" lIns="121917" tIns="60958" rIns="121917" bIns="60958" rtlCol="0">
            <a:spAutoFit/>
          </a:bodyPr>
          <a:lstStyle/>
          <a:p>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养父母</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8" name="组合 56"/>
          <p:cNvGrpSpPr/>
          <p:nvPr/>
        </p:nvGrpSpPr>
        <p:grpSpPr>
          <a:xfrm rot="19711294">
            <a:off x="8022162" y="884480"/>
            <a:ext cx="1263368" cy="1263825"/>
            <a:chOff x="5252030" y="2008764"/>
            <a:chExt cx="809336" cy="809336"/>
          </a:xfrm>
          <a:solidFill>
            <a:schemeClr val="bg1"/>
          </a:solidFill>
        </p:grpSpPr>
        <p:sp>
          <p:nvSpPr>
            <p:cNvPr id="58" name="椭圆 5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59" name="椭圆 5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a:stCxn id="55" idx="1"/>
            <a:endCxn id="63" idx="4"/>
          </p:cNvCxnSpPr>
          <p:nvPr/>
        </p:nvCxnSpPr>
        <p:spPr>
          <a:xfrm flipH="1" flipV="1">
            <a:off x="6410641" y="2653174"/>
            <a:ext cx="1332230" cy="127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60"/>
          <p:cNvGrpSpPr/>
          <p:nvPr/>
        </p:nvGrpSpPr>
        <p:grpSpPr>
          <a:xfrm rot="19126279">
            <a:off x="5384562" y="1565617"/>
            <a:ext cx="1263368" cy="1263825"/>
            <a:chOff x="5252030" y="2008764"/>
            <a:chExt cx="809336" cy="809336"/>
          </a:xfrm>
          <a:solidFill>
            <a:schemeClr val="bg1"/>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100"/>
          <p:cNvSpPr txBox="1"/>
          <p:nvPr/>
        </p:nvSpPr>
        <p:spPr>
          <a:xfrm>
            <a:off x="8165254" y="1308645"/>
            <a:ext cx="977185" cy="415494"/>
          </a:xfrm>
          <a:prstGeom prst="rect">
            <a:avLst/>
          </a:prstGeom>
          <a:noFill/>
        </p:spPr>
        <p:txBody>
          <a:bodyPr wrap="none" lIns="121917" tIns="60958" rIns="121917" bIns="60958" rtlCol="0">
            <a:spAutoFit/>
          </a:bodyPr>
          <a:lstStyle/>
          <a:p>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继父母</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5" name="TextBox 100"/>
          <p:cNvSpPr txBox="1"/>
          <p:nvPr/>
        </p:nvSpPr>
        <p:spPr>
          <a:xfrm>
            <a:off x="5525114" y="1992957"/>
            <a:ext cx="977185" cy="415494"/>
          </a:xfrm>
          <a:prstGeom prst="rect">
            <a:avLst/>
          </a:prstGeom>
          <a:noFill/>
        </p:spPr>
        <p:txBody>
          <a:bodyPr wrap="none" lIns="121917" tIns="60958" rIns="121917" bIns="60958" rtlCol="0">
            <a:spAutoFit/>
          </a:bodyPr>
          <a:lstStyle/>
          <a:p>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生父母</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14" name="PA_组合 2"/>
          <p:cNvGrpSpPr/>
          <p:nvPr>
            <p:custDataLst>
              <p:tags r:id="rId1"/>
            </p:custDataLst>
          </p:nvPr>
        </p:nvGrpSpPr>
        <p:grpSpPr>
          <a:xfrm>
            <a:off x="7305791" y="3486571"/>
            <a:ext cx="2696112" cy="2697088"/>
            <a:chOff x="7305791" y="3486571"/>
            <a:chExt cx="2696112" cy="2697088"/>
          </a:xfrm>
        </p:grpSpPr>
        <p:grpSp>
          <p:nvGrpSpPr>
            <p:cNvPr id="21" name="PA_组合 50"/>
            <p:cNvGrpSpPr/>
            <p:nvPr>
              <p:custDataLst>
                <p:tags r:id="rId2"/>
              </p:custDataLst>
            </p:nvPr>
          </p:nvGrpSpPr>
          <p:grpSpPr>
            <a:xfrm>
              <a:off x="7305791" y="3486571"/>
              <a:ext cx="2696112" cy="2697088"/>
              <a:chOff x="3851771" y="1163107"/>
              <a:chExt cx="1402358" cy="1402358"/>
            </a:xfrm>
          </p:grpSpPr>
          <p:grpSp>
            <p:nvGrpSpPr>
              <p:cNvPr id="22" name="组合 5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54"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2" y="760413"/>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104"/>
              <p:cNvSpPr txBox="1"/>
              <p:nvPr/>
            </p:nvSpPr>
            <p:spPr>
              <a:xfrm>
                <a:off x="4206094" y="1875019"/>
                <a:ext cx="719726" cy="336062"/>
              </a:xfrm>
              <a:prstGeom prst="rect">
                <a:avLst/>
              </a:prstGeom>
              <a:noFill/>
            </p:spPr>
            <p:txBody>
              <a:bodyPr wrap="none" rtlCol="0">
                <a:spAutoFit/>
              </a:bodyPr>
              <a:lstStyle/>
              <a:p>
                <a:pPr algn="ctr">
                  <a:spcBef>
                    <a:spcPts val="0"/>
                  </a:spcBef>
                  <a:spcAft>
                    <a:spcPts val="0"/>
                  </a:spcAft>
                  <a:defRPr/>
                </a:pPr>
                <a:r>
                  <a:rPr lang="zh-CN" altLang="en-US" sz="3600" b="1" dirty="0">
                    <a:solidFill>
                      <a:schemeClr val="accent1">
                        <a:lumMod val="50000"/>
                      </a:schemeClr>
                    </a:solidFill>
                    <a:latin typeface="微软雅黑" panose="020B0503020204020204" pitchFamily="34" charset="-122"/>
                    <a:ea typeface="微软雅黑" panose="020B0503020204020204" pitchFamily="34" charset="-122"/>
                  </a:rPr>
                  <a:t>父  母</a:t>
                </a:r>
                <a:endParaRPr lang="zh-CN" altLang="en-US"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26" name="组合 10"/>
            <p:cNvGrpSpPr/>
            <p:nvPr/>
          </p:nvGrpSpPr>
          <p:grpSpPr>
            <a:xfrm>
              <a:off x="8222961" y="3976276"/>
              <a:ext cx="902913" cy="901927"/>
              <a:chOff x="8238924" y="3876194"/>
              <a:chExt cx="902913" cy="901927"/>
            </a:xfrm>
          </p:grpSpPr>
          <p:sp>
            <p:nvSpPr>
              <p:cNvPr id="90" name="Freeform 612"/>
              <p:cNvSpPr>
                <a:spLocks noEditPoints="1"/>
              </p:cNvSpPr>
              <p:nvPr/>
            </p:nvSpPr>
            <p:spPr bwMode="auto">
              <a:xfrm>
                <a:off x="8238924" y="3876194"/>
                <a:ext cx="902913" cy="901927"/>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0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193" y="366"/>
                    </a:moveTo>
                    <a:cubicBezTo>
                      <a:pt x="98" y="366"/>
                      <a:pt x="21" y="289"/>
                      <a:pt x="21" y="193"/>
                    </a:cubicBezTo>
                    <a:cubicBezTo>
                      <a:pt x="21" y="98"/>
                      <a:pt x="98" y="20"/>
                      <a:pt x="193" y="20"/>
                    </a:cubicBezTo>
                    <a:cubicBezTo>
                      <a:pt x="289" y="20"/>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Freeform 613"/>
              <p:cNvSpPr/>
              <p:nvPr/>
            </p:nvSpPr>
            <p:spPr bwMode="auto">
              <a:xfrm>
                <a:off x="8551395" y="4192608"/>
                <a:ext cx="286843" cy="212914"/>
              </a:xfrm>
              <a:custGeom>
                <a:avLst/>
                <a:gdLst>
                  <a:gd name="T0" fmla="*/ 123 w 123"/>
                  <a:gd name="T1" fmla="*/ 84 h 91"/>
                  <a:gd name="T2" fmla="*/ 122 w 123"/>
                  <a:gd name="T3" fmla="*/ 29 h 91"/>
                  <a:gd name="T4" fmla="*/ 95 w 123"/>
                  <a:gd name="T5" fmla="*/ 0 h 91"/>
                  <a:gd name="T6" fmla="*/ 69 w 123"/>
                  <a:gd name="T7" fmla="*/ 45 h 91"/>
                  <a:gd name="T8" fmla="*/ 65 w 123"/>
                  <a:gd name="T9" fmla="*/ 25 h 91"/>
                  <a:gd name="T10" fmla="*/ 69 w 123"/>
                  <a:gd name="T11" fmla="*/ 18 h 91"/>
                  <a:gd name="T12" fmla="*/ 61 w 123"/>
                  <a:gd name="T13" fmla="*/ 11 h 91"/>
                  <a:gd name="T14" fmla="*/ 54 w 123"/>
                  <a:gd name="T15" fmla="*/ 18 h 91"/>
                  <a:gd name="T16" fmla="*/ 57 w 123"/>
                  <a:gd name="T17" fmla="*/ 25 h 91"/>
                  <a:gd name="T18" fmla="*/ 54 w 123"/>
                  <a:gd name="T19" fmla="*/ 44 h 91"/>
                  <a:gd name="T20" fmla="*/ 28 w 123"/>
                  <a:gd name="T21" fmla="*/ 0 h 91"/>
                  <a:gd name="T22" fmla="*/ 1 w 123"/>
                  <a:gd name="T23" fmla="*/ 29 h 91"/>
                  <a:gd name="T24" fmla="*/ 0 w 123"/>
                  <a:gd name="T25" fmla="*/ 84 h 91"/>
                  <a:gd name="T26" fmla="*/ 61 w 123"/>
                  <a:gd name="T27" fmla="*/ 91 h 91"/>
                  <a:gd name="T28" fmla="*/ 123 w 123"/>
                  <a:gd name="T29" fmla="*/ 8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91">
                    <a:moveTo>
                      <a:pt x="123" y="84"/>
                    </a:moveTo>
                    <a:cubicBezTo>
                      <a:pt x="122" y="29"/>
                      <a:pt x="122" y="29"/>
                      <a:pt x="122" y="29"/>
                    </a:cubicBezTo>
                    <a:cubicBezTo>
                      <a:pt x="120" y="17"/>
                      <a:pt x="110" y="7"/>
                      <a:pt x="95" y="0"/>
                    </a:cubicBezTo>
                    <a:cubicBezTo>
                      <a:pt x="69" y="45"/>
                      <a:pt x="69" y="45"/>
                      <a:pt x="69" y="45"/>
                    </a:cubicBezTo>
                    <a:cubicBezTo>
                      <a:pt x="65" y="25"/>
                      <a:pt x="65" y="25"/>
                      <a:pt x="65" y="25"/>
                    </a:cubicBezTo>
                    <a:cubicBezTo>
                      <a:pt x="67" y="23"/>
                      <a:pt x="69" y="21"/>
                      <a:pt x="69" y="18"/>
                    </a:cubicBezTo>
                    <a:cubicBezTo>
                      <a:pt x="69" y="14"/>
                      <a:pt x="66" y="11"/>
                      <a:pt x="61" y="11"/>
                    </a:cubicBezTo>
                    <a:cubicBezTo>
                      <a:pt x="57" y="11"/>
                      <a:pt x="54" y="14"/>
                      <a:pt x="54" y="18"/>
                    </a:cubicBezTo>
                    <a:cubicBezTo>
                      <a:pt x="54" y="21"/>
                      <a:pt x="55" y="23"/>
                      <a:pt x="57" y="25"/>
                    </a:cubicBezTo>
                    <a:cubicBezTo>
                      <a:pt x="54" y="44"/>
                      <a:pt x="54" y="44"/>
                      <a:pt x="54" y="44"/>
                    </a:cubicBezTo>
                    <a:cubicBezTo>
                      <a:pt x="28" y="0"/>
                      <a:pt x="28" y="0"/>
                      <a:pt x="28" y="0"/>
                    </a:cubicBezTo>
                    <a:cubicBezTo>
                      <a:pt x="13" y="7"/>
                      <a:pt x="3" y="17"/>
                      <a:pt x="1" y="29"/>
                    </a:cubicBezTo>
                    <a:cubicBezTo>
                      <a:pt x="0" y="84"/>
                      <a:pt x="0" y="84"/>
                      <a:pt x="0" y="84"/>
                    </a:cubicBezTo>
                    <a:cubicBezTo>
                      <a:pt x="0" y="84"/>
                      <a:pt x="32" y="91"/>
                      <a:pt x="61" y="91"/>
                    </a:cubicBezTo>
                    <a:cubicBezTo>
                      <a:pt x="91" y="91"/>
                      <a:pt x="123" y="84"/>
                      <a:pt x="123"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Freeform 614"/>
              <p:cNvSpPr/>
              <p:nvPr/>
            </p:nvSpPr>
            <p:spPr bwMode="auto">
              <a:xfrm>
                <a:off x="8703194" y="4062494"/>
                <a:ext cx="53228" cy="44357"/>
              </a:xfrm>
              <a:custGeom>
                <a:avLst/>
                <a:gdLst>
                  <a:gd name="T0" fmla="*/ 4 w 23"/>
                  <a:gd name="T1" fmla="*/ 19 h 19"/>
                  <a:gd name="T2" fmla="*/ 19 w 23"/>
                  <a:gd name="T3" fmla="*/ 19 h 19"/>
                  <a:gd name="T4" fmla="*/ 23 w 23"/>
                  <a:gd name="T5" fmla="*/ 14 h 19"/>
                  <a:gd name="T6" fmla="*/ 23 w 23"/>
                  <a:gd name="T7" fmla="*/ 4 h 19"/>
                  <a:gd name="T8" fmla="*/ 19 w 23"/>
                  <a:gd name="T9" fmla="*/ 0 h 19"/>
                  <a:gd name="T10" fmla="*/ 4 w 23"/>
                  <a:gd name="T11" fmla="*/ 0 h 19"/>
                  <a:gd name="T12" fmla="*/ 0 w 23"/>
                  <a:gd name="T13" fmla="*/ 4 h 19"/>
                  <a:gd name="T14" fmla="*/ 0 w 23"/>
                  <a:gd name="T15" fmla="*/ 14 h 19"/>
                  <a:gd name="T16" fmla="*/ 4 w 2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4" y="19"/>
                    </a:moveTo>
                    <a:cubicBezTo>
                      <a:pt x="19" y="19"/>
                      <a:pt x="19" y="19"/>
                      <a:pt x="19" y="19"/>
                    </a:cubicBezTo>
                    <a:cubicBezTo>
                      <a:pt x="22" y="19"/>
                      <a:pt x="23" y="17"/>
                      <a:pt x="23" y="14"/>
                    </a:cubicBezTo>
                    <a:cubicBezTo>
                      <a:pt x="23" y="4"/>
                      <a:pt x="23" y="4"/>
                      <a:pt x="23" y="4"/>
                    </a:cubicBezTo>
                    <a:cubicBezTo>
                      <a:pt x="23" y="2"/>
                      <a:pt x="22" y="0"/>
                      <a:pt x="19" y="0"/>
                    </a:cubicBezTo>
                    <a:cubicBezTo>
                      <a:pt x="4" y="0"/>
                      <a:pt x="4" y="0"/>
                      <a:pt x="4" y="0"/>
                    </a:cubicBezTo>
                    <a:cubicBezTo>
                      <a:pt x="2" y="0"/>
                      <a:pt x="0" y="2"/>
                      <a:pt x="0" y="4"/>
                    </a:cubicBezTo>
                    <a:cubicBezTo>
                      <a:pt x="0" y="14"/>
                      <a:pt x="0" y="14"/>
                      <a:pt x="0" y="14"/>
                    </a:cubicBezTo>
                    <a:cubicBezTo>
                      <a:pt x="0" y="17"/>
                      <a:pt x="2" y="19"/>
                      <a:pt x="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Freeform 615"/>
              <p:cNvSpPr>
                <a:spLocks noEditPoints="1"/>
              </p:cNvSpPr>
              <p:nvPr/>
            </p:nvSpPr>
            <p:spPr bwMode="auto">
              <a:xfrm>
                <a:off x="8590823" y="3975751"/>
                <a:ext cx="207986" cy="214885"/>
              </a:xfrm>
              <a:custGeom>
                <a:avLst/>
                <a:gdLst>
                  <a:gd name="T0" fmla="*/ 12 w 89"/>
                  <a:gd name="T1" fmla="*/ 58 h 92"/>
                  <a:gd name="T2" fmla="*/ 13 w 89"/>
                  <a:gd name="T3" fmla="*/ 57 h 92"/>
                  <a:gd name="T4" fmla="*/ 45 w 89"/>
                  <a:gd name="T5" fmla="*/ 92 h 92"/>
                  <a:gd name="T6" fmla="*/ 77 w 89"/>
                  <a:gd name="T7" fmla="*/ 58 h 92"/>
                  <a:gd name="T8" fmla="*/ 77 w 89"/>
                  <a:gd name="T9" fmla="*/ 58 h 92"/>
                  <a:gd name="T10" fmla="*/ 88 w 89"/>
                  <a:gd name="T11" fmla="*/ 48 h 92"/>
                  <a:gd name="T12" fmla="*/ 82 w 89"/>
                  <a:gd name="T13" fmla="*/ 34 h 92"/>
                  <a:gd name="T14" fmla="*/ 80 w 89"/>
                  <a:gd name="T15" fmla="*/ 34 h 92"/>
                  <a:gd name="T16" fmla="*/ 80 w 89"/>
                  <a:gd name="T17" fmla="*/ 33 h 92"/>
                  <a:gd name="T18" fmla="*/ 45 w 89"/>
                  <a:gd name="T19" fmla="*/ 0 h 92"/>
                  <a:gd name="T20" fmla="*/ 9 w 89"/>
                  <a:gd name="T21" fmla="*/ 33 h 92"/>
                  <a:gd name="T22" fmla="*/ 9 w 89"/>
                  <a:gd name="T23" fmla="*/ 34 h 92"/>
                  <a:gd name="T24" fmla="*/ 7 w 89"/>
                  <a:gd name="T25" fmla="*/ 34 h 92"/>
                  <a:gd name="T26" fmla="*/ 1 w 89"/>
                  <a:gd name="T27" fmla="*/ 48 h 92"/>
                  <a:gd name="T28" fmla="*/ 12 w 89"/>
                  <a:gd name="T29" fmla="*/ 58 h 92"/>
                  <a:gd name="T30" fmla="*/ 16 w 89"/>
                  <a:gd name="T31" fmla="*/ 41 h 92"/>
                  <a:gd name="T32" fmla="*/ 22 w 89"/>
                  <a:gd name="T33" fmla="*/ 36 h 92"/>
                  <a:gd name="T34" fmla="*/ 37 w 89"/>
                  <a:gd name="T35" fmla="*/ 36 h 92"/>
                  <a:gd name="T36" fmla="*/ 42 w 89"/>
                  <a:gd name="T37" fmla="*/ 41 h 92"/>
                  <a:gd name="T38" fmla="*/ 42 w 89"/>
                  <a:gd name="T39" fmla="*/ 45 h 92"/>
                  <a:gd name="T40" fmla="*/ 47 w 89"/>
                  <a:gd name="T41" fmla="*/ 45 h 92"/>
                  <a:gd name="T42" fmla="*/ 47 w 89"/>
                  <a:gd name="T43" fmla="*/ 41 h 92"/>
                  <a:gd name="T44" fmla="*/ 52 w 89"/>
                  <a:gd name="T45" fmla="*/ 36 h 92"/>
                  <a:gd name="T46" fmla="*/ 67 w 89"/>
                  <a:gd name="T47" fmla="*/ 36 h 92"/>
                  <a:gd name="T48" fmla="*/ 73 w 89"/>
                  <a:gd name="T49" fmla="*/ 41 h 92"/>
                  <a:gd name="T50" fmla="*/ 73 w 89"/>
                  <a:gd name="T51" fmla="*/ 51 h 92"/>
                  <a:gd name="T52" fmla="*/ 67 w 89"/>
                  <a:gd name="T53" fmla="*/ 57 h 92"/>
                  <a:gd name="T54" fmla="*/ 52 w 89"/>
                  <a:gd name="T55" fmla="*/ 57 h 92"/>
                  <a:gd name="T56" fmla="*/ 47 w 89"/>
                  <a:gd name="T57" fmla="*/ 51 h 92"/>
                  <a:gd name="T58" fmla="*/ 47 w 89"/>
                  <a:gd name="T59" fmla="*/ 46 h 92"/>
                  <a:gd name="T60" fmla="*/ 42 w 89"/>
                  <a:gd name="T61" fmla="*/ 46 h 92"/>
                  <a:gd name="T62" fmla="*/ 42 w 89"/>
                  <a:gd name="T63" fmla="*/ 51 h 92"/>
                  <a:gd name="T64" fmla="*/ 37 w 89"/>
                  <a:gd name="T65" fmla="*/ 57 h 92"/>
                  <a:gd name="T66" fmla="*/ 22 w 89"/>
                  <a:gd name="T67" fmla="*/ 57 h 92"/>
                  <a:gd name="T68" fmla="*/ 16 w 89"/>
                  <a:gd name="T69" fmla="*/ 51 h 92"/>
                  <a:gd name="T70" fmla="*/ 16 w 89"/>
                  <a:gd name="T71" fmla="*/ 4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92">
                    <a:moveTo>
                      <a:pt x="12" y="58"/>
                    </a:moveTo>
                    <a:cubicBezTo>
                      <a:pt x="12" y="58"/>
                      <a:pt x="12" y="58"/>
                      <a:pt x="13" y="57"/>
                    </a:cubicBezTo>
                    <a:cubicBezTo>
                      <a:pt x="17" y="76"/>
                      <a:pt x="29" y="92"/>
                      <a:pt x="45" y="92"/>
                    </a:cubicBezTo>
                    <a:cubicBezTo>
                      <a:pt x="60" y="92"/>
                      <a:pt x="73" y="76"/>
                      <a:pt x="77" y="58"/>
                    </a:cubicBezTo>
                    <a:cubicBezTo>
                      <a:pt x="77" y="58"/>
                      <a:pt x="77" y="58"/>
                      <a:pt x="77" y="58"/>
                    </a:cubicBezTo>
                    <a:cubicBezTo>
                      <a:pt x="81" y="59"/>
                      <a:pt x="86" y="54"/>
                      <a:pt x="88" y="48"/>
                    </a:cubicBezTo>
                    <a:cubicBezTo>
                      <a:pt x="89" y="41"/>
                      <a:pt x="86" y="35"/>
                      <a:pt x="82" y="34"/>
                    </a:cubicBezTo>
                    <a:cubicBezTo>
                      <a:pt x="81" y="34"/>
                      <a:pt x="80" y="34"/>
                      <a:pt x="80" y="34"/>
                    </a:cubicBezTo>
                    <a:cubicBezTo>
                      <a:pt x="80" y="34"/>
                      <a:pt x="80" y="34"/>
                      <a:pt x="80" y="33"/>
                    </a:cubicBezTo>
                    <a:cubicBezTo>
                      <a:pt x="80" y="15"/>
                      <a:pt x="64" y="0"/>
                      <a:pt x="45" y="0"/>
                    </a:cubicBezTo>
                    <a:cubicBezTo>
                      <a:pt x="25" y="0"/>
                      <a:pt x="9" y="15"/>
                      <a:pt x="9" y="33"/>
                    </a:cubicBezTo>
                    <a:cubicBezTo>
                      <a:pt x="9" y="34"/>
                      <a:pt x="9" y="34"/>
                      <a:pt x="9" y="34"/>
                    </a:cubicBezTo>
                    <a:cubicBezTo>
                      <a:pt x="9" y="34"/>
                      <a:pt x="8" y="34"/>
                      <a:pt x="7" y="34"/>
                    </a:cubicBezTo>
                    <a:cubicBezTo>
                      <a:pt x="3" y="35"/>
                      <a:pt x="0" y="41"/>
                      <a:pt x="1" y="48"/>
                    </a:cubicBezTo>
                    <a:cubicBezTo>
                      <a:pt x="3" y="54"/>
                      <a:pt x="8" y="59"/>
                      <a:pt x="12" y="58"/>
                    </a:cubicBezTo>
                    <a:close/>
                    <a:moveTo>
                      <a:pt x="16" y="41"/>
                    </a:moveTo>
                    <a:cubicBezTo>
                      <a:pt x="16" y="38"/>
                      <a:pt x="19" y="36"/>
                      <a:pt x="22" y="36"/>
                    </a:cubicBezTo>
                    <a:cubicBezTo>
                      <a:pt x="37" y="36"/>
                      <a:pt x="37" y="36"/>
                      <a:pt x="37" y="36"/>
                    </a:cubicBezTo>
                    <a:cubicBezTo>
                      <a:pt x="39" y="36"/>
                      <a:pt x="42" y="38"/>
                      <a:pt x="42" y="41"/>
                    </a:cubicBezTo>
                    <a:cubicBezTo>
                      <a:pt x="42" y="45"/>
                      <a:pt x="42" y="45"/>
                      <a:pt x="42" y="45"/>
                    </a:cubicBezTo>
                    <a:cubicBezTo>
                      <a:pt x="47" y="45"/>
                      <a:pt x="47" y="45"/>
                      <a:pt x="47" y="45"/>
                    </a:cubicBezTo>
                    <a:cubicBezTo>
                      <a:pt x="47" y="41"/>
                      <a:pt x="47" y="41"/>
                      <a:pt x="47" y="41"/>
                    </a:cubicBezTo>
                    <a:cubicBezTo>
                      <a:pt x="47" y="38"/>
                      <a:pt x="50" y="36"/>
                      <a:pt x="52" y="36"/>
                    </a:cubicBezTo>
                    <a:cubicBezTo>
                      <a:pt x="67" y="36"/>
                      <a:pt x="67" y="36"/>
                      <a:pt x="67" y="36"/>
                    </a:cubicBezTo>
                    <a:cubicBezTo>
                      <a:pt x="70" y="36"/>
                      <a:pt x="73" y="38"/>
                      <a:pt x="73" y="41"/>
                    </a:cubicBezTo>
                    <a:cubicBezTo>
                      <a:pt x="73" y="51"/>
                      <a:pt x="73" y="51"/>
                      <a:pt x="73" y="51"/>
                    </a:cubicBezTo>
                    <a:cubicBezTo>
                      <a:pt x="73" y="54"/>
                      <a:pt x="70" y="57"/>
                      <a:pt x="67" y="57"/>
                    </a:cubicBezTo>
                    <a:cubicBezTo>
                      <a:pt x="52" y="57"/>
                      <a:pt x="52" y="57"/>
                      <a:pt x="52" y="57"/>
                    </a:cubicBezTo>
                    <a:cubicBezTo>
                      <a:pt x="50" y="57"/>
                      <a:pt x="47" y="54"/>
                      <a:pt x="47" y="51"/>
                    </a:cubicBezTo>
                    <a:cubicBezTo>
                      <a:pt x="47" y="46"/>
                      <a:pt x="47" y="46"/>
                      <a:pt x="47" y="46"/>
                    </a:cubicBezTo>
                    <a:cubicBezTo>
                      <a:pt x="42" y="46"/>
                      <a:pt x="42" y="46"/>
                      <a:pt x="42" y="46"/>
                    </a:cubicBezTo>
                    <a:cubicBezTo>
                      <a:pt x="42" y="51"/>
                      <a:pt x="42" y="51"/>
                      <a:pt x="42" y="51"/>
                    </a:cubicBezTo>
                    <a:cubicBezTo>
                      <a:pt x="42" y="54"/>
                      <a:pt x="39" y="57"/>
                      <a:pt x="37" y="57"/>
                    </a:cubicBezTo>
                    <a:cubicBezTo>
                      <a:pt x="22" y="57"/>
                      <a:pt x="22" y="57"/>
                      <a:pt x="22" y="57"/>
                    </a:cubicBezTo>
                    <a:cubicBezTo>
                      <a:pt x="19" y="57"/>
                      <a:pt x="16" y="54"/>
                      <a:pt x="16" y="51"/>
                    </a:cubicBezTo>
                    <a:lnTo>
                      <a:pt x="16"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Freeform 616"/>
              <p:cNvSpPr/>
              <p:nvPr/>
            </p:nvSpPr>
            <p:spPr bwMode="auto">
              <a:xfrm>
                <a:off x="8633209" y="4062494"/>
                <a:ext cx="51257" cy="44357"/>
              </a:xfrm>
              <a:custGeom>
                <a:avLst/>
                <a:gdLst>
                  <a:gd name="T0" fmla="*/ 4 w 22"/>
                  <a:gd name="T1" fmla="*/ 19 h 19"/>
                  <a:gd name="T2" fmla="*/ 19 w 22"/>
                  <a:gd name="T3" fmla="*/ 19 h 19"/>
                  <a:gd name="T4" fmla="*/ 22 w 22"/>
                  <a:gd name="T5" fmla="*/ 14 h 19"/>
                  <a:gd name="T6" fmla="*/ 22 w 22"/>
                  <a:gd name="T7" fmla="*/ 9 h 19"/>
                  <a:gd name="T8" fmla="*/ 22 w 22"/>
                  <a:gd name="T9" fmla="*/ 8 h 19"/>
                  <a:gd name="T10" fmla="*/ 22 w 22"/>
                  <a:gd name="T11" fmla="*/ 4 h 19"/>
                  <a:gd name="T12" fmla="*/ 19 w 22"/>
                  <a:gd name="T13" fmla="*/ 0 h 19"/>
                  <a:gd name="T14" fmla="*/ 4 w 22"/>
                  <a:gd name="T15" fmla="*/ 0 h 19"/>
                  <a:gd name="T16" fmla="*/ 0 w 22"/>
                  <a:gd name="T17" fmla="*/ 4 h 19"/>
                  <a:gd name="T18" fmla="*/ 0 w 22"/>
                  <a:gd name="T19" fmla="*/ 14 h 19"/>
                  <a:gd name="T20" fmla="*/ 4 w 2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4" y="19"/>
                    </a:moveTo>
                    <a:cubicBezTo>
                      <a:pt x="19" y="19"/>
                      <a:pt x="19" y="19"/>
                      <a:pt x="19" y="19"/>
                    </a:cubicBezTo>
                    <a:cubicBezTo>
                      <a:pt x="21" y="19"/>
                      <a:pt x="22" y="17"/>
                      <a:pt x="22" y="14"/>
                    </a:cubicBezTo>
                    <a:cubicBezTo>
                      <a:pt x="22" y="9"/>
                      <a:pt x="22" y="9"/>
                      <a:pt x="22" y="9"/>
                    </a:cubicBezTo>
                    <a:cubicBezTo>
                      <a:pt x="22" y="8"/>
                      <a:pt x="22" y="8"/>
                      <a:pt x="22" y="8"/>
                    </a:cubicBezTo>
                    <a:cubicBezTo>
                      <a:pt x="22" y="4"/>
                      <a:pt x="22" y="4"/>
                      <a:pt x="22" y="4"/>
                    </a:cubicBezTo>
                    <a:cubicBezTo>
                      <a:pt x="22" y="2"/>
                      <a:pt x="21" y="0"/>
                      <a:pt x="19" y="0"/>
                    </a:cubicBezTo>
                    <a:cubicBezTo>
                      <a:pt x="4" y="0"/>
                      <a:pt x="4" y="0"/>
                      <a:pt x="4" y="0"/>
                    </a:cubicBezTo>
                    <a:cubicBezTo>
                      <a:pt x="1" y="0"/>
                      <a:pt x="0" y="2"/>
                      <a:pt x="0" y="4"/>
                    </a:cubicBezTo>
                    <a:cubicBezTo>
                      <a:pt x="0" y="14"/>
                      <a:pt x="0" y="14"/>
                      <a:pt x="0" y="14"/>
                    </a:cubicBezTo>
                    <a:cubicBezTo>
                      <a:pt x="0" y="17"/>
                      <a:pt x="1" y="19"/>
                      <a:pt x="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Freeform 617"/>
              <p:cNvSpPr>
                <a:spLocks noEditPoints="1"/>
              </p:cNvSpPr>
              <p:nvPr/>
            </p:nvSpPr>
            <p:spPr bwMode="auto">
              <a:xfrm>
                <a:off x="8628280" y="4059536"/>
                <a:ext cx="133072" cy="49286"/>
              </a:xfrm>
              <a:custGeom>
                <a:avLst/>
                <a:gdLst>
                  <a:gd name="T0" fmla="*/ 0 w 57"/>
                  <a:gd name="T1" fmla="*/ 5 h 21"/>
                  <a:gd name="T2" fmla="*/ 0 w 57"/>
                  <a:gd name="T3" fmla="*/ 15 h 21"/>
                  <a:gd name="T4" fmla="*/ 6 w 57"/>
                  <a:gd name="T5" fmla="*/ 21 h 21"/>
                  <a:gd name="T6" fmla="*/ 21 w 57"/>
                  <a:gd name="T7" fmla="*/ 21 h 21"/>
                  <a:gd name="T8" fmla="*/ 26 w 57"/>
                  <a:gd name="T9" fmla="*/ 15 h 21"/>
                  <a:gd name="T10" fmla="*/ 26 w 57"/>
                  <a:gd name="T11" fmla="*/ 10 h 21"/>
                  <a:gd name="T12" fmla="*/ 31 w 57"/>
                  <a:gd name="T13" fmla="*/ 10 h 21"/>
                  <a:gd name="T14" fmla="*/ 31 w 57"/>
                  <a:gd name="T15" fmla="*/ 15 h 21"/>
                  <a:gd name="T16" fmla="*/ 36 w 57"/>
                  <a:gd name="T17" fmla="*/ 21 h 21"/>
                  <a:gd name="T18" fmla="*/ 51 w 57"/>
                  <a:gd name="T19" fmla="*/ 21 h 21"/>
                  <a:gd name="T20" fmla="*/ 57 w 57"/>
                  <a:gd name="T21" fmla="*/ 15 h 21"/>
                  <a:gd name="T22" fmla="*/ 57 w 57"/>
                  <a:gd name="T23" fmla="*/ 5 h 21"/>
                  <a:gd name="T24" fmla="*/ 51 w 57"/>
                  <a:gd name="T25" fmla="*/ 0 h 21"/>
                  <a:gd name="T26" fmla="*/ 36 w 57"/>
                  <a:gd name="T27" fmla="*/ 0 h 21"/>
                  <a:gd name="T28" fmla="*/ 31 w 57"/>
                  <a:gd name="T29" fmla="*/ 5 h 21"/>
                  <a:gd name="T30" fmla="*/ 31 w 57"/>
                  <a:gd name="T31" fmla="*/ 9 h 21"/>
                  <a:gd name="T32" fmla="*/ 26 w 57"/>
                  <a:gd name="T33" fmla="*/ 9 h 21"/>
                  <a:gd name="T34" fmla="*/ 26 w 57"/>
                  <a:gd name="T35" fmla="*/ 5 h 21"/>
                  <a:gd name="T36" fmla="*/ 21 w 57"/>
                  <a:gd name="T37" fmla="*/ 0 h 21"/>
                  <a:gd name="T38" fmla="*/ 6 w 57"/>
                  <a:gd name="T39" fmla="*/ 0 h 21"/>
                  <a:gd name="T40" fmla="*/ 0 w 57"/>
                  <a:gd name="T41" fmla="*/ 5 h 21"/>
                  <a:gd name="T42" fmla="*/ 32 w 57"/>
                  <a:gd name="T43" fmla="*/ 5 h 21"/>
                  <a:gd name="T44" fmla="*/ 36 w 57"/>
                  <a:gd name="T45" fmla="*/ 1 h 21"/>
                  <a:gd name="T46" fmla="*/ 51 w 57"/>
                  <a:gd name="T47" fmla="*/ 1 h 21"/>
                  <a:gd name="T48" fmla="*/ 55 w 57"/>
                  <a:gd name="T49" fmla="*/ 5 h 21"/>
                  <a:gd name="T50" fmla="*/ 55 w 57"/>
                  <a:gd name="T51" fmla="*/ 15 h 21"/>
                  <a:gd name="T52" fmla="*/ 51 w 57"/>
                  <a:gd name="T53" fmla="*/ 20 h 21"/>
                  <a:gd name="T54" fmla="*/ 36 w 57"/>
                  <a:gd name="T55" fmla="*/ 20 h 21"/>
                  <a:gd name="T56" fmla="*/ 32 w 57"/>
                  <a:gd name="T57" fmla="*/ 15 h 21"/>
                  <a:gd name="T58" fmla="*/ 32 w 57"/>
                  <a:gd name="T59" fmla="*/ 5 h 21"/>
                  <a:gd name="T60" fmla="*/ 6 w 57"/>
                  <a:gd name="T61" fmla="*/ 1 h 21"/>
                  <a:gd name="T62" fmla="*/ 21 w 57"/>
                  <a:gd name="T63" fmla="*/ 1 h 21"/>
                  <a:gd name="T64" fmla="*/ 24 w 57"/>
                  <a:gd name="T65" fmla="*/ 5 h 21"/>
                  <a:gd name="T66" fmla="*/ 24 w 57"/>
                  <a:gd name="T67" fmla="*/ 9 h 21"/>
                  <a:gd name="T68" fmla="*/ 24 w 57"/>
                  <a:gd name="T69" fmla="*/ 10 h 21"/>
                  <a:gd name="T70" fmla="*/ 24 w 57"/>
                  <a:gd name="T71" fmla="*/ 15 h 21"/>
                  <a:gd name="T72" fmla="*/ 21 w 57"/>
                  <a:gd name="T73" fmla="*/ 20 h 21"/>
                  <a:gd name="T74" fmla="*/ 6 w 57"/>
                  <a:gd name="T75" fmla="*/ 20 h 21"/>
                  <a:gd name="T76" fmla="*/ 2 w 57"/>
                  <a:gd name="T77" fmla="*/ 15 h 21"/>
                  <a:gd name="T78" fmla="*/ 2 w 57"/>
                  <a:gd name="T79" fmla="*/ 5 h 21"/>
                  <a:gd name="T80" fmla="*/ 6 w 57"/>
                  <a:gd name="T8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21">
                    <a:moveTo>
                      <a:pt x="0" y="5"/>
                    </a:moveTo>
                    <a:cubicBezTo>
                      <a:pt x="0" y="15"/>
                      <a:pt x="0" y="15"/>
                      <a:pt x="0" y="15"/>
                    </a:cubicBezTo>
                    <a:cubicBezTo>
                      <a:pt x="0" y="18"/>
                      <a:pt x="3" y="21"/>
                      <a:pt x="6" y="21"/>
                    </a:cubicBezTo>
                    <a:cubicBezTo>
                      <a:pt x="21" y="21"/>
                      <a:pt x="21" y="21"/>
                      <a:pt x="21" y="21"/>
                    </a:cubicBezTo>
                    <a:cubicBezTo>
                      <a:pt x="23" y="21"/>
                      <a:pt x="26" y="18"/>
                      <a:pt x="26" y="15"/>
                    </a:cubicBezTo>
                    <a:cubicBezTo>
                      <a:pt x="26" y="10"/>
                      <a:pt x="26" y="10"/>
                      <a:pt x="26" y="10"/>
                    </a:cubicBezTo>
                    <a:cubicBezTo>
                      <a:pt x="31" y="10"/>
                      <a:pt x="31" y="10"/>
                      <a:pt x="31" y="10"/>
                    </a:cubicBezTo>
                    <a:cubicBezTo>
                      <a:pt x="31" y="15"/>
                      <a:pt x="31" y="15"/>
                      <a:pt x="31" y="15"/>
                    </a:cubicBezTo>
                    <a:cubicBezTo>
                      <a:pt x="31" y="18"/>
                      <a:pt x="34" y="21"/>
                      <a:pt x="36" y="21"/>
                    </a:cubicBezTo>
                    <a:cubicBezTo>
                      <a:pt x="51" y="21"/>
                      <a:pt x="51" y="21"/>
                      <a:pt x="51" y="21"/>
                    </a:cubicBezTo>
                    <a:cubicBezTo>
                      <a:pt x="54" y="21"/>
                      <a:pt x="57" y="18"/>
                      <a:pt x="57" y="15"/>
                    </a:cubicBezTo>
                    <a:cubicBezTo>
                      <a:pt x="57" y="5"/>
                      <a:pt x="57" y="5"/>
                      <a:pt x="57" y="5"/>
                    </a:cubicBezTo>
                    <a:cubicBezTo>
                      <a:pt x="57" y="2"/>
                      <a:pt x="54" y="0"/>
                      <a:pt x="51" y="0"/>
                    </a:cubicBezTo>
                    <a:cubicBezTo>
                      <a:pt x="36" y="0"/>
                      <a:pt x="36" y="0"/>
                      <a:pt x="36" y="0"/>
                    </a:cubicBezTo>
                    <a:cubicBezTo>
                      <a:pt x="34" y="0"/>
                      <a:pt x="31" y="2"/>
                      <a:pt x="31" y="5"/>
                    </a:cubicBezTo>
                    <a:cubicBezTo>
                      <a:pt x="31" y="9"/>
                      <a:pt x="31" y="9"/>
                      <a:pt x="31" y="9"/>
                    </a:cubicBezTo>
                    <a:cubicBezTo>
                      <a:pt x="26" y="9"/>
                      <a:pt x="26" y="9"/>
                      <a:pt x="26" y="9"/>
                    </a:cubicBezTo>
                    <a:cubicBezTo>
                      <a:pt x="26" y="5"/>
                      <a:pt x="26" y="5"/>
                      <a:pt x="26" y="5"/>
                    </a:cubicBezTo>
                    <a:cubicBezTo>
                      <a:pt x="26" y="2"/>
                      <a:pt x="23" y="0"/>
                      <a:pt x="21" y="0"/>
                    </a:cubicBezTo>
                    <a:cubicBezTo>
                      <a:pt x="6" y="0"/>
                      <a:pt x="6" y="0"/>
                      <a:pt x="6" y="0"/>
                    </a:cubicBezTo>
                    <a:cubicBezTo>
                      <a:pt x="3" y="0"/>
                      <a:pt x="0" y="2"/>
                      <a:pt x="0" y="5"/>
                    </a:cubicBezTo>
                    <a:close/>
                    <a:moveTo>
                      <a:pt x="32" y="5"/>
                    </a:moveTo>
                    <a:cubicBezTo>
                      <a:pt x="32" y="3"/>
                      <a:pt x="34" y="1"/>
                      <a:pt x="36" y="1"/>
                    </a:cubicBezTo>
                    <a:cubicBezTo>
                      <a:pt x="51" y="1"/>
                      <a:pt x="51" y="1"/>
                      <a:pt x="51" y="1"/>
                    </a:cubicBezTo>
                    <a:cubicBezTo>
                      <a:pt x="54" y="1"/>
                      <a:pt x="55" y="3"/>
                      <a:pt x="55" y="5"/>
                    </a:cubicBezTo>
                    <a:cubicBezTo>
                      <a:pt x="55" y="15"/>
                      <a:pt x="55" y="15"/>
                      <a:pt x="55" y="15"/>
                    </a:cubicBezTo>
                    <a:cubicBezTo>
                      <a:pt x="55" y="18"/>
                      <a:pt x="54" y="20"/>
                      <a:pt x="51" y="20"/>
                    </a:cubicBezTo>
                    <a:cubicBezTo>
                      <a:pt x="36" y="20"/>
                      <a:pt x="36" y="20"/>
                      <a:pt x="36" y="20"/>
                    </a:cubicBezTo>
                    <a:cubicBezTo>
                      <a:pt x="34" y="20"/>
                      <a:pt x="32" y="18"/>
                      <a:pt x="32" y="15"/>
                    </a:cubicBezTo>
                    <a:lnTo>
                      <a:pt x="32" y="5"/>
                    </a:lnTo>
                    <a:close/>
                    <a:moveTo>
                      <a:pt x="6" y="1"/>
                    </a:moveTo>
                    <a:cubicBezTo>
                      <a:pt x="21" y="1"/>
                      <a:pt x="21" y="1"/>
                      <a:pt x="21" y="1"/>
                    </a:cubicBezTo>
                    <a:cubicBezTo>
                      <a:pt x="23" y="1"/>
                      <a:pt x="24" y="3"/>
                      <a:pt x="24" y="5"/>
                    </a:cubicBezTo>
                    <a:cubicBezTo>
                      <a:pt x="24" y="9"/>
                      <a:pt x="24" y="9"/>
                      <a:pt x="24" y="9"/>
                    </a:cubicBezTo>
                    <a:cubicBezTo>
                      <a:pt x="24" y="10"/>
                      <a:pt x="24" y="10"/>
                      <a:pt x="24" y="10"/>
                    </a:cubicBezTo>
                    <a:cubicBezTo>
                      <a:pt x="24" y="15"/>
                      <a:pt x="24" y="15"/>
                      <a:pt x="24" y="15"/>
                    </a:cubicBezTo>
                    <a:cubicBezTo>
                      <a:pt x="24" y="18"/>
                      <a:pt x="23" y="20"/>
                      <a:pt x="21" y="20"/>
                    </a:cubicBezTo>
                    <a:cubicBezTo>
                      <a:pt x="6" y="20"/>
                      <a:pt x="6" y="20"/>
                      <a:pt x="6" y="20"/>
                    </a:cubicBezTo>
                    <a:cubicBezTo>
                      <a:pt x="3" y="20"/>
                      <a:pt x="2" y="18"/>
                      <a:pt x="2" y="15"/>
                    </a:cubicBezTo>
                    <a:cubicBezTo>
                      <a:pt x="2" y="5"/>
                      <a:pt x="2" y="5"/>
                      <a:pt x="2" y="5"/>
                    </a:cubicBezTo>
                    <a:cubicBezTo>
                      <a:pt x="2" y="3"/>
                      <a:pt x="3" y="1"/>
                      <a:pt x="6" y="1"/>
                    </a:cubicBezTo>
                    <a:close/>
                  </a:path>
                </a:pathLst>
              </a:custGeom>
              <a:solidFill>
                <a:srgbClr val="008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618"/>
              <p:cNvSpPr>
                <a:spLocks noEditPoints="1"/>
              </p:cNvSpPr>
              <p:nvPr/>
            </p:nvSpPr>
            <p:spPr bwMode="auto">
              <a:xfrm>
                <a:off x="8288210" y="3922523"/>
                <a:ext cx="804342" cy="806313"/>
              </a:xfrm>
              <a:custGeom>
                <a:avLst/>
                <a:gdLst>
                  <a:gd name="T0" fmla="*/ 0 w 345"/>
                  <a:gd name="T1" fmla="*/ 173 h 346"/>
                  <a:gd name="T2" fmla="*/ 172 w 345"/>
                  <a:gd name="T3" fmla="*/ 346 h 346"/>
                  <a:gd name="T4" fmla="*/ 345 w 345"/>
                  <a:gd name="T5" fmla="*/ 173 h 346"/>
                  <a:gd name="T6" fmla="*/ 172 w 345"/>
                  <a:gd name="T7" fmla="*/ 0 h 346"/>
                  <a:gd name="T8" fmla="*/ 0 w 345"/>
                  <a:gd name="T9" fmla="*/ 173 h 346"/>
                  <a:gd name="T10" fmla="*/ 254 w 345"/>
                  <a:gd name="T11" fmla="*/ 258 h 346"/>
                  <a:gd name="T12" fmla="*/ 230 w 345"/>
                  <a:gd name="T13" fmla="*/ 308 h 346"/>
                  <a:gd name="T14" fmla="*/ 206 w 345"/>
                  <a:gd name="T15" fmla="*/ 258 h 346"/>
                  <a:gd name="T16" fmla="*/ 222 w 345"/>
                  <a:gd name="T17" fmla="*/ 258 h 346"/>
                  <a:gd name="T18" fmla="*/ 222 w 345"/>
                  <a:gd name="T19" fmla="*/ 236 h 346"/>
                  <a:gd name="T20" fmla="*/ 185 w 345"/>
                  <a:gd name="T21" fmla="*/ 236 h 346"/>
                  <a:gd name="T22" fmla="*/ 185 w 345"/>
                  <a:gd name="T23" fmla="*/ 286 h 346"/>
                  <a:gd name="T24" fmla="*/ 198 w 345"/>
                  <a:gd name="T25" fmla="*/ 286 h 346"/>
                  <a:gd name="T26" fmla="*/ 174 w 345"/>
                  <a:gd name="T27" fmla="*/ 335 h 346"/>
                  <a:gd name="T28" fmla="*/ 150 w 345"/>
                  <a:gd name="T29" fmla="*/ 286 h 346"/>
                  <a:gd name="T30" fmla="*/ 165 w 345"/>
                  <a:gd name="T31" fmla="*/ 286 h 346"/>
                  <a:gd name="T32" fmla="*/ 165 w 345"/>
                  <a:gd name="T33" fmla="*/ 236 h 346"/>
                  <a:gd name="T34" fmla="*/ 127 w 345"/>
                  <a:gd name="T35" fmla="*/ 236 h 346"/>
                  <a:gd name="T36" fmla="*/ 127 w 345"/>
                  <a:gd name="T37" fmla="*/ 258 h 346"/>
                  <a:gd name="T38" fmla="*/ 145 w 345"/>
                  <a:gd name="T39" fmla="*/ 258 h 346"/>
                  <a:gd name="T40" fmla="*/ 121 w 345"/>
                  <a:gd name="T41" fmla="*/ 308 h 346"/>
                  <a:gd name="T42" fmla="*/ 96 w 345"/>
                  <a:gd name="T43" fmla="*/ 258 h 346"/>
                  <a:gd name="T44" fmla="*/ 113 w 345"/>
                  <a:gd name="T45" fmla="*/ 258 h 346"/>
                  <a:gd name="T46" fmla="*/ 113 w 345"/>
                  <a:gd name="T47" fmla="*/ 221 h 346"/>
                  <a:gd name="T48" fmla="*/ 165 w 345"/>
                  <a:gd name="T49" fmla="*/ 221 h 346"/>
                  <a:gd name="T50" fmla="*/ 165 w 345"/>
                  <a:gd name="T51" fmla="*/ 211 h 346"/>
                  <a:gd name="T52" fmla="*/ 174 w 345"/>
                  <a:gd name="T53" fmla="*/ 211 h 346"/>
                  <a:gd name="T54" fmla="*/ 185 w 345"/>
                  <a:gd name="T55" fmla="*/ 211 h 346"/>
                  <a:gd name="T56" fmla="*/ 185 w 345"/>
                  <a:gd name="T57" fmla="*/ 221 h 346"/>
                  <a:gd name="T58" fmla="*/ 236 w 345"/>
                  <a:gd name="T59" fmla="*/ 221 h 346"/>
                  <a:gd name="T60" fmla="*/ 236 w 345"/>
                  <a:gd name="T61" fmla="*/ 258 h 346"/>
                  <a:gd name="T62" fmla="*/ 254 w 345"/>
                  <a:gd name="T63" fmla="*/ 258 h 346"/>
                  <a:gd name="T64" fmla="*/ 235 w 345"/>
                  <a:gd name="T65" fmla="*/ 145 h 346"/>
                  <a:gd name="T66" fmla="*/ 236 w 345"/>
                  <a:gd name="T67" fmla="*/ 200 h 346"/>
                  <a:gd name="T68" fmla="*/ 174 w 345"/>
                  <a:gd name="T69" fmla="*/ 207 h 346"/>
                  <a:gd name="T70" fmla="*/ 113 w 345"/>
                  <a:gd name="T71" fmla="*/ 200 h 346"/>
                  <a:gd name="T72" fmla="*/ 114 w 345"/>
                  <a:gd name="T73" fmla="*/ 145 h 346"/>
                  <a:gd name="T74" fmla="*/ 141 w 345"/>
                  <a:gd name="T75" fmla="*/ 116 h 346"/>
                  <a:gd name="T76" fmla="*/ 167 w 345"/>
                  <a:gd name="T77" fmla="*/ 160 h 346"/>
                  <a:gd name="T78" fmla="*/ 170 w 345"/>
                  <a:gd name="T79" fmla="*/ 141 h 346"/>
                  <a:gd name="T80" fmla="*/ 167 w 345"/>
                  <a:gd name="T81" fmla="*/ 134 h 346"/>
                  <a:gd name="T82" fmla="*/ 174 w 345"/>
                  <a:gd name="T83" fmla="*/ 127 h 346"/>
                  <a:gd name="T84" fmla="*/ 182 w 345"/>
                  <a:gd name="T85" fmla="*/ 134 h 346"/>
                  <a:gd name="T86" fmla="*/ 178 w 345"/>
                  <a:gd name="T87" fmla="*/ 141 h 346"/>
                  <a:gd name="T88" fmla="*/ 182 w 345"/>
                  <a:gd name="T89" fmla="*/ 161 h 346"/>
                  <a:gd name="T90" fmla="*/ 208 w 345"/>
                  <a:gd name="T91" fmla="*/ 116 h 346"/>
                  <a:gd name="T92" fmla="*/ 235 w 345"/>
                  <a:gd name="T93" fmla="*/ 145 h 346"/>
                  <a:gd name="T94" fmla="*/ 210 w 345"/>
                  <a:gd name="T95" fmla="*/ 56 h 346"/>
                  <a:gd name="T96" fmla="*/ 210 w 345"/>
                  <a:gd name="T97" fmla="*/ 57 h 346"/>
                  <a:gd name="T98" fmla="*/ 212 w 345"/>
                  <a:gd name="T99" fmla="*/ 57 h 346"/>
                  <a:gd name="T100" fmla="*/ 218 w 345"/>
                  <a:gd name="T101" fmla="*/ 71 h 346"/>
                  <a:gd name="T102" fmla="*/ 207 w 345"/>
                  <a:gd name="T103" fmla="*/ 81 h 346"/>
                  <a:gd name="T104" fmla="*/ 207 w 345"/>
                  <a:gd name="T105" fmla="*/ 81 h 346"/>
                  <a:gd name="T106" fmla="*/ 175 w 345"/>
                  <a:gd name="T107" fmla="*/ 115 h 346"/>
                  <a:gd name="T108" fmla="*/ 143 w 345"/>
                  <a:gd name="T109" fmla="*/ 80 h 346"/>
                  <a:gd name="T110" fmla="*/ 142 w 345"/>
                  <a:gd name="T111" fmla="*/ 81 h 346"/>
                  <a:gd name="T112" fmla="*/ 131 w 345"/>
                  <a:gd name="T113" fmla="*/ 71 h 346"/>
                  <a:gd name="T114" fmla="*/ 137 w 345"/>
                  <a:gd name="T115" fmla="*/ 57 h 346"/>
                  <a:gd name="T116" fmla="*/ 139 w 345"/>
                  <a:gd name="T117" fmla="*/ 57 h 346"/>
                  <a:gd name="T118" fmla="*/ 139 w 345"/>
                  <a:gd name="T119" fmla="*/ 56 h 346"/>
                  <a:gd name="T120" fmla="*/ 175 w 345"/>
                  <a:gd name="T121" fmla="*/ 23 h 346"/>
                  <a:gd name="T122" fmla="*/ 210 w 345"/>
                  <a:gd name="T123" fmla="*/ 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5" h="346">
                    <a:moveTo>
                      <a:pt x="0" y="173"/>
                    </a:moveTo>
                    <a:cubicBezTo>
                      <a:pt x="0" y="269"/>
                      <a:pt x="77" y="346"/>
                      <a:pt x="172" y="346"/>
                    </a:cubicBezTo>
                    <a:cubicBezTo>
                      <a:pt x="268" y="346"/>
                      <a:pt x="345" y="269"/>
                      <a:pt x="345" y="173"/>
                    </a:cubicBezTo>
                    <a:cubicBezTo>
                      <a:pt x="345" y="78"/>
                      <a:pt x="268" y="0"/>
                      <a:pt x="172" y="0"/>
                    </a:cubicBezTo>
                    <a:cubicBezTo>
                      <a:pt x="77" y="0"/>
                      <a:pt x="0" y="78"/>
                      <a:pt x="0" y="173"/>
                    </a:cubicBezTo>
                    <a:close/>
                    <a:moveTo>
                      <a:pt x="254" y="258"/>
                    </a:moveTo>
                    <a:cubicBezTo>
                      <a:pt x="230" y="308"/>
                      <a:pt x="230" y="308"/>
                      <a:pt x="230" y="308"/>
                    </a:cubicBezTo>
                    <a:cubicBezTo>
                      <a:pt x="206" y="258"/>
                      <a:pt x="206" y="258"/>
                      <a:pt x="206" y="258"/>
                    </a:cubicBezTo>
                    <a:cubicBezTo>
                      <a:pt x="222" y="258"/>
                      <a:pt x="222" y="258"/>
                      <a:pt x="222" y="258"/>
                    </a:cubicBezTo>
                    <a:cubicBezTo>
                      <a:pt x="222" y="236"/>
                      <a:pt x="222" y="236"/>
                      <a:pt x="222" y="236"/>
                    </a:cubicBezTo>
                    <a:cubicBezTo>
                      <a:pt x="185" y="236"/>
                      <a:pt x="185" y="236"/>
                      <a:pt x="185" y="236"/>
                    </a:cubicBezTo>
                    <a:cubicBezTo>
                      <a:pt x="185" y="286"/>
                      <a:pt x="185" y="286"/>
                      <a:pt x="185" y="286"/>
                    </a:cubicBezTo>
                    <a:cubicBezTo>
                      <a:pt x="198" y="286"/>
                      <a:pt x="198" y="286"/>
                      <a:pt x="198" y="286"/>
                    </a:cubicBezTo>
                    <a:cubicBezTo>
                      <a:pt x="174" y="335"/>
                      <a:pt x="174" y="335"/>
                      <a:pt x="174" y="335"/>
                    </a:cubicBezTo>
                    <a:cubicBezTo>
                      <a:pt x="150" y="286"/>
                      <a:pt x="150" y="286"/>
                      <a:pt x="150" y="286"/>
                    </a:cubicBezTo>
                    <a:cubicBezTo>
                      <a:pt x="165" y="286"/>
                      <a:pt x="165" y="286"/>
                      <a:pt x="165" y="286"/>
                    </a:cubicBezTo>
                    <a:cubicBezTo>
                      <a:pt x="165" y="236"/>
                      <a:pt x="165" y="236"/>
                      <a:pt x="165" y="236"/>
                    </a:cubicBezTo>
                    <a:cubicBezTo>
                      <a:pt x="127" y="236"/>
                      <a:pt x="127" y="236"/>
                      <a:pt x="127" y="236"/>
                    </a:cubicBezTo>
                    <a:cubicBezTo>
                      <a:pt x="127" y="258"/>
                      <a:pt x="127" y="258"/>
                      <a:pt x="127" y="258"/>
                    </a:cubicBezTo>
                    <a:cubicBezTo>
                      <a:pt x="145" y="258"/>
                      <a:pt x="145" y="258"/>
                      <a:pt x="145" y="258"/>
                    </a:cubicBezTo>
                    <a:cubicBezTo>
                      <a:pt x="121" y="308"/>
                      <a:pt x="121" y="308"/>
                      <a:pt x="121" y="308"/>
                    </a:cubicBezTo>
                    <a:cubicBezTo>
                      <a:pt x="96" y="258"/>
                      <a:pt x="96" y="258"/>
                      <a:pt x="96" y="258"/>
                    </a:cubicBezTo>
                    <a:cubicBezTo>
                      <a:pt x="113" y="258"/>
                      <a:pt x="113" y="258"/>
                      <a:pt x="113" y="258"/>
                    </a:cubicBezTo>
                    <a:cubicBezTo>
                      <a:pt x="113" y="221"/>
                      <a:pt x="113" y="221"/>
                      <a:pt x="113" y="221"/>
                    </a:cubicBezTo>
                    <a:cubicBezTo>
                      <a:pt x="165" y="221"/>
                      <a:pt x="165" y="221"/>
                      <a:pt x="165" y="221"/>
                    </a:cubicBezTo>
                    <a:cubicBezTo>
                      <a:pt x="165" y="211"/>
                      <a:pt x="165" y="211"/>
                      <a:pt x="165" y="211"/>
                    </a:cubicBezTo>
                    <a:cubicBezTo>
                      <a:pt x="168" y="211"/>
                      <a:pt x="171" y="211"/>
                      <a:pt x="174" y="211"/>
                    </a:cubicBezTo>
                    <a:cubicBezTo>
                      <a:pt x="178" y="211"/>
                      <a:pt x="181" y="211"/>
                      <a:pt x="185" y="211"/>
                    </a:cubicBezTo>
                    <a:cubicBezTo>
                      <a:pt x="185" y="221"/>
                      <a:pt x="185" y="221"/>
                      <a:pt x="185" y="221"/>
                    </a:cubicBezTo>
                    <a:cubicBezTo>
                      <a:pt x="236" y="221"/>
                      <a:pt x="236" y="221"/>
                      <a:pt x="236" y="221"/>
                    </a:cubicBezTo>
                    <a:cubicBezTo>
                      <a:pt x="236" y="258"/>
                      <a:pt x="236" y="258"/>
                      <a:pt x="236" y="258"/>
                    </a:cubicBezTo>
                    <a:lnTo>
                      <a:pt x="254" y="258"/>
                    </a:lnTo>
                    <a:close/>
                    <a:moveTo>
                      <a:pt x="235" y="145"/>
                    </a:moveTo>
                    <a:cubicBezTo>
                      <a:pt x="236" y="200"/>
                      <a:pt x="236" y="200"/>
                      <a:pt x="236" y="200"/>
                    </a:cubicBezTo>
                    <a:cubicBezTo>
                      <a:pt x="236" y="200"/>
                      <a:pt x="204" y="207"/>
                      <a:pt x="174" y="207"/>
                    </a:cubicBezTo>
                    <a:cubicBezTo>
                      <a:pt x="145" y="207"/>
                      <a:pt x="113" y="200"/>
                      <a:pt x="113" y="200"/>
                    </a:cubicBezTo>
                    <a:cubicBezTo>
                      <a:pt x="114" y="145"/>
                      <a:pt x="114" y="145"/>
                      <a:pt x="114" y="145"/>
                    </a:cubicBezTo>
                    <a:cubicBezTo>
                      <a:pt x="116" y="133"/>
                      <a:pt x="126" y="123"/>
                      <a:pt x="141" y="116"/>
                    </a:cubicBezTo>
                    <a:cubicBezTo>
                      <a:pt x="167" y="160"/>
                      <a:pt x="167" y="160"/>
                      <a:pt x="167" y="160"/>
                    </a:cubicBezTo>
                    <a:cubicBezTo>
                      <a:pt x="170" y="141"/>
                      <a:pt x="170" y="141"/>
                      <a:pt x="170" y="141"/>
                    </a:cubicBezTo>
                    <a:cubicBezTo>
                      <a:pt x="168" y="139"/>
                      <a:pt x="167" y="137"/>
                      <a:pt x="167" y="134"/>
                    </a:cubicBezTo>
                    <a:cubicBezTo>
                      <a:pt x="167" y="130"/>
                      <a:pt x="170" y="127"/>
                      <a:pt x="174" y="127"/>
                    </a:cubicBezTo>
                    <a:cubicBezTo>
                      <a:pt x="179" y="127"/>
                      <a:pt x="182" y="130"/>
                      <a:pt x="182" y="134"/>
                    </a:cubicBezTo>
                    <a:cubicBezTo>
                      <a:pt x="182" y="137"/>
                      <a:pt x="180" y="139"/>
                      <a:pt x="178" y="141"/>
                    </a:cubicBezTo>
                    <a:cubicBezTo>
                      <a:pt x="182" y="161"/>
                      <a:pt x="182" y="161"/>
                      <a:pt x="182" y="161"/>
                    </a:cubicBezTo>
                    <a:cubicBezTo>
                      <a:pt x="208" y="116"/>
                      <a:pt x="208" y="116"/>
                      <a:pt x="208" y="116"/>
                    </a:cubicBezTo>
                    <a:cubicBezTo>
                      <a:pt x="223" y="123"/>
                      <a:pt x="233" y="133"/>
                      <a:pt x="235" y="145"/>
                    </a:cubicBezTo>
                    <a:close/>
                    <a:moveTo>
                      <a:pt x="210" y="56"/>
                    </a:moveTo>
                    <a:cubicBezTo>
                      <a:pt x="210" y="57"/>
                      <a:pt x="210" y="57"/>
                      <a:pt x="210" y="57"/>
                    </a:cubicBezTo>
                    <a:cubicBezTo>
                      <a:pt x="210" y="57"/>
                      <a:pt x="211" y="57"/>
                      <a:pt x="212" y="57"/>
                    </a:cubicBezTo>
                    <a:cubicBezTo>
                      <a:pt x="216" y="58"/>
                      <a:pt x="219" y="64"/>
                      <a:pt x="218" y="71"/>
                    </a:cubicBezTo>
                    <a:cubicBezTo>
                      <a:pt x="216" y="77"/>
                      <a:pt x="211" y="82"/>
                      <a:pt x="207" y="81"/>
                    </a:cubicBezTo>
                    <a:cubicBezTo>
                      <a:pt x="207" y="81"/>
                      <a:pt x="207" y="81"/>
                      <a:pt x="207" y="81"/>
                    </a:cubicBezTo>
                    <a:cubicBezTo>
                      <a:pt x="203" y="99"/>
                      <a:pt x="190" y="115"/>
                      <a:pt x="175" y="115"/>
                    </a:cubicBezTo>
                    <a:cubicBezTo>
                      <a:pt x="159" y="115"/>
                      <a:pt x="147" y="99"/>
                      <a:pt x="143" y="80"/>
                    </a:cubicBezTo>
                    <a:cubicBezTo>
                      <a:pt x="142" y="81"/>
                      <a:pt x="142" y="81"/>
                      <a:pt x="142" y="81"/>
                    </a:cubicBezTo>
                    <a:cubicBezTo>
                      <a:pt x="138" y="82"/>
                      <a:pt x="133" y="77"/>
                      <a:pt x="131" y="71"/>
                    </a:cubicBezTo>
                    <a:cubicBezTo>
                      <a:pt x="130" y="64"/>
                      <a:pt x="133" y="58"/>
                      <a:pt x="137" y="57"/>
                    </a:cubicBezTo>
                    <a:cubicBezTo>
                      <a:pt x="138" y="57"/>
                      <a:pt x="139" y="57"/>
                      <a:pt x="139" y="57"/>
                    </a:cubicBezTo>
                    <a:cubicBezTo>
                      <a:pt x="139" y="57"/>
                      <a:pt x="139" y="57"/>
                      <a:pt x="139" y="56"/>
                    </a:cubicBezTo>
                    <a:cubicBezTo>
                      <a:pt x="139" y="38"/>
                      <a:pt x="155" y="23"/>
                      <a:pt x="175" y="23"/>
                    </a:cubicBezTo>
                    <a:cubicBezTo>
                      <a:pt x="194" y="23"/>
                      <a:pt x="210" y="38"/>
                      <a:pt x="210" y="56"/>
                    </a:cubicBez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zh-CN" altLang="en-US" dirty="0">
                  <a:solidFill>
                    <a:srgbClr val="000000"/>
                  </a:solidFill>
                </a:endParaRPr>
              </a:p>
            </p:txBody>
          </p:sp>
          <p:sp>
            <p:nvSpPr>
              <p:cNvPr id="98" name="Freeform 620"/>
              <p:cNvSpPr/>
              <p:nvPr/>
            </p:nvSpPr>
            <p:spPr bwMode="auto">
              <a:xfrm>
                <a:off x="8511966" y="4414393"/>
                <a:ext cx="368657" cy="288814"/>
              </a:xfrm>
              <a:custGeom>
                <a:avLst/>
                <a:gdLst>
                  <a:gd name="T0" fmla="*/ 140 w 158"/>
                  <a:gd name="T1" fmla="*/ 10 h 124"/>
                  <a:gd name="T2" fmla="*/ 89 w 158"/>
                  <a:gd name="T3" fmla="*/ 10 h 124"/>
                  <a:gd name="T4" fmla="*/ 89 w 158"/>
                  <a:gd name="T5" fmla="*/ 0 h 124"/>
                  <a:gd name="T6" fmla="*/ 78 w 158"/>
                  <a:gd name="T7" fmla="*/ 0 h 124"/>
                  <a:gd name="T8" fmla="*/ 69 w 158"/>
                  <a:gd name="T9" fmla="*/ 0 h 124"/>
                  <a:gd name="T10" fmla="*/ 69 w 158"/>
                  <a:gd name="T11" fmla="*/ 10 h 124"/>
                  <a:gd name="T12" fmla="*/ 17 w 158"/>
                  <a:gd name="T13" fmla="*/ 10 h 124"/>
                  <a:gd name="T14" fmla="*/ 17 w 158"/>
                  <a:gd name="T15" fmla="*/ 47 h 124"/>
                  <a:gd name="T16" fmla="*/ 0 w 158"/>
                  <a:gd name="T17" fmla="*/ 47 h 124"/>
                  <a:gd name="T18" fmla="*/ 25 w 158"/>
                  <a:gd name="T19" fmla="*/ 97 h 124"/>
                  <a:gd name="T20" fmla="*/ 49 w 158"/>
                  <a:gd name="T21" fmla="*/ 47 h 124"/>
                  <a:gd name="T22" fmla="*/ 31 w 158"/>
                  <a:gd name="T23" fmla="*/ 47 h 124"/>
                  <a:gd name="T24" fmla="*/ 31 w 158"/>
                  <a:gd name="T25" fmla="*/ 25 h 124"/>
                  <a:gd name="T26" fmla="*/ 69 w 158"/>
                  <a:gd name="T27" fmla="*/ 25 h 124"/>
                  <a:gd name="T28" fmla="*/ 69 w 158"/>
                  <a:gd name="T29" fmla="*/ 75 h 124"/>
                  <a:gd name="T30" fmla="*/ 54 w 158"/>
                  <a:gd name="T31" fmla="*/ 75 h 124"/>
                  <a:gd name="T32" fmla="*/ 78 w 158"/>
                  <a:gd name="T33" fmla="*/ 124 h 124"/>
                  <a:gd name="T34" fmla="*/ 102 w 158"/>
                  <a:gd name="T35" fmla="*/ 75 h 124"/>
                  <a:gd name="T36" fmla="*/ 89 w 158"/>
                  <a:gd name="T37" fmla="*/ 75 h 124"/>
                  <a:gd name="T38" fmla="*/ 89 w 158"/>
                  <a:gd name="T39" fmla="*/ 25 h 124"/>
                  <a:gd name="T40" fmla="*/ 126 w 158"/>
                  <a:gd name="T41" fmla="*/ 25 h 124"/>
                  <a:gd name="T42" fmla="*/ 126 w 158"/>
                  <a:gd name="T43" fmla="*/ 47 h 124"/>
                  <a:gd name="T44" fmla="*/ 110 w 158"/>
                  <a:gd name="T45" fmla="*/ 47 h 124"/>
                  <a:gd name="T46" fmla="*/ 134 w 158"/>
                  <a:gd name="T47" fmla="*/ 97 h 124"/>
                  <a:gd name="T48" fmla="*/ 158 w 158"/>
                  <a:gd name="T49" fmla="*/ 47 h 124"/>
                  <a:gd name="T50" fmla="*/ 140 w 158"/>
                  <a:gd name="T51" fmla="*/ 47 h 124"/>
                  <a:gd name="T52" fmla="*/ 140 w 158"/>
                  <a:gd name="T53"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24">
                    <a:moveTo>
                      <a:pt x="140" y="10"/>
                    </a:moveTo>
                    <a:cubicBezTo>
                      <a:pt x="89" y="10"/>
                      <a:pt x="89" y="10"/>
                      <a:pt x="89" y="10"/>
                    </a:cubicBezTo>
                    <a:cubicBezTo>
                      <a:pt x="89" y="0"/>
                      <a:pt x="89" y="0"/>
                      <a:pt x="89" y="0"/>
                    </a:cubicBezTo>
                    <a:cubicBezTo>
                      <a:pt x="85" y="0"/>
                      <a:pt x="82" y="0"/>
                      <a:pt x="78" y="0"/>
                    </a:cubicBezTo>
                    <a:cubicBezTo>
                      <a:pt x="75" y="0"/>
                      <a:pt x="72" y="0"/>
                      <a:pt x="69" y="0"/>
                    </a:cubicBezTo>
                    <a:cubicBezTo>
                      <a:pt x="69" y="10"/>
                      <a:pt x="69" y="10"/>
                      <a:pt x="69" y="10"/>
                    </a:cubicBezTo>
                    <a:cubicBezTo>
                      <a:pt x="17" y="10"/>
                      <a:pt x="17" y="10"/>
                      <a:pt x="17" y="10"/>
                    </a:cubicBezTo>
                    <a:cubicBezTo>
                      <a:pt x="17" y="47"/>
                      <a:pt x="17" y="47"/>
                      <a:pt x="17" y="47"/>
                    </a:cubicBezTo>
                    <a:cubicBezTo>
                      <a:pt x="0" y="47"/>
                      <a:pt x="0" y="47"/>
                      <a:pt x="0" y="47"/>
                    </a:cubicBezTo>
                    <a:cubicBezTo>
                      <a:pt x="25" y="97"/>
                      <a:pt x="25" y="97"/>
                      <a:pt x="25" y="97"/>
                    </a:cubicBezTo>
                    <a:cubicBezTo>
                      <a:pt x="49" y="47"/>
                      <a:pt x="49" y="47"/>
                      <a:pt x="49" y="47"/>
                    </a:cubicBezTo>
                    <a:cubicBezTo>
                      <a:pt x="31" y="47"/>
                      <a:pt x="31" y="47"/>
                      <a:pt x="31" y="47"/>
                    </a:cubicBezTo>
                    <a:cubicBezTo>
                      <a:pt x="31" y="25"/>
                      <a:pt x="31" y="25"/>
                      <a:pt x="31" y="25"/>
                    </a:cubicBezTo>
                    <a:cubicBezTo>
                      <a:pt x="69" y="25"/>
                      <a:pt x="69" y="25"/>
                      <a:pt x="69" y="25"/>
                    </a:cubicBezTo>
                    <a:cubicBezTo>
                      <a:pt x="69" y="75"/>
                      <a:pt x="69" y="75"/>
                      <a:pt x="69" y="75"/>
                    </a:cubicBezTo>
                    <a:cubicBezTo>
                      <a:pt x="54" y="75"/>
                      <a:pt x="54" y="75"/>
                      <a:pt x="54" y="75"/>
                    </a:cubicBezTo>
                    <a:cubicBezTo>
                      <a:pt x="78" y="124"/>
                      <a:pt x="78" y="124"/>
                      <a:pt x="78" y="124"/>
                    </a:cubicBezTo>
                    <a:cubicBezTo>
                      <a:pt x="102" y="75"/>
                      <a:pt x="102" y="75"/>
                      <a:pt x="102" y="75"/>
                    </a:cubicBezTo>
                    <a:cubicBezTo>
                      <a:pt x="89" y="75"/>
                      <a:pt x="89" y="75"/>
                      <a:pt x="89" y="75"/>
                    </a:cubicBezTo>
                    <a:cubicBezTo>
                      <a:pt x="89" y="25"/>
                      <a:pt x="89" y="25"/>
                      <a:pt x="89" y="25"/>
                    </a:cubicBezTo>
                    <a:cubicBezTo>
                      <a:pt x="126" y="25"/>
                      <a:pt x="126" y="25"/>
                      <a:pt x="126" y="25"/>
                    </a:cubicBezTo>
                    <a:cubicBezTo>
                      <a:pt x="126" y="47"/>
                      <a:pt x="126" y="47"/>
                      <a:pt x="126" y="47"/>
                    </a:cubicBezTo>
                    <a:cubicBezTo>
                      <a:pt x="110" y="47"/>
                      <a:pt x="110" y="47"/>
                      <a:pt x="110" y="47"/>
                    </a:cubicBezTo>
                    <a:cubicBezTo>
                      <a:pt x="134" y="97"/>
                      <a:pt x="134" y="97"/>
                      <a:pt x="134" y="97"/>
                    </a:cubicBezTo>
                    <a:cubicBezTo>
                      <a:pt x="158" y="47"/>
                      <a:pt x="158" y="47"/>
                      <a:pt x="158" y="47"/>
                    </a:cubicBezTo>
                    <a:cubicBezTo>
                      <a:pt x="140" y="47"/>
                      <a:pt x="140" y="47"/>
                      <a:pt x="140" y="47"/>
                    </a:cubicBezTo>
                    <a:lnTo>
                      <a:pt x="14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89" name="TextBox 13"/>
          <p:cNvSpPr txBox="1"/>
          <p:nvPr/>
        </p:nvSpPr>
        <p:spPr>
          <a:xfrm>
            <a:off x="1468637" y="120038"/>
            <a:ext cx="41452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赡养老人</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扣除条件和标准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29" name="矩形 28"/>
          <p:cNvSpPr/>
          <p:nvPr/>
        </p:nvSpPr>
        <p:spPr>
          <a:xfrm>
            <a:off x="225084" y="3507008"/>
            <a:ext cx="6779895" cy="848995"/>
          </a:xfrm>
          <a:prstGeom prst="rect">
            <a:avLst/>
          </a:prstGeom>
        </p:spPr>
        <p:txBody>
          <a:bodyPr wrap="square">
            <a:spAutoFit/>
          </a:bodyPr>
          <a:lstStyle/>
          <a:p>
            <a:r>
              <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被赡养人是指年满60岁（含）的父母以及</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子女均已去世</a:t>
            </a:r>
            <a:r>
              <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的祖父母、外祖父母。</a:t>
            </a: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9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00"/>
                                        <p:tgtEl>
                                          <p:spTgt spid="29"/>
                                        </p:tgtEl>
                                      </p:cBhvr>
                                    </p:animEffect>
                                    <p:anim calcmode="lin" valueType="num">
                                      <p:cBhvr>
                                        <p:cTn id="8" dur="700" fill="hold"/>
                                        <p:tgtEl>
                                          <p:spTgt spid="29"/>
                                        </p:tgtEl>
                                        <p:attrNameLst>
                                          <p:attrName>ppt_x</p:attrName>
                                        </p:attrNameLst>
                                      </p:cBhvr>
                                      <p:tavLst>
                                        <p:tav tm="0">
                                          <p:val>
                                            <p:strVal val="#ppt_x"/>
                                          </p:val>
                                        </p:tav>
                                        <p:tav tm="100000">
                                          <p:val>
                                            <p:strVal val="#ppt_x"/>
                                          </p:val>
                                        </p:tav>
                                      </p:tavLst>
                                    </p:anim>
                                    <p:anim calcmode="lin" valueType="num">
                                      <p:cBhvr>
                                        <p:cTn id="9" dur="7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赡养老人</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2" name="文本框 1"/>
          <p:cNvSpPr txBox="1"/>
          <p:nvPr/>
        </p:nvSpPr>
        <p:spPr>
          <a:xfrm>
            <a:off x="5378450" y="2523490"/>
            <a:ext cx="5298440" cy="1101090"/>
          </a:xfrm>
          <a:prstGeom prst="rect">
            <a:avLst/>
          </a:prstGeom>
          <a:noFill/>
        </p:spPr>
        <p:txBody>
          <a:bodyPr wrap="square" rtlCol="0" anchor="t">
            <a:spAutoFit/>
          </a:bodyPr>
          <a:lstStyle/>
          <a:p>
            <a:r>
              <a:rPr lang="en-US" altLang="zh-CN" sz="3200" dirty="0" smtClean="0">
                <a:sym typeface="+mn-ea"/>
              </a:rPr>
              <a:t>   </a:t>
            </a:r>
            <a:r>
              <a:rPr lang="zh-CN" altLang="en-US" sz="3200" dirty="0" smtClean="0">
                <a:sym typeface="+mn-ea"/>
              </a:rPr>
              <a:t>为被赡养人年满</a:t>
            </a:r>
            <a:r>
              <a:rPr lang="en-US" sz="3200" dirty="0" smtClean="0">
                <a:sym typeface="+mn-ea"/>
              </a:rPr>
              <a:t>60</a:t>
            </a:r>
            <a:r>
              <a:rPr lang="zh-CN" altLang="en-US" sz="3200" dirty="0" smtClean="0">
                <a:sym typeface="+mn-ea"/>
              </a:rPr>
              <a:t>周岁的当月至赡养义务终止的</a:t>
            </a:r>
            <a:r>
              <a:rPr lang="zh-CN" altLang="en-US" sz="3200" b="1" dirty="0" smtClean="0">
                <a:solidFill>
                  <a:srgbClr val="FF0000"/>
                </a:solidFill>
                <a:sym typeface="+mn-ea"/>
              </a:rPr>
              <a:t>年末</a:t>
            </a:r>
            <a:r>
              <a:rPr lang="zh-CN" altLang="en-US" sz="3200" dirty="0" smtClean="0">
                <a:sym typeface="+mn-ea"/>
              </a:rPr>
              <a:t>。</a:t>
            </a:r>
            <a:endParaRPr lang="zh-CN" altLang="en-US" sz="3200" dirty="0"/>
          </a:p>
        </p:txBody>
      </p:sp>
      <p:graphicFrame>
        <p:nvGraphicFramePr>
          <p:cNvPr id="3" name="对象 2"/>
          <p:cNvGraphicFramePr/>
          <p:nvPr/>
        </p:nvGraphicFramePr>
        <p:xfrm>
          <a:off x="838835" y="1144270"/>
          <a:ext cx="3527425" cy="4709160"/>
        </p:xfrm>
        <a:graphic>
          <a:graphicData uri="http://schemas.openxmlformats.org/presentationml/2006/ole">
            <mc:AlternateContent xmlns:mc="http://schemas.openxmlformats.org/markup-compatibility/2006">
              <mc:Choice xmlns:v="urn:schemas-microsoft-com:vml" Requires="v">
                <p:oleObj spid="_x0000_s1025" name="" r:id="rId1" imgW="3524250" imgH="4705350" progId="PBrush">
                  <p:embed/>
                </p:oleObj>
              </mc:Choice>
              <mc:Fallback>
                <p:oleObj name="" r:id="rId1" imgW="3524250" imgH="4705350" progId="PBrush">
                  <p:embed/>
                  <p:pic>
                    <p:nvPicPr>
                      <p:cNvPr id="0" name="图片 1024" descr="image39"/>
                      <p:cNvPicPr/>
                      <p:nvPr/>
                    </p:nvPicPr>
                    <p:blipFill>
                      <a:blip r:embed="rId2"/>
                      <a:stretch>
                        <a:fillRect/>
                      </a:stretch>
                    </p:blipFill>
                    <p:spPr>
                      <a:xfrm>
                        <a:off x="838835" y="1144270"/>
                        <a:ext cx="3527425" cy="4709160"/>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赡养老人</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
        <p:nvSpPr>
          <p:cNvPr id="2" name="文本框 1"/>
          <p:cNvSpPr txBox="1"/>
          <p:nvPr/>
        </p:nvSpPr>
        <p:spPr>
          <a:xfrm>
            <a:off x="5378450" y="2523490"/>
            <a:ext cx="5298440" cy="1069975"/>
          </a:xfrm>
          <a:prstGeom prst="rect">
            <a:avLst/>
          </a:prstGeom>
          <a:noFill/>
        </p:spPr>
        <p:txBody>
          <a:bodyPr wrap="square" rtlCol="0" anchor="t">
            <a:spAutoFit/>
          </a:bodyPr>
          <a:lstStyle/>
          <a:p>
            <a:pPr lvl="0"/>
            <a:r>
              <a:rPr lang="en-US" altLang="zh-CN" sz="3200" dirty="0" smtClean="0">
                <a:sym typeface="+mn-ea"/>
              </a:rPr>
              <a:t>   </a:t>
            </a:r>
            <a:r>
              <a:rPr lang="zh-CN" altLang="en-US" sz="3200" dirty="0">
                <a:sym typeface="+mn-ea"/>
              </a:rPr>
              <a:t>采取约定或指定分摊的，需</a:t>
            </a:r>
            <a:r>
              <a:rPr lang="zh-CN" altLang="en-US" sz="3200" dirty="0" smtClean="0">
                <a:sym typeface="+mn-ea"/>
              </a:rPr>
              <a:t>留存相关书面协议</a:t>
            </a:r>
            <a:endParaRPr lang="zh-CN" altLang="en-US" sz="3200" dirty="0">
              <a:sym typeface="+mn-ea"/>
            </a:endParaRPr>
          </a:p>
        </p:txBody>
      </p:sp>
      <p:graphicFrame>
        <p:nvGraphicFramePr>
          <p:cNvPr id="3" name="对象 2"/>
          <p:cNvGraphicFramePr/>
          <p:nvPr/>
        </p:nvGraphicFramePr>
        <p:xfrm>
          <a:off x="838835" y="1144270"/>
          <a:ext cx="3527425" cy="4709160"/>
        </p:xfrm>
        <a:graphic>
          <a:graphicData uri="http://schemas.openxmlformats.org/presentationml/2006/ole">
            <mc:AlternateContent xmlns:mc="http://schemas.openxmlformats.org/markup-compatibility/2006">
              <mc:Choice xmlns:v="urn:schemas-microsoft-com:vml" Requires="v">
                <p:oleObj spid="_x0000_s2049" name="" r:id="rId1" imgW="3524250" imgH="4705350" progId="PBrush">
                  <p:embed/>
                </p:oleObj>
              </mc:Choice>
              <mc:Fallback>
                <p:oleObj name="" r:id="rId1" imgW="3524250" imgH="4705350" progId="PBrush">
                  <p:embed/>
                  <p:pic>
                    <p:nvPicPr>
                      <p:cNvPr id="0" name="图片 2048" descr="image41"/>
                      <p:cNvPicPr/>
                      <p:nvPr/>
                    </p:nvPicPr>
                    <p:blipFill>
                      <a:blip r:embed="rId2"/>
                      <a:stretch>
                        <a:fillRect/>
                      </a:stretch>
                    </p:blipFill>
                    <p:spPr>
                      <a:xfrm>
                        <a:off x="838835" y="1144270"/>
                        <a:ext cx="3527425" cy="4709160"/>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973092" y="4230621"/>
            <a:ext cx="7109639"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大病医疗专项附加扣除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六</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41452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大病医疗</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扣除条件和标准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32" name="组合 31"/>
          <p:cNvGrpSpPr>
            <a:grpSpLocks noChangeAspect="1"/>
          </p:cNvGrpSpPr>
          <p:nvPr/>
        </p:nvGrpSpPr>
        <p:grpSpPr>
          <a:xfrm>
            <a:off x="8489358" y="4167481"/>
            <a:ext cx="3595159" cy="2484000"/>
            <a:chOff x="2161308" y="1637071"/>
            <a:chExt cx="3325092" cy="2297406"/>
          </a:xfrm>
        </p:grpSpPr>
        <p:sp>
          <p:nvSpPr>
            <p:cNvPr id="33" name="矩形 32"/>
            <p:cNvSpPr/>
            <p:nvPr/>
          </p:nvSpPr>
          <p:spPr>
            <a:xfrm>
              <a:off x="2161308" y="1637071"/>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微软雅黑 Light" panose="020B0502040204020203" pitchFamily="34" charset="-122"/>
                <a:ea typeface="微软雅黑 Light" panose="020B0502040204020203" pitchFamily="34" charset="-122"/>
              </a:endParaRPr>
            </a:p>
          </p:txBody>
        </p:sp>
        <p:pic>
          <p:nvPicPr>
            <p:cNvPr id="47" name="图片 46"/>
            <p:cNvPicPr>
              <a:picLocks noChangeAspect="1"/>
            </p:cNvPicPr>
            <p:nvPr/>
          </p:nvPicPr>
          <p:blipFill>
            <a:blip r:embed="rId1"/>
            <a:stretch>
              <a:fillRect/>
            </a:stretch>
          </p:blipFill>
          <p:spPr>
            <a:xfrm>
              <a:off x="2317003" y="1773359"/>
              <a:ext cx="3013702" cy="2024831"/>
            </a:xfrm>
            <a:prstGeom prst="rect">
              <a:avLst/>
            </a:prstGeom>
            <a:solidFill>
              <a:srgbClr val="1FADA2"/>
            </a:solidFill>
            <a:ln w="19050">
              <a:noFill/>
            </a:ln>
            <a:effectLst>
              <a:innerShdw blurRad="127000">
                <a:prstClr val="black">
                  <a:alpha val="20000"/>
                </a:prstClr>
              </a:innerShdw>
            </a:effectLst>
          </p:spPr>
        </p:pic>
      </p:grpSp>
      <p:grpSp>
        <p:nvGrpSpPr>
          <p:cNvPr id="4" name="组合 3"/>
          <p:cNvGrpSpPr/>
          <p:nvPr/>
        </p:nvGrpSpPr>
        <p:grpSpPr>
          <a:xfrm>
            <a:off x="1249793" y="2166139"/>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391081" y="1889476"/>
            <a:ext cx="8378151" cy="1580515"/>
          </a:xfrm>
          <a:prstGeom prst="rect">
            <a:avLst/>
          </a:prstGeom>
        </p:spPr>
        <p:txBody>
          <a:bodyPr wrap="square">
            <a:spAutoFit/>
          </a:bodyPr>
          <a:lstStyle/>
          <a:p>
            <a:pPr algn="just"/>
            <a:r>
              <a:rPr lang="zh-CN" altLang="en-US" sz="2400" dirty="0">
                <a:solidFill>
                  <a:schemeClr val="tx1"/>
                </a:solidFill>
                <a:latin typeface="微软雅黑" panose="020B0503020204020204" pitchFamily="34" charset="-122"/>
                <a:ea typeface="微软雅黑" panose="020B0503020204020204" pitchFamily="34" charset="-122"/>
              </a:rPr>
              <a:t>在一个纳税年度内，与基本医保相关的医药费用，扣除医保报销后个人负担（是指</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医保目录范围内的自付部分</a:t>
            </a:r>
            <a:r>
              <a:rPr lang="zh-CN" altLang="en-US" sz="2400" dirty="0">
                <a:solidFill>
                  <a:schemeClr val="tx1"/>
                </a:solidFill>
                <a:latin typeface="微软雅黑" panose="020B0503020204020204" pitchFamily="34" charset="-122"/>
                <a:ea typeface="微软雅黑" panose="020B0503020204020204" pitchFamily="34" charset="-122"/>
              </a:rPr>
              <a:t>）累计</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超过</a:t>
            </a:r>
            <a:r>
              <a:rPr lang="en-US" altLang="zh-CN" sz="2400" dirty="0">
                <a:solidFill>
                  <a:schemeClr val="tx1"/>
                </a:solidFill>
                <a:latin typeface="微软雅黑" panose="020B0503020204020204" pitchFamily="34" charset="-122"/>
                <a:ea typeface="微软雅黑" panose="020B0503020204020204" pitchFamily="34" charset="-122"/>
              </a:rPr>
              <a:t>15000</a:t>
            </a:r>
            <a:r>
              <a:rPr lang="zh-CN" altLang="en-US" sz="2400" dirty="0">
                <a:solidFill>
                  <a:schemeClr val="tx1"/>
                </a:solidFill>
                <a:latin typeface="微软雅黑" panose="020B0503020204020204" pitchFamily="34" charset="-122"/>
                <a:ea typeface="微软雅黑" panose="020B0503020204020204" pitchFamily="34" charset="-122"/>
              </a:rPr>
              <a:t>元的部分，由纳税人在办理年度汇算清缴时，在</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80000</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元</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限额</a:t>
            </a:r>
            <a:r>
              <a:rPr lang="zh-CN" altLang="en-US" sz="2400" dirty="0">
                <a:solidFill>
                  <a:schemeClr val="tx1"/>
                </a:solidFill>
                <a:latin typeface="微软雅黑" panose="020B0503020204020204" pitchFamily="34" charset="-122"/>
                <a:ea typeface="微软雅黑" panose="020B0503020204020204" pitchFamily="34" charset="-122"/>
              </a:rPr>
              <a:t>内据实扣除。</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大病医疗</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扣除方式</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32" name="组合 31"/>
          <p:cNvGrpSpPr>
            <a:grpSpLocks noChangeAspect="1"/>
          </p:cNvGrpSpPr>
          <p:nvPr/>
        </p:nvGrpSpPr>
        <p:grpSpPr>
          <a:xfrm>
            <a:off x="8489358" y="4167481"/>
            <a:ext cx="3595159" cy="2484000"/>
            <a:chOff x="2161308" y="1637071"/>
            <a:chExt cx="3325092" cy="2297406"/>
          </a:xfrm>
        </p:grpSpPr>
        <p:sp>
          <p:nvSpPr>
            <p:cNvPr id="33" name="矩形 32"/>
            <p:cNvSpPr/>
            <p:nvPr/>
          </p:nvSpPr>
          <p:spPr>
            <a:xfrm>
              <a:off x="2161308" y="1637071"/>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微软雅黑 Light" panose="020B0502040204020203" pitchFamily="34" charset="-122"/>
                <a:ea typeface="微软雅黑 Light" panose="020B0502040204020203" pitchFamily="34" charset="-122"/>
              </a:endParaRPr>
            </a:p>
          </p:txBody>
        </p:sp>
        <p:pic>
          <p:nvPicPr>
            <p:cNvPr id="47" name="图片 46"/>
            <p:cNvPicPr>
              <a:picLocks noChangeAspect="1"/>
            </p:cNvPicPr>
            <p:nvPr/>
          </p:nvPicPr>
          <p:blipFill>
            <a:blip r:embed="rId1"/>
            <a:stretch>
              <a:fillRect/>
            </a:stretch>
          </p:blipFill>
          <p:spPr>
            <a:xfrm>
              <a:off x="2317003" y="1773359"/>
              <a:ext cx="3013702" cy="2024831"/>
            </a:xfrm>
            <a:prstGeom prst="rect">
              <a:avLst/>
            </a:prstGeom>
            <a:solidFill>
              <a:srgbClr val="1FADA2"/>
            </a:solidFill>
            <a:ln w="19050">
              <a:noFill/>
            </a:ln>
            <a:effectLst>
              <a:innerShdw blurRad="127000">
                <a:prstClr val="black">
                  <a:alpha val="20000"/>
                </a:prstClr>
              </a:innerShdw>
            </a:effectLst>
          </p:spPr>
        </p:pic>
      </p:grpSp>
      <p:grpSp>
        <p:nvGrpSpPr>
          <p:cNvPr id="4" name="组合 3"/>
          <p:cNvGrpSpPr/>
          <p:nvPr/>
        </p:nvGrpSpPr>
        <p:grpSpPr>
          <a:xfrm>
            <a:off x="1264398" y="2067079"/>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320925" y="2130425"/>
            <a:ext cx="8930005" cy="483235"/>
          </a:xfrm>
          <a:prstGeom prst="rect">
            <a:avLst/>
          </a:prstGeom>
        </p:spPr>
        <p:txBody>
          <a:bodyPr wrap="square">
            <a:spAutoFit/>
            <a:scene3d>
              <a:camera prst="orthographicFront"/>
              <a:lightRig rig="threePt" dir="t"/>
            </a:scene3d>
          </a:bodyPr>
          <a:lstStyle/>
          <a:p>
            <a:pPr algn="just"/>
            <a:r>
              <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纳税人发生的医药费用支出可以选择由本人或其配偶一方扣除；</a:t>
            </a: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4875" y="4598670"/>
            <a:ext cx="5374640" cy="659130"/>
          </a:xfrm>
          <a:prstGeom prst="rect">
            <a:avLst/>
          </a:prstGeom>
          <a:noFill/>
        </p:spPr>
        <p:txBody>
          <a:bodyPr wrap="square" rtlCol="0">
            <a:spAutoFit/>
            <a:scene3d>
              <a:camera prst="orthographicFront"/>
              <a:lightRig rig="threePt" dir="t"/>
            </a:scene3d>
          </a:bodyPr>
          <a:lstStyle/>
          <a:p>
            <a:pPr algn="dist"/>
            <a:r>
              <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纳税人及其</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配偶、未成年子女</a:t>
            </a:r>
            <a:r>
              <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发生的医</a:t>
            </a:r>
            <a:endPar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dist"/>
            <a:r>
              <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药费用支出，按规定分别计算扣除额。</a:t>
            </a:r>
            <a:endPar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1292338" y="2915439"/>
            <a:ext cx="734395" cy="734395"/>
            <a:chOff x="1948928" y="2366224"/>
            <a:chExt cx="734395" cy="734395"/>
          </a:xfrm>
        </p:grpSpPr>
        <p:grpSp>
          <p:nvGrpSpPr>
            <p:cNvPr id="3" name="组合 2"/>
            <p:cNvGrpSpPr/>
            <p:nvPr/>
          </p:nvGrpSpPr>
          <p:grpSpPr>
            <a:xfrm>
              <a:off x="1948928" y="2366224"/>
              <a:ext cx="734395" cy="734395"/>
              <a:chOff x="4738255" y="1682692"/>
              <a:chExt cx="1423000" cy="1423000"/>
            </a:xfrm>
          </p:grpSpPr>
          <p:sp>
            <p:nvSpPr>
              <p:cNvPr id="5" name="椭圆 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 name="椭圆 5"/>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7" name="组合 6"/>
            <p:cNvGrpSpPr>
              <a:grpSpLocks noChangeAspect="1"/>
            </p:cNvGrpSpPr>
            <p:nvPr/>
          </p:nvGrpSpPr>
          <p:grpSpPr>
            <a:xfrm>
              <a:off x="2124448" y="2553421"/>
              <a:ext cx="383355" cy="360000"/>
              <a:chOff x="3411256" y="4486155"/>
              <a:chExt cx="567731" cy="533142"/>
            </a:xfrm>
            <a:solidFill>
              <a:schemeClr val="bg1"/>
            </a:solidFill>
          </p:grpSpPr>
          <p:sp>
            <p:nvSpPr>
              <p:cNvPr id="8"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9" name="文本框 18"/>
          <p:cNvSpPr txBox="1"/>
          <p:nvPr/>
        </p:nvSpPr>
        <p:spPr>
          <a:xfrm>
            <a:off x="2327910" y="3039110"/>
            <a:ext cx="8412480" cy="483235"/>
          </a:xfrm>
          <a:prstGeom prst="rect">
            <a:avLst/>
          </a:prstGeom>
          <a:noFill/>
        </p:spPr>
        <p:txBody>
          <a:bodyPr wrap="none" rtlCol="0" anchor="t">
            <a:spAutoFit/>
          </a:bodyPr>
          <a:lstStyle/>
          <a:p>
            <a:pPr algn="just"/>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未成年子女发生的医药费用支出可以选择由其父母一方扣除。</a:t>
            </a:r>
            <a:endPar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1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1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4"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大病医疗</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扣除时间</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32" name="组合 31"/>
          <p:cNvGrpSpPr>
            <a:grpSpLocks noChangeAspect="1"/>
          </p:cNvGrpSpPr>
          <p:nvPr/>
        </p:nvGrpSpPr>
        <p:grpSpPr>
          <a:xfrm>
            <a:off x="8489358" y="4167481"/>
            <a:ext cx="3595159" cy="2484000"/>
            <a:chOff x="2161308" y="1637071"/>
            <a:chExt cx="3325092" cy="2297406"/>
          </a:xfrm>
        </p:grpSpPr>
        <p:sp>
          <p:nvSpPr>
            <p:cNvPr id="33" name="矩形 32"/>
            <p:cNvSpPr/>
            <p:nvPr/>
          </p:nvSpPr>
          <p:spPr>
            <a:xfrm>
              <a:off x="2161308" y="1637071"/>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微软雅黑 Light" panose="020B0502040204020203" pitchFamily="34" charset="-122"/>
                <a:ea typeface="微软雅黑 Light" panose="020B0502040204020203" pitchFamily="34" charset="-122"/>
              </a:endParaRPr>
            </a:p>
          </p:txBody>
        </p:sp>
        <p:pic>
          <p:nvPicPr>
            <p:cNvPr id="47" name="图片 46"/>
            <p:cNvPicPr>
              <a:picLocks noChangeAspect="1"/>
            </p:cNvPicPr>
            <p:nvPr/>
          </p:nvPicPr>
          <p:blipFill>
            <a:blip r:embed="rId1"/>
            <a:stretch>
              <a:fillRect/>
            </a:stretch>
          </p:blipFill>
          <p:spPr>
            <a:xfrm>
              <a:off x="2317003" y="1773359"/>
              <a:ext cx="3013702" cy="2024831"/>
            </a:xfrm>
            <a:prstGeom prst="rect">
              <a:avLst/>
            </a:prstGeom>
            <a:solidFill>
              <a:srgbClr val="1FADA2"/>
            </a:solidFill>
            <a:ln w="19050">
              <a:noFill/>
            </a:ln>
            <a:effectLst>
              <a:innerShdw blurRad="127000">
                <a:prstClr val="black">
                  <a:alpha val="20000"/>
                </a:prstClr>
              </a:innerShdw>
            </a:effectLst>
          </p:spPr>
        </p:pic>
      </p:grpSp>
      <p:grpSp>
        <p:nvGrpSpPr>
          <p:cNvPr id="4" name="组合 3"/>
          <p:cNvGrpSpPr/>
          <p:nvPr/>
        </p:nvGrpSpPr>
        <p:grpSpPr>
          <a:xfrm>
            <a:off x="1264398" y="2067079"/>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320925" y="2130425"/>
            <a:ext cx="8930005" cy="461665"/>
          </a:xfrm>
          <a:prstGeom prst="rect">
            <a:avLst/>
          </a:prstGeom>
        </p:spPr>
        <p:txBody>
          <a:bodyPr wrap="square">
            <a:spAutoFit/>
          </a:bodyPr>
          <a:lstStyle/>
          <a:p>
            <a:pPr lvl="0"/>
            <a:r>
              <a:rPr lang="zh-CN" altLang="en-US" sz="2400" dirty="0" smtClean="0"/>
              <a:t>为医疗保障信息系统记录的医药费用实际支出的当年。</a:t>
            </a: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96577" y="219733"/>
            <a:ext cx="32308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大病医疗</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留存资料</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32" name="组合 31"/>
          <p:cNvGrpSpPr>
            <a:grpSpLocks noChangeAspect="1"/>
          </p:cNvGrpSpPr>
          <p:nvPr/>
        </p:nvGrpSpPr>
        <p:grpSpPr>
          <a:xfrm>
            <a:off x="8489358" y="4167481"/>
            <a:ext cx="3595159" cy="2484000"/>
            <a:chOff x="2161308" y="1637071"/>
            <a:chExt cx="3325092" cy="2297406"/>
          </a:xfrm>
        </p:grpSpPr>
        <p:sp>
          <p:nvSpPr>
            <p:cNvPr id="33" name="矩形 32"/>
            <p:cNvSpPr/>
            <p:nvPr/>
          </p:nvSpPr>
          <p:spPr>
            <a:xfrm>
              <a:off x="2161308" y="1637071"/>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微软雅黑 Light" panose="020B0502040204020203" pitchFamily="34" charset="-122"/>
                <a:ea typeface="微软雅黑 Light" panose="020B0502040204020203" pitchFamily="34" charset="-122"/>
              </a:endParaRPr>
            </a:p>
          </p:txBody>
        </p:sp>
        <p:pic>
          <p:nvPicPr>
            <p:cNvPr id="47" name="图片 46"/>
            <p:cNvPicPr>
              <a:picLocks noChangeAspect="1"/>
            </p:cNvPicPr>
            <p:nvPr/>
          </p:nvPicPr>
          <p:blipFill>
            <a:blip r:embed="rId1"/>
            <a:stretch>
              <a:fillRect/>
            </a:stretch>
          </p:blipFill>
          <p:spPr>
            <a:xfrm>
              <a:off x="2317003" y="1773359"/>
              <a:ext cx="3013702" cy="2024831"/>
            </a:xfrm>
            <a:prstGeom prst="rect">
              <a:avLst/>
            </a:prstGeom>
            <a:solidFill>
              <a:srgbClr val="1FADA2"/>
            </a:solidFill>
            <a:ln w="19050">
              <a:noFill/>
            </a:ln>
            <a:effectLst>
              <a:innerShdw blurRad="127000">
                <a:prstClr val="black">
                  <a:alpha val="20000"/>
                </a:prstClr>
              </a:innerShdw>
            </a:effectLst>
          </p:spPr>
        </p:pic>
      </p:grpSp>
      <p:grpSp>
        <p:nvGrpSpPr>
          <p:cNvPr id="4" name="组合 3"/>
          <p:cNvGrpSpPr/>
          <p:nvPr/>
        </p:nvGrpSpPr>
        <p:grpSpPr>
          <a:xfrm>
            <a:off x="1264398" y="2067079"/>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320925" y="2130425"/>
            <a:ext cx="8930005" cy="1200329"/>
          </a:xfrm>
          <a:prstGeom prst="rect">
            <a:avLst/>
          </a:prstGeom>
        </p:spPr>
        <p:txBody>
          <a:bodyPr wrap="square">
            <a:spAutoFit/>
          </a:bodyPr>
          <a:lstStyle/>
          <a:p>
            <a:pPr lvl="0"/>
            <a:r>
              <a:rPr lang="zh-CN" altLang="en-US" sz="2400" dirty="0" smtClean="0"/>
              <a:t>应当留存</a:t>
            </a:r>
            <a:r>
              <a:rPr lang="zh-CN" altLang="en-US" sz="2400" dirty="0" smtClean="0">
                <a:solidFill>
                  <a:srgbClr val="FF0000"/>
                </a:solidFill>
              </a:rPr>
              <a:t>医药服务收费</a:t>
            </a:r>
            <a:r>
              <a:rPr lang="zh-CN" altLang="en-US" sz="2400" dirty="0" smtClean="0"/>
              <a:t>及</a:t>
            </a:r>
            <a:r>
              <a:rPr lang="zh-CN" altLang="en-US" sz="2400" dirty="0" smtClean="0">
                <a:solidFill>
                  <a:srgbClr val="FF0000"/>
                </a:solidFill>
              </a:rPr>
              <a:t>医保报销相关票据原件（或者复印件）</a:t>
            </a:r>
            <a:r>
              <a:rPr lang="zh-CN" altLang="en-US" sz="2400" dirty="0" smtClean="0"/>
              <a:t>等资料备查。医疗保障部门应当向患者提供在医疗保障信息系统记录的本人年度医药费用信息查询服务。</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接连接符 65"/>
          <p:cNvCxnSpPr/>
          <p:nvPr/>
        </p:nvCxnSpPr>
        <p:spPr>
          <a:xfrm flipV="1">
            <a:off x="1834282" y="5563262"/>
            <a:ext cx="0" cy="1308767"/>
          </a:xfrm>
          <a:prstGeom prst="line">
            <a:avLst/>
          </a:prstGeom>
        </p:spPr>
        <p:style>
          <a:lnRef idx="3">
            <a:schemeClr val="accent1"/>
          </a:lnRef>
          <a:fillRef idx="0">
            <a:schemeClr val="accent1"/>
          </a:fillRef>
          <a:effectRef idx="2">
            <a:schemeClr val="accent1"/>
          </a:effectRef>
          <a:fontRef idx="minor">
            <a:schemeClr val="tx1"/>
          </a:fontRef>
        </p:style>
      </p:cxnSp>
      <p:sp>
        <p:nvSpPr>
          <p:cNvPr id="24" name="空心弧 23"/>
          <p:cNvSpPr/>
          <p:nvPr/>
        </p:nvSpPr>
        <p:spPr>
          <a:xfrm rot="5400000">
            <a:off x="-264331" y="1564293"/>
            <a:ext cx="4191608" cy="3899111"/>
          </a:xfrm>
          <a:prstGeom prst="blockArc">
            <a:avLst>
              <a:gd name="adj1" fmla="val 10897210"/>
              <a:gd name="adj2" fmla="val 6953"/>
              <a:gd name="adj3" fmla="val 1246"/>
            </a:avLst>
          </a:prstGeom>
        </p:spPr>
        <p:style>
          <a:lnRef idx="3">
            <a:schemeClr val="lt1"/>
          </a:lnRef>
          <a:fillRef idx="1">
            <a:schemeClr val="accent6"/>
          </a:fillRef>
          <a:effectRef idx="1">
            <a:schemeClr val="accent6"/>
          </a:effectRef>
          <a:fontRef idx="minor">
            <a:schemeClr val="lt1"/>
          </a:fontRef>
        </p:style>
        <p:txBody>
          <a:bodyPr lIns="121905" tIns="60953" rIns="121905" bIns="60953" anchor="ctr"/>
          <a:lstStyle/>
          <a:p>
            <a:pPr algn="ct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bwMode="auto">
          <a:xfrm>
            <a:off x="1962984" y="801772"/>
            <a:ext cx="192168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bwMode="auto">
          <a:xfrm>
            <a:off x="1951354" y="6138270"/>
            <a:ext cx="191956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bwMode="auto">
          <a:xfrm>
            <a:off x="3436274" y="2180598"/>
            <a:ext cx="17786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直接连接符 27"/>
          <p:cNvCxnSpPr>
            <a:endCxn id="54" idx="2"/>
          </p:cNvCxnSpPr>
          <p:nvPr/>
        </p:nvCxnSpPr>
        <p:spPr bwMode="auto">
          <a:xfrm>
            <a:off x="3224205" y="4817182"/>
            <a:ext cx="1920683"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矩形 28"/>
          <p:cNvSpPr/>
          <p:nvPr/>
        </p:nvSpPr>
        <p:spPr>
          <a:xfrm>
            <a:off x="5029793" y="441888"/>
            <a:ext cx="6394073" cy="738650"/>
          </a:xfrm>
          <a:prstGeom prst="rect">
            <a:avLst/>
          </a:prstGeom>
        </p:spPr>
        <p:txBody>
          <a:bodyPr wrap="square" lIns="121905" tIns="60953" rIns="121905" bIns="60953">
            <a:spAutoFit/>
          </a:bodyPr>
          <a:lstStyle/>
          <a:p>
            <a:r>
              <a:rPr lang="zh-CN" altLang="en-US" sz="2000" dirty="0">
                <a:solidFill>
                  <a:schemeClr val="tx1"/>
                </a:solidFill>
                <a:latin typeface="微软雅黑" panose="020B0503020204020204" pitchFamily="34" charset="-122"/>
                <a:ea typeface="微软雅黑" panose="020B0503020204020204" pitchFamily="34" charset="-122"/>
              </a:rPr>
              <a:t>个人所得税专项附加扣除额本年度扣除不完的，</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不能结转以后年度扣除。</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2" name="椭圆 31"/>
          <p:cNvSpPr/>
          <p:nvPr/>
        </p:nvSpPr>
        <p:spPr bwMode="auto">
          <a:xfrm>
            <a:off x="22120" y="2004520"/>
            <a:ext cx="3012465" cy="3013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zh-CN" altLang="en-US">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椭圆 33"/>
          <p:cNvSpPr/>
          <p:nvPr/>
        </p:nvSpPr>
        <p:spPr>
          <a:xfrm>
            <a:off x="1660123" y="51306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chemeClr val="tx1"/>
                </a:solidFill>
              </a:rPr>
              <a:t>1</a:t>
            </a:r>
            <a:endParaRPr lang="en-US" altLang="zh-CN" b="1" dirty="0">
              <a:solidFill>
                <a:schemeClr val="tx1"/>
              </a:solidFill>
            </a:endParaRPr>
          </a:p>
        </p:txBody>
      </p:sp>
      <p:sp>
        <p:nvSpPr>
          <p:cNvPr id="35" name="椭圆 34"/>
          <p:cNvSpPr/>
          <p:nvPr/>
        </p:nvSpPr>
        <p:spPr>
          <a:xfrm>
            <a:off x="3027385" y="1911325"/>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chemeClr val="tx1"/>
                </a:solidFill>
              </a:rPr>
              <a:t>2</a:t>
            </a:r>
            <a:endParaRPr lang="en-US" altLang="zh-CN" b="1" dirty="0">
              <a:solidFill>
                <a:schemeClr val="tx1"/>
              </a:solidFill>
            </a:endParaRPr>
          </a:p>
        </p:txBody>
      </p:sp>
      <p:sp>
        <p:nvSpPr>
          <p:cNvPr id="36" name="椭圆 35"/>
          <p:cNvSpPr/>
          <p:nvPr/>
        </p:nvSpPr>
        <p:spPr>
          <a:xfrm>
            <a:off x="2980020" y="454443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chemeClr val="tx1"/>
                </a:solidFill>
              </a:rPr>
              <a:t>3</a:t>
            </a:r>
            <a:endParaRPr lang="en-US" altLang="zh-CN" b="1" dirty="0">
              <a:solidFill>
                <a:schemeClr val="tx1"/>
              </a:solidFill>
            </a:endParaRPr>
          </a:p>
        </p:txBody>
      </p:sp>
      <p:sp>
        <p:nvSpPr>
          <p:cNvPr id="37" name="椭圆 36"/>
          <p:cNvSpPr/>
          <p:nvPr/>
        </p:nvSpPr>
        <p:spPr>
          <a:xfrm>
            <a:off x="1582305" y="585340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chemeClr val="tx1"/>
                </a:solidFill>
              </a:rPr>
              <a:t>4</a:t>
            </a:r>
            <a:endParaRPr lang="en-US" altLang="zh-CN" b="1" dirty="0">
              <a:solidFill>
                <a:schemeClr val="tx1"/>
              </a:solidFill>
            </a:endParaRPr>
          </a:p>
        </p:txBody>
      </p:sp>
      <p:grpSp>
        <p:nvGrpSpPr>
          <p:cNvPr id="38" name="组合 37"/>
          <p:cNvGrpSpPr/>
          <p:nvPr/>
        </p:nvGrpSpPr>
        <p:grpSpPr>
          <a:xfrm>
            <a:off x="3859674" y="231824"/>
            <a:ext cx="1145126" cy="1145540"/>
            <a:chOff x="3989630" y="984316"/>
            <a:chExt cx="858956" cy="858956"/>
          </a:xfrm>
        </p:grpSpPr>
        <p:grpSp>
          <p:nvGrpSpPr>
            <p:cNvPr id="39" name="组合 3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3"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0" name="组合 54"/>
            <p:cNvGrpSpPr>
              <a:grpSpLocks noChangeAspect="1"/>
            </p:cNvGrpSpPr>
            <p:nvPr/>
          </p:nvGrpSpPr>
          <p:grpSpPr bwMode="auto">
            <a:xfrm>
              <a:off x="4230408" y="1145668"/>
              <a:ext cx="389996" cy="469766"/>
              <a:chOff x="3452849" y="2667439"/>
              <a:chExt cx="239345" cy="288607"/>
            </a:xfrm>
          </p:grpSpPr>
          <p:sp>
            <p:nvSpPr>
              <p:cNvPr id="4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p:spPr>
            <p:style>
              <a:lnRef idx="3">
                <a:schemeClr val="lt1"/>
              </a:lnRef>
              <a:fillRef idx="1">
                <a:schemeClr val="accent6"/>
              </a:fillRef>
              <a:effectRef idx="1">
                <a:schemeClr val="accent6"/>
              </a:effectRef>
              <a:fontRef idx="minor">
                <a:schemeClr val="lt1"/>
              </a:fontRef>
            </p:style>
            <p:txBody>
              <a:bodyPr lIns="121920" tIns="60960" rIns="121920" bIns="60960"/>
              <a:lstStyle/>
              <a:p>
                <a:pP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p:spPr>
            <p:style>
              <a:lnRef idx="3">
                <a:schemeClr val="lt1"/>
              </a:lnRef>
              <a:fillRef idx="1">
                <a:schemeClr val="accent6"/>
              </a:fillRef>
              <a:effectRef idx="1">
                <a:schemeClr val="accent6"/>
              </a:effectRef>
              <a:fontRef idx="minor">
                <a:schemeClr val="lt1"/>
              </a:fontRef>
            </p:style>
            <p:txBody>
              <a:bodyPr lIns="121920" tIns="60960" rIns="121920" bIns="60960"/>
              <a:lstStyle/>
              <a:p>
                <a:pP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5" name="组合 44"/>
          <p:cNvGrpSpPr/>
          <p:nvPr/>
        </p:nvGrpSpPr>
        <p:grpSpPr>
          <a:xfrm>
            <a:off x="5097611" y="1526985"/>
            <a:ext cx="1145126" cy="1145540"/>
            <a:chOff x="4684712" y="1948340"/>
            <a:chExt cx="858956" cy="858956"/>
          </a:xfrm>
        </p:grpSpPr>
        <p:grpSp>
          <p:nvGrpSpPr>
            <p:cNvPr id="46" name="组合 4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8"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p:spPr>
          <p:style>
            <a:lnRef idx="3">
              <a:schemeClr val="lt1"/>
            </a:lnRef>
            <a:fillRef idx="1">
              <a:schemeClr val="accent6"/>
            </a:fillRef>
            <a:effectRef idx="1">
              <a:schemeClr val="accent6"/>
            </a:effectRef>
            <a:fontRef idx="minor">
              <a:schemeClr val="lt1"/>
            </a:fontRef>
          </p:style>
          <p:txBody>
            <a:bodyPr lIns="121920" tIns="60960" rIns="121920" bIns="60960"/>
            <a:lstStyle/>
            <a:p>
              <a:pP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5119896" y="4244412"/>
            <a:ext cx="1145126" cy="1145540"/>
            <a:chOff x="4716016" y="2993953"/>
            <a:chExt cx="858956" cy="858956"/>
          </a:xfrm>
        </p:grpSpPr>
        <p:grpSp>
          <p:nvGrpSpPr>
            <p:cNvPr id="51" name="组合 5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3"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p:spPr>
          <p:style>
            <a:lnRef idx="3">
              <a:schemeClr val="lt1"/>
            </a:lnRef>
            <a:fillRef idx="1">
              <a:schemeClr val="accent6"/>
            </a:fillRef>
            <a:effectRef idx="1">
              <a:schemeClr val="accent6"/>
            </a:effectRef>
            <a:fontRef idx="minor">
              <a:schemeClr val="lt1"/>
            </a:fontRef>
          </p:style>
          <p:txBody>
            <a:bodyPr lIns="121920" tIns="60960" rIns="121920" bIns="60960"/>
            <a:lstStyle/>
            <a:p>
              <a:pP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3791476" y="5580690"/>
            <a:ext cx="1145126" cy="1145540"/>
            <a:chOff x="3996846" y="3864636"/>
            <a:chExt cx="858956" cy="858956"/>
          </a:xfrm>
        </p:grpSpPr>
        <p:grpSp>
          <p:nvGrpSpPr>
            <p:cNvPr id="56" name="组合 5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8"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p:spPr>
          <p:style>
            <a:lnRef idx="3">
              <a:schemeClr val="lt1"/>
            </a:lnRef>
            <a:fillRef idx="1">
              <a:schemeClr val="accent6"/>
            </a:fillRef>
            <a:effectRef idx="1">
              <a:schemeClr val="accent6"/>
            </a:effectRef>
            <a:fontRef idx="minor">
              <a:schemeClr val="lt1"/>
            </a:fontRef>
          </p:style>
          <p:txBody>
            <a:bodyPr lIns="121920" tIns="60960" rIns="121920" bIns="60960"/>
            <a:lstStyle/>
            <a:p>
              <a:pP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0" name="矩形 59"/>
          <p:cNvSpPr/>
          <p:nvPr/>
        </p:nvSpPr>
        <p:spPr>
          <a:xfrm>
            <a:off x="6242736" y="1336719"/>
            <a:ext cx="5333177" cy="2277532"/>
          </a:xfrm>
          <a:prstGeom prst="rect">
            <a:avLst/>
          </a:prstGeom>
        </p:spPr>
        <p:txBody>
          <a:bodyPr wrap="square" lIns="121905" tIns="60953" rIns="121905" bIns="60953">
            <a:spAutoFit/>
          </a:bodyPr>
          <a:lstStyle/>
          <a:p>
            <a:r>
              <a:rPr lang="zh-CN" altLang="en-US" sz="2000" dirty="0" smtClean="0"/>
              <a:t>纳税人首次享受专项附加扣除，应当将专项附加扣除相关信息提交扣缴义务人或者税务机关，扣缴义务人应当及时将相关信息报送税务机关，</a:t>
            </a:r>
            <a:r>
              <a:rPr lang="zh-CN" altLang="en-US" sz="20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纳税人对所提交信息的真实性、准确性、完整性负责。</a:t>
            </a:r>
            <a:r>
              <a:rPr lang="zh-CN" altLang="en-US" sz="2000" dirty="0" smtClean="0"/>
              <a:t>专项附加扣除信息发生变化的，纳税人应当及时向扣缴义务人或者税务机关提供相关信息。</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6388601" y="4219873"/>
            <a:ext cx="5035265" cy="1661979"/>
          </a:xfrm>
          <a:prstGeom prst="rect">
            <a:avLst/>
          </a:prstGeom>
        </p:spPr>
        <p:txBody>
          <a:bodyPr wrap="square" lIns="121905" tIns="60953" rIns="121905" bIns="60953">
            <a:spAutoFit/>
          </a:bodyPr>
          <a:lstStyle/>
          <a:p>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专项附加扣除相关信息</a:t>
            </a:r>
            <a:r>
              <a:rPr lang="zh-CN" altLang="en-US" sz="2000" dirty="0">
                <a:solidFill>
                  <a:schemeClr val="tx1"/>
                </a:solidFill>
                <a:latin typeface="微软雅黑" panose="020B0503020204020204" pitchFamily="34" charset="-122"/>
                <a:ea typeface="微软雅黑" panose="020B0503020204020204" pitchFamily="34" charset="-122"/>
              </a:rPr>
              <a:t>，包括纳税人本人、配偶、子女、被赡养老人等个人身份信息，以及国务院税务主管部门规定的其他与专项附加扣除相关信息。</a:t>
            </a: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5004800" y="5938893"/>
            <a:ext cx="6425200" cy="430873"/>
          </a:xfrm>
          <a:prstGeom prst="rect">
            <a:avLst/>
          </a:prstGeom>
        </p:spPr>
        <p:txBody>
          <a:bodyPr wrap="square" lIns="121905" tIns="60953" rIns="121905" bIns="60953">
            <a:spAutoFit/>
          </a:bodyPr>
          <a:lstStyle/>
          <a:p>
            <a:r>
              <a:rPr lang="zh-CN" altLang="en-US" sz="2000" dirty="0">
                <a:solidFill>
                  <a:schemeClr val="tx1"/>
                </a:solidFill>
                <a:latin typeface="微软雅黑" panose="020B0503020204020204" pitchFamily="34" charset="-122"/>
                <a:ea typeface="微软雅黑" panose="020B0503020204020204" pitchFamily="34" charset="-122"/>
              </a:rPr>
              <a:t>纳税人需要留存备查的相关资料</a:t>
            </a:r>
            <a:r>
              <a:rPr lang="zh-CN" altLang="en-US" sz="2000" dirty="0" smtClean="0">
                <a:solidFill>
                  <a:schemeClr val="tx1"/>
                </a:solidFill>
                <a:latin typeface="微软雅黑" panose="020B0503020204020204" pitchFamily="34" charset="-122"/>
                <a:ea typeface="微软雅黑" panose="020B0503020204020204" pitchFamily="34" charset="-122"/>
              </a:rPr>
              <a:t>应当</a:t>
            </a:r>
            <a:r>
              <a:rPr lang="zh-CN" altLang="en-US" sz="20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留存</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五年</a:t>
            </a:r>
            <a:r>
              <a:rPr lang="zh-CN" altLang="en-US"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V="1">
            <a:off x="1890039" y="156830"/>
            <a:ext cx="0" cy="1308767"/>
          </a:xfrm>
          <a:prstGeom prst="line">
            <a:avLst/>
          </a:prstGeom>
        </p:spPr>
        <p:style>
          <a:lnRef idx="3">
            <a:schemeClr val="accent1"/>
          </a:lnRef>
          <a:fillRef idx="0">
            <a:schemeClr val="accent1"/>
          </a:fillRef>
          <a:effectRef idx="2">
            <a:schemeClr val="accent1"/>
          </a:effectRef>
          <a:fontRef idx="minor">
            <a:schemeClr val="tx1"/>
          </a:fontRef>
        </p:style>
      </p:cxnSp>
      <p:grpSp>
        <p:nvGrpSpPr>
          <p:cNvPr id="2" name="组合 12"/>
          <p:cNvGrpSpPr/>
          <p:nvPr/>
        </p:nvGrpSpPr>
        <p:grpSpPr bwMode="auto">
          <a:xfrm>
            <a:off x="66733" y="1998404"/>
            <a:ext cx="2887675" cy="3056196"/>
            <a:chOff x="1103084" y="2155824"/>
            <a:chExt cx="3176815" cy="3176815"/>
          </a:xfrm>
        </p:grpSpPr>
        <p:sp>
          <p:nvSpPr>
            <p:cNvPr id="14" name="椭圆 13"/>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5" name="椭圆 14"/>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89" name="TextBox 13"/>
          <p:cNvSpPr txBox="1"/>
          <p:nvPr/>
        </p:nvSpPr>
        <p:spPr>
          <a:xfrm>
            <a:off x="2175392" y="35583"/>
            <a:ext cx="14020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其他规定</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7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Effect transition="in" filter="fade">
                                      <p:cBhvr>
                                        <p:cTn id="9" dur="400"/>
                                        <p:tgtEl>
                                          <p:spTgt spid="2"/>
                                        </p:tgtEl>
                                      </p:cBhvr>
                                    </p:animEffect>
                                  </p:childTnLst>
                                </p:cTn>
                              </p:par>
                              <p:par>
                                <p:cTn id="10" presetID="22" presetClass="entr" presetSubtype="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
                                        <p:tgtEl>
                                          <p:spTgt spid="6"/>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350"/>
                                        <p:tgtEl>
                                          <p:spTgt spid="24"/>
                                        </p:tgtEl>
                                      </p:cBhvr>
                                    </p:animEffect>
                                  </p:childTnLst>
                                </p:cTn>
                              </p:par>
                            </p:childTnLst>
                          </p:cTn>
                        </p:par>
                        <p:par>
                          <p:cTn id="17" fill="hold">
                            <p:stCondLst>
                              <p:cond delay="1250"/>
                            </p:stCondLst>
                            <p:childTnLst>
                              <p:par>
                                <p:cTn id="18" presetID="22" presetClass="entr" presetSubtype="1"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up)">
                                      <p:cBhvr>
                                        <p:cTn id="20" dur="100"/>
                                        <p:tgtEl>
                                          <p:spTgt spid="66"/>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750"/>
                            </p:stCondLst>
                            <p:childTnLst>
                              <p:par>
                                <p:cTn id="32" presetID="2" presetClass="entr" presetSubtype="2"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left)">
                                      <p:cBhvr>
                                        <p:cTn id="57" dur="500"/>
                                        <p:tgtEl>
                                          <p:spTgt spid="60"/>
                                        </p:tgtEl>
                                      </p:cBhvr>
                                    </p:animEffect>
                                  </p:childTnLst>
                                </p:cTn>
                              </p:par>
                              <p:par>
                                <p:cTn id="58" presetID="53" presetClass="entr" presetSubtype="16" fill="hold" grpId="0" nodeType="withEffect">
                                  <p:stCondLst>
                                    <p:cond delay="75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525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par>
                          <p:cTn id="67" fill="hold">
                            <p:stCondLst>
                              <p:cond delay="5750"/>
                            </p:stCondLst>
                            <p:childTnLst>
                              <p:par>
                                <p:cTn id="68" presetID="2" presetClass="entr" presetSubtype="2"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500" fill="hold"/>
                                        <p:tgtEl>
                                          <p:spTgt spid="50"/>
                                        </p:tgtEl>
                                        <p:attrNameLst>
                                          <p:attrName>ppt_x</p:attrName>
                                        </p:attrNameLst>
                                      </p:cBhvr>
                                      <p:tavLst>
                                        <p:tav tm="0">
                                          <p:val>
                                            <p:strVal val="1+#ppt_w/2"/>
                                          </p:val>
                                        </p:tav>
                                        <p:tav tm="100000">
                                          <p:val>
                                            <p:strVal val="#ppt_x"/>
                                          </p:val>
                                        </p:tav>
                                      </p:tavLst>
                                    </p:anim>
                                    <p:anim calcmode="lin" valueType="num">
                                      <p:cBhvr additive="base">
                                        <p:cTn id="71" dur="500" fill="hold"/>
                                        <p:tgtEl>
                                          <p:spTgt spid="50"/>
                                        </p:tgtEl>
                                        <p:attrNameLst>
                                          <p:attrName>ppt_y</p:attrName>
                                        </p:attrNameLst>
                                      </p:cBhvr>
                                      <p:tavLst>
                                        <p:tav tm="0">
                                          <p:val>
                                            <p:strVal val="#ppt_y"/>
                                          </p:val>
                                        </p:tav>
                                        <p:tav tm="100000">
                                          <p:val>
                                            <p:strVal val="#ppt_y"/>
                                          </p:val>
                                        </p:tav>
                                      </p:tavLst>
                                    </p:anim>
                                  </p:childTnLst>
                                </p:cTn>
                              </p:par>
                            </p:childTnLst>
                          </p:cTn>
                        </p:par>
                        <p:par>
                          <p:cTn id="72" fill="hold">
                            <p:stCondLst>
                              <p:cond delay="6250"/>
                            </p:stCondLst>
                            <p:childTnLst>
                              <p:par>
                                <p:cTn id="73" presetID="22" presetClass="entr" presetSubtype="8"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cTn>
                              </p:par>
                              <p:par>
                                <p:cTn id="76" presetID="53" presetClass="entr" presetSubtype="16" fill="hold" grpId="0" nodeType="withEffect">
                                  <p:stCondLst>
                                    <p:cond delay="75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par>
                          <p:cTn id="81" fill="hold">
                            <p:stCondLst>
                              <p:cond delay="6750"/>
                            </p:stCondLst>
                            <p:childTnLst>
                              <p:par>
                                <p:cTn id="82" presetID="22" presetClass="entr" presetSubtype="8"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par>
                          <p:cTn id="85" fill="hold">
                            <p:stCondLst>
                              <p:cond delay="7250"/>
                            </p:stCondLst>
                            <p:childTnLst>
                              <p:par>
                                <p:cTn id="86" presetID="2" presetClass="entr" presetSubtype="2"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750"/>
                            </p:stCondLst>
                            <p:childTnLst>
                              <p:par>
                                <p:cTn id="91" presetID="22" presetClass="entr" presetSubtype="8"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left)">
                                      <p:cBhvr>
                                        <p:cTn id="9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bldLvl="0" animBg="1"/>
      <p:bldP spid="35" grpId="0" bldLvl="0" animBg="1"/>
      <p:bldP spid="36" grpId="0" bldLvl="0" animBg="1"/>
      <p:bldP spid="37" grpId="0" bldLvl="0" animBg="1"/>
      <p:bldP spid="60" grpId="0"/>
      <p:bldP spid="62" grpId="0"/>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圆角矩形标注 127"/>
          <p:cNvSpPr/>
          <p:nvPr/>
        </p:nvSpPr>
        <p:spPr>
          <a:xfrm>
            <a:off x="2843441" y="710004"/>
            <a:ext cx="3643420" cy="1771590"/>
          </a:xfrm>
          <a:prstGeom prst="wedgeRoundRectCallout">
            <a:avLst>
              <a:gd name="adj1" fmla="val -21166"/>
              <a:gd name="adj2" fmla="val 995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对照一下，我上有老，下有小，又养房，符合好多项呀，我表妹未婚小青年，也可以扣除继续教育、赡养老人好多项呢，估计她扣完都不用缴纳个人所得税了！</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组合 2"/>
          <p:cNvGrpSpPr/>
          <p:nvPr/>
        </p:nvGrpSpPr>
        <p:grpSpPr>
          <a:xfrm>
            <a:off x="6031944" y="1763725"/>
            <a:ext cx="2462213" cy="3782371"/>
            <a:chOff x="3297768" y="1382151"/>
            <a:chExt cx="2462213" cy="3782371"/>
          </a:xfrm>
        </p:grpSpPr>
        <p:sp>
          <p:nvSpPr>
            <p:cNvPr id="4"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任意多边形 4"/>
            <p:cNvSpPr/>
            <p:nvPr/>
          </p:nvSpPr>
          <p:spPr>
            <a:xfrm>
              <a:off x="3297768" y="1382151"/>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540781" y="1385958"/>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tileRect/>
            </a:gradFill>
            <a:ln w="19050">
              <a:gradFill flip="none" rotWithShape="1">
                <a:gsLst>
                  <a:gs pos="0">
                    <a:schemeClr val="bg1"/>
                  </a:gs>
                  <a:gs pos="100000">
                    <a:schemeClr val="bg1">
                      <a:lumMod val="85000"/>
                    </a:schemeClr>
                  </a:gs>
                </a:gsLst>
                <a:lin ang="81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48661" y="2839052"/>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4"/>
          <p:cNvSpPr txBox="1"/>
          <p:nvPr/>
        </p:nvSpPr>
        <p:spPr>
          <a:xfrm>
            <a:off x="6697182" y="4715176"/>
            <a:ext cx="685800" cy="461665"/>
          </a:xfrm>
          <a:prstGeom prst="rect">
            <a:avLst/>
          </a:prstGeom>
          <a:noFill/>
        </p:spPr>
        <p:txBody>
          <a:bodyPr wrap="square" rtlCol="0">
            <a:spAutoFit/>
          </a:bodyPr>
          <a:lstStyle/>
          <a:p>
            <a:pPr algn="ctr"/>
            <a:endParaRPr lang="zh-CN" altLang="en-US" sz="2400" dirty="0">
              <a:solidFill>
                <a:srgbClr val="663A77"/>
              </a:solidFill>
              <a:latin typeface="等线 Light" panose="02010600030101010101" pitchFamily="2" charset="-122"/>
            </a:endParaRPr>
          </a:p>
        </p:txBody>
      </p:sp>
      <p:grpSp>
        <p:nvGrpSpPr>
          <p:cNvPr id="3" name="组合 77"/>
          <p:cNvGrpSpPr/>
          <p:nvPr/>
        </p:nvGrpSpPr>
        <p:grpSpPr>
          <a:xfrm>
            <a:off x="3322784" y="2644427"/>
            <a:ext cx="1432617" cy="2594202"/>
            <a:chOff x="4566752" y="6124085"/>
            <a:chExt cx="391598" cy="709111"/>
          </a:xfrm>
          <a:effectLst>
            <a:outerShdw blurRad="76200" dir="13500000" sy="23000" kx="1200000" algn="br" rotWithShape="0">
              <a:prstClr val="black">
                <a:alpha val="20000"/>
              </a:prstClr>
            </a:outerShdw>
          </a:effectLst>
        </p:grpSpPr>
        <p:sp>
          <p:nvSpPr>
            <p:cNvPr id="79" name="Freeform 280"/>
            <p:cNvSpPr/>
            <p:nvPr/>
          </p:nvSpPr>
          <p:spPr bwMode="auto">
            <a:xfrm>
              <a:off x="4779807" y="6195410"/>
              <a:ext cx="178543" cy="225940"/>
            </a:xfrm>
            <a:custGeom>
              <a:avLst/>
              <a:gdLst>
                <a:gd name="T0" fmla="*/ 0 w 266"/>
                <a:gd name="T1" fmla="*/ 270 h 336"/>
                <a:gd name="T2" fmla="*/ 145 w 266"/>
                <a:gd name="T3" fmla="*/ 270 h 336"/>
                <a:gd name="T4" fmla="*/ 149 w 266"/>
                <a:gd name="T5" fmla="*/ 167 h 336"/>
                <a:gd name="T6" fmla="*/ 158 w 266"/>
                <a:gd name="T7" fmla="*/ 112 h 336"/>
                <a:gd name="T8" fmla="*/ 158 w 266"/>
                <a:gd name="T9" fmla="*/ 28 h 336"/>
                <a:gd name="T10" fmla="*/ 191 w 266"/>
                <a:gd name="T11" fmla="*/ 26 h 336"/>
                <a:gd name="T12" fmla="*/ 222 w 266"/>
                <a:gd name="T13" fmla="*/ 30 h 336"/>
                <a:gd name="T14" fmla="*/ 260 w 266"/>
                <a:gd name="T15" fmla="*/ 60 h 336"/>
                <a:gd name="T16" fmla="*/ 244 w 266"/>
                <a:gd name="T17" fmla="*/ 178 h 336"/>
                <a:gd name="T18" fmla="*/ 206 w 266"/>
                <a:gd name="T19" fmla="*/ 184 h 336"/>
                <a:gd name="T20" fmla="*/ 199 w 266"/>
                <a:gd name="T21" fmla="*/ 249 h 336"/>
                <a:gd name="T22" fmla="*/ 169 w 266"/>
                <a:gd name="T23" fmla="*/ 327 h 336"/>
                <a:gd name="T24" fmla="*/ 117 w 266"/>
                <a:gd name="T25" fmla="*/ 324 h 336"/>
                <a:gd name="T26" fmla="*/ 7 w 266"/>
                <a:gd name="T27" fmla="*/ 329 h 336"/>
                <a:gd name="T28" fmla="*/ 0 w 266"/>
                <a:gd name="T29" fmla="*/ 27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36">
                  <a:moveTo>
                    <a:pt x="0" y="270"/>
                  </a:moveTo>
                  <a:cubicBezTo>
                    <a:pt x="0" y="270"/>
                    <a:pt x="98" y="270"/>
                    <a:pt x="145" y="270"/>
                  </a:cubicBezTo>
                  <a:cubicBezTo>
                    <a:pt x="145" y="219"/>
                    <a:pt x="149" y="198"/>
                    <a:pt x="149" y="167"/>
                  </a:cubicBezTo>
                  <a:cubicBezTo>
                    <a:pt x="149" y="137"/>
                    <a:pt x="158" y="132"/>
                    <a:pt x="158" y="112"/>
                  </a:cubicBezTo>
                  <a:cubicBezTo>
                    <a:pt x="158" y="93"/>
                    <a:pt x="162" y="53"/>
                    <a:pt x="158" y="28"/>
                  </a:cubicBezTo>
                  <a:cubicBezTo>
                    <a:pt x="154" y="4"/>
                    <a:pt x="179" y="0"/>
                    <a:pt x="191" y="26"/>
                  </a:cubicBezTo>
                  <a:cubicBezTo>
                    <a:pt x="201" y="4"/>
                    <a:pt x="217" y="18"/>
                    <a:pt x="222" y="30"/>
                  </a:cubicBezTo>
                  <a:cubicBezTo>
                    <a:pt x="232" y="8"/>
                    <a:pt x="254" y="16"/>
                    <a:pt x="260" y="60"/>
                  </a:cubicBezTo>
                  <a:cubicBezTo>
                    <a:pt x="266" y="104"/>
                    <a:pt x="262" y="167"/>
                    <a:pt x="244" y="178"/>
                  </a:cubicBezTo>
                  <a:cubicBezTo>
                    <a:pt x="226" y="188"/>
                    <a:pt x="206" y="184"/>
                    <a:pt x="206" y="184"/>
                  </a:cubicBezTo>
                  <a:cubicBezTo>
                    <a:pt x="206" y="184"/>
                    <a:pt x="199" y="221"/>
                    <a:pt x="199" y="249"/>
                  </a:cubicBezTo>
                  <a:cubicBezTo>
                    <a:pt x="199" y="276"/>
                    <a:pt x="178" y="319"/>
                    <a:pt x="169" y="327"/>
                  </a:cubicBezTo>
                  <a:cubicBezTo>
                    <a:pt x="160" y="336"/>
                    <a:pt x="150" y="319"/>
                    <a:pt x="117" y="324"/>
                  </a:cubicBezTo>
                  <a:cubicBezTo>
                    <a:pt x="84" y="329"/>
                    <a:pt x="7" y="329"/>
                    <a:pt x="7" y="329"/>
                  </a:cubicBezTo>
                  <a:lnTo>
                    <a:pt x="0" y="27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1"/>
            <p:cNvSpPr/>
            <p:nvPr/>
          </p:nvSpPr>
          <p:spPr bwMode="auto">
            <a:xfrm>
              <a:off x="4880583" y="6202773"/>
              <a:ext cx="74546" cy="125164"/>
            </a:xfrm>
            <a:custGeom>
              <a:avLst/>
              <a:gdLst>
                <a:gd name="T0" fmla="*/ 50 w 111"/>
                <a:gd name="T1" fmla="*/ 186 h 186"/>
                <a:gd name="T2" fmla="*/ 59 w 111"/>
                <a:gd name="T3" fmla="*/ 169 h 186"/>
                <a:gd name="T4" fmla="*/ 92 w 111"/>
                <a:gd name="T5" fmla="*/ 163 h 186"/>
                <a:gd name="T6" fmla="*/ 108 w 111"/>
                <a:gd name="T7" fmla="*/ 112 h 186"/>
                <a:gd name="T8" fmla="*/ 103 w 111"/>
                <a:gd name="T9" fmla="*/ 32 h 186"/>
                <a:gd name="T10" fmla="*/ 75 w 111"/>
                <a:gd name="T11" fmla="*/ 23 h 186"/>
                <a:gd name="T12" fmla="*/ 83 w 111"/>
                <a:gd name="T13" fmla="*/ 85 h 186"/>
                <a:gd name="T14" fmla="*/ 78 w 111"/>
                <a:gd name="T15" fmla="*/ 100 h 186"/>
                <a:gd name="T16" fmla="*/ 71 w 111"/>
                <a:gd name="T17" fmla="*/ 27 h 186"/>
                <a:gd name="T18" fmla="*/ 43 w 111"/>
                <a:gd name="T19" fmla="*/ 19 h 186"/>
                <a:gd name="T20" fmla="*/ 53 w 111"/>
                <a:gd name="T21" fmla="*/ 66 h 186"/>
                <a:gd name="T22" fmla="*/ 45 w 111"/>
                <a:gd name="T23" fmla="*/ 124 h 186"/>
                <a:gd name="T24" fmla="*/ 58 w 111"/>
                <a:gd name="T25" fmla="*/ 142 h 186"/>
                <a:gd name="T26" fmla="*/ 41 w 111"/>
                <a:gd name="T27" fmla="*/ 166 h 186"/>
                <a:gd name="T28" fmla="*/ 32 w 111"/>
                <a:gd name="T29" fmla="*/ 161 h 186"/>
                <a:gd name="T30" fmla="*/ 52 w 111"/>
                <a:gd name="T31" fmla="*/ 149 h 186"/>
                <a:gd name="T32" fmla="*/ 38 w 111"/>
                <a:gd name="T33" fmla="*/ 127 h 186"/>
                <a:gd name="T34" fmla="*/ 51 w 111"/>
                <a:gd name="T35" fmla="*/ 75 h 186"/>
                <a:gd name="T36" fmla="*/ 34 w 111"/>
                <a:gd name="T37" fmla="*/ 76 h 186"/>
                <a:gd name="T38" fmla="*/ 11 w 111"/>
                <a:gd name="T39" fmla="*/ 130 h 186"/>
                <a:gd name="T40" fmla="*/ 2 w 111"/>
                <a:gd name="T41" fmla="*/ 176 h 186"/>
                <a:gd name="T42" fmla="*/ 50 w 111"/>
                <a:gd name="T4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50" y="186"/>
                  </a:moveTo>
                  <a:cubicBezTo>
                    <a:pt x="50" y="176"/>
                    <a:pt x="50" y="169"/>
                    <a:pt x="59" y="169"/>
                  </a:cubicBezTo>
                  <a:cubicBezTo>
                    <a:pt x="71" y="169"/>
                    <a:pt x="84" y="166"/>
                    <a:pt x="92" y="163"/>
                  </a:cubicBezTo>
                  <a:cubicBezTo>
                    <a:pt x="101" y="159"/>
                    <a:pt x="106" y="130"/>
                    <a:pt x="108" y="112"/>
                  </a:cubicBezTo>
                  <a:cubicBezTo>
                    <a:pt x="110" y="94"/>
                    <a:pt x="111" y="58"/>
                    <a:pt x="103" y="32"/>
                  </a:cubicBezTo>
                  <a:cubicBezTo>
                    <a:pt x="95" y="6"/>
                    <a:pt x="81" y="8"/>
                    <a:pt x="75" y="23"/>
                  </a:cubicBezTo>
                  <a:cubicBezTo>
                    <a:pt x="78" y="34"/>
                    <a:pt x="83" y="66"/>
                    <a:pt x="83" y="85"/>
                  </a:cubicBezTo>
                  <a:cubicBezTo>
                    <a:pt x="83" y="103"/>
                    <a:pt x="78" y="107"/>
                    <a:pt x="78" y="100"/>
                  </a:cubicBezTo>
                  <a:cubicBezTo>
                    <a:pt x="80" y="82"/>
                    <a:pt x="75" y="36"/>
                    <a:pt x="71" y="27"/>
                  </a:cubicBezTo>
                  <a:cubicBezTo>
                    <a:pt x="62" y="0"/>
                    <a:pt x="46" y="7"/>
                    <a:pt x="43" y="19"/>
                  </a:cubicBezTo>
                  <a:cubicBezTo>
                    <a:pt x="43" y="19"/>
                    <a:pt x="50" y="37"/>
                    <a:pt x="53" y="66"/>
                  </a:cubicBezTo>
                  <a:cubicBezTo>
                    <a:pt x="65" y="85"/>
                    <a:pt x="53" y="108"/>
                    <a:pt x="45" y="124"/>
                  </a:cubicBezTo>
                  <a:cubicBezTo>
                    <a:pt x="50" y="124"/>
                    <a:pt x="58" y="129"/>
                    <a:pt x="58" y="142"/>
                  </a:cubicBezTo>
                  <a:cubicBezTo>
                    <a:pt x="58" y="156"/>
                    <a:pt x="50" y="165"/>
                    <a:pt x="41" y="166"/>
                  </a:cubicBezTo>
                  <a:cubicBezTo>
                    <a:pt x="32" y="166"/>
                    <a:pt x="32" y="161"/>
                    <a:pt x="32" y="161"/>
                  </a:cubicBezTo>
                  <a:cubicBezTo>
                    <a:pt x="32" y="161"/>
                    <a:pt x="47" y="165"/>
                    <a:pt x="52" y="149"/>
                  </a:cubicBezTo>
                  <a:cubicBezTo>
                    <a:pt x="58" y="132"/>
                    <a:pt x="49" y="127"/>
                    <a:pt x="38" y="127"/>
                  </a:cubicBezTo>
                  <a:cubicBezTo>
                    <a:pt x="52" y="106"/>
                    <a:pt x="57" y="87"/>
                    <a:pt x="51" y="75"/>
                  </a:cubicBezTo>
                  <a:cubicBezTo>
                    <a:pt x="45" y="63"/>
                    <a:pt x="36" y="66"/>
                    <a:pt x="34" y="76"/>
                  </a:cubicBezTo>
                  <a:cubicBezTo>
                    <a:pt x="33" y="86"/>
                    <a:pt x="21" y="116"/>
                    <a:pt x="11" y="130"/>
                  </a:cubicBezTo>
                  <a:cubicBezTo>
                    <a:pt x="0" y="143"/>
                    <a:pt x="2" y="176"/>
                    <a:pt x="2" y="176"/>
                  </a:cubicBezTo>
                  <a:lnTo>
                    <a:pt x="50" y="1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2"/>
            <p:cNvSpPr/>
            <p:nvPr/>
          </p:nvSpPr>
          <p:spPr bwMode="auto">
            <a:xfrm>
              <a:off x="4884725" y="6200932"/>
              <a:ext cx="28530" cy="87891"/>
            </a:xfrm>
            <a:custGeom>
              <a:avLst/>
              <a:gdLst>
                <a:gd name="T0" fmla="*/ 43 w 43"/>
                <a:gd name="T1" fmla="*/ 67 h 131"/>
                <a:gd name="T2" fmla="*/ 28 w 43"/>
                <a:gd name="T3" fmla="*/ 14 h 131"/>
                <a:gd name="T4" fmla="*/ 4 w 43"/>
                <a:gd name="T5" fmla="*/ 10 h 131"/>
                <a:gd name="T6" fmla="*/ 7 w 43"/>
                <a:gd name="T7" fmla="*/ 47 h 131"/>
                <a:gd name="T8" fmla="*/ 0 w 43"/>
                <a:gd name="T9" fmla="*/ 131 h 131"/>
                <a:gd name="T10" fmla="*/ 26 w 43"/>
                <a:gd name="T11" fmla="*/ 72 h 131"/>
                <a:gd name="T12" fmla="*/ 43 w 43"/>
                <a:gd name="T13" fmla="*/ 67 h 131"/>
              </a:gdLst>
              <a:ahLst/>
              <a:cxnLst>
                <a:cxn ang="0">
                  <a:pos x="T0" y="T1"/>
                </a:cxn>
                <a:cxn ang="0">
                  <a:pos x="T2" y="T3"/>
                </a:cxn>
                <a:cxn ang="0">
                  <a:pos x="T4" y="T5"/>
                </a:cxn>
                <a:cxn ang="0">
                  <a:pos x="T6" y="T7"/>
                </a:cxn>
                <a:cxn ang="0">
                  <a:pos x="T8" y="T9"/>
                </a:cxn>
                <a:cxn ang="0">
                  <a:pos x="T10" y="T11"/>
                </a:cxn>
                <a:cxn ang="0">
                  <a:pos x="T12" y="T13"/>
                </a:cxn>
              </a:cxnLst>
              <a:rect l="0" t="0" r="r" b="b"/>
              <a:pathLst>
                <a:path w="43" h="131">
                  <a:moveTo>
                    <a:pt x="43" y="67"/>
                  </a:moveTo>
                  <a:cubicBezTo>
                    <a:pt x="43" y="67"/>
                    <a:pt x="38" y="24"/>
                    <a:pt x="28" y="14"/>
                  </a:cubicBezTo>
                  <a:cubicBezTo>
                    <a:pt x="18" y="4"/>
                    <a:pt x="7" y="0"/>
                    <a:pt x="4" y="10"/>
                  </a:cubicBezTo>
                  <a:cubicBezTo>
                    <a:pt x="2" y="20"/>
                    <a:pt x="7" y="31"/>
                    <a:pt x="7" y="47"/>
                  </a:cubicBezTo>
                  <a:cubicBezTo>
                    <a:pt x="7" y="63"/>
                    <a:pt x="7" y="112"/>
                    <a:pt x="0" y="131"/>
                  </a:cubicBezTo>
                  <a:cubicBezTo>
                    <a:pt x="11" y="121"/>
                    <a:pt x="25" y="82"/>
                    <a:pt x="26" y="72"/>
                  </a:cubicBezTo>
                  <a:cubicBezTo>
                    <a:pt x="27" y="63"/>
                    <a:pt x="39" y="63"/>
                    <a:pt x="43" y="6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3"/>
            <p:cNvSpPr/>
            <p:nvPr/>
          </p:nvSpPr>
          <p:spPr bwMode="auto">
            <a:xfrm>
              <a:off x="4873220" y="6316433"/>
              <a:ext cx="47397" cy="21628"/>
            </a:xfrm>
            <a:custGeom>
              <a:avLst/>
              <a:gdLst>
                <a:gd name="T0" fmla="*/ 10 w 71"/>
                <a:gd name="T1" fmla="*/ 0 h 32"/>
                <a:gd name="T2" fmla="*/ 65 w 71"/>
                <a:gd name="T3" fmla="*/ 15 h 32"/>
                <a:gd name="T4" fmla="*/ 63 w 71"/>
                <a:gd name="T5" fmla="*/ 31 h 32"/>
                <a:gd name="T6" fmla="*/ 10 w 71"/>
                <a:gd name="T7" fmla="*/ 19 h 32"/>
                <a:gd name="T8" fmla="*/ 10 w 71"/>
                <a:gd name="T9" fmla="*/ 0 h 32"/>
              </a:gdLst>
              <a:ahLst/>
              <a:cxnLst>
                <a:cxn ang="0">
                  <a:pos x="T0" y="T1"/>
                </a:cxn>
                <a:cxn ang="0">
                  <a:pos x="T2" y="T3"/>
                </a:cxn>
                <a:cxn ang="0">
                  <a:pos x="T4" y="T5"/>
                </a:cxn>
                <a:cxn ang="0">
                  <a:pos x="T6" y="T7"/>
                </a:cxn>
                <a:cxn ang="0">
                  <a:pos x="T8" y="T9"/>
                </a:cxn>
              </a:cxnLst>
              <a:rect l="0" t="0" r="r" b="b"/>
              <a:pathLst>
                <a:path w="71" h="32">
                  <a:moveTo>
                    <a:pt x="10" y="0"/>
                  </a:moveTo>
                  <a:cubicBezTo>
                    <a:pt x="10" y="0"/>
                    <a:pt x="41" y="15"/>
                    <a:pt x="65" y="15"/>
                  </a:cubicBezTo>
                  <a:cubicBezTo>
                    <a:pt x="65" y="15"/>
                    <a:pt x="71" y="27"/>
                    <a:pt x="63" y="31"/>
                  </a:cubicBezTo>
                  <a:cubicBezTo>
                    <a:pt x="48" y="32"/>
                    <a:pt x="20" y="29"/>
                    <a:pt x="10" y="19"/>
                  </a:cubicBezTo>
                  <a:cubicBezTo>
                    <a:pt x="0" y="9"/>
                    <a:pt x="10" y="0"/>
                    <a:pt x="10" y="0"/>
                  </a:cubicBezTo>
                  <a:close/>
                </a:path>
              </a:pathLst>
            </a:custGeom>
            <a:solidFill>
              <a:srgbClr val="458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4"/>
            <p:cNvSpPr/>
            <p:nvPr/>
          </p:nvSpPr>
          <p:spPr bwMode="auto">
            <a:xfrm>
              <a:off x="4832266" y="6335300"/>
              <a:ext cx="79148" cy="82369"/>
            </a:xfrm>
            <a:custGeom>
              <a:avLst/>
              <a:gdLst>
                <a:gd name="T0" fmla="*/ 74 w 118"/>
                <a:gd name="T1" fmla="*/ 0 h 122"/>
                <a:gd name="T2" fmla="*/ 118 w 118"/>
                <a:gd name="T3" fmla="*/ 9 h 122"/>
                <a:gd name="T4" fmla="*/ 107 w 118"/>
                <a:gd name="T5" fmla="*/ 88 h 122"/>
                <a:gd name="T6" fmla="*/ 81 w 118"/>
                <a:gd name="T7" fmla="*/ 115 h 122"/>
                <a:gd name="T8" fmla="*/ 43 w 118"/>
                <a:gd name="T9" fmla="*/ 109 h 122"/>
                <a:gd name="T10" fmla="*/ 2 w 118"/>
                <a:gd name="T11" fmla="*/ 100 h 122"/>
                <a:gd name="T12" fmla="*/ 27 w 118"/>
                <a:gd name="T13" fmla="*/ 68 h 122"/>
                <a:gd name="T14" fmla="*/ 72 w 118"/>
                <a:gd name="T15" fmla="*/ 70 h 122"/>
                <a:gd name="T16" fmla="*/ 76 w 118"/>
                <a:gd name="T17" fmla="*/ 44 h 122"/>
                <a:gd name="T18" fmla="*/ 74 w 11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2">
                  <a:moveTo>
                    <a:pt x="74" y="0"/>
                  </a:moveTo>
                  <a:cubicBezTo>
                    <a:pt x="74" y="0"/>
                    <a:pt x="106" y="9"/>
                    <a:pt x="118" y="9"/>
                  </a:cubicBezTo>
                  <a:cubicBezTo>
                    <a:pt x="118" y="22"/>
                    <a:pt x="116" y="66"/>
                    <a:pt x="107" y="88"/>
                  </a:cubicBezTo>
                  <a:cubicBezTo>
                    <a:pt x="97" y="109"/>
                    <a:pt x="92" y="120"/>
                    <a:pt x="81" y="115"/>
                  </a:cubicBezTo>
                  <a:cubicBezTo>
                    <a:pt x="70" y="109"/>
                    <a:pt x="59" y="109"/>
                    <a:pt x="43" y="109"/>
                  </a:cubicBezTo>
                  <a:cubicBezTo>
                    <a:pt x="28" y="109"/>
                    <a:pt x="0" y="122"/>
                    <a:pt x="2" y="100"/>
                  </a:cubicBezTo>
                  <a:cubicBezTo>
                    <a:pt x="5" y="77"/>
                    <a:pt x="7" y="68"/>
                    <a:pt x="27" y="68"/>
                  </a:cubicBezTo>
                  <a:cubicBezTo>
                    <a:pt x="47" y="68"/>
                    <a:pt x="67" y="65"/>
                    <a:pt x="72" y="70"/>
                  </a:cubicBezTo>
                  <a:cubicBezTo>
                    <a:pt x="78" y="76"/>
                    <a:pt x="76" y="64"/>
                    <a:pt x="76" y="44"/>
                  </a:cubicBezTo>
                  <a:cubicBezTo>
                    <a:pt x="76" y="25"/>
                    <a:pt x="74" y="0"/>
                    <a:pt x="7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5"/>
            <p:cNvSpPr/>
            <p:nvPr/>
          </p:nvSpPr>
          <p:spPr bwMode="auto">
            <a:xfrm>
              <a:off x="4746675" y="6368432"/>
              <a:ext cx="89272" cy="56600"/>
            </a:xfrm>
            <a:custGeom>
              <a:avLst/>
              <a:gdLst>
                <a:gd name="T0" fmla="*/ 30 w 133"/>
                <a:gd name="T1" fmla="*/ 0 h 84"/>
                <a:gd name="T2" fmla="*/ 133 w 133"/>
                <a:gd name="T3" fmla="*/ 0 h 84"/>
                <a:gd name="T4" fmla="*/ 125 w 133"/>
                <a:gd name="T5" fmla="*/ 84 h 84"/>
                <a:gd name="T6" fmla="*/ 26 w 133"/>
                <a:gd name="T7" fmla="*/ 77 h 84"/>
                <a:gd name="T8" fmla="*/ 30 w 133"/>
                <a:gd name="T9" fmla="*/ 0 h 84"/>
              </a:gdLst>
              <a:ahLst/>
              <a:cxnLst>
                <a:cxn ang="0">
                  <a:pos x="T0" y="T1"/>
                </a:cxn>
                <a:cxn ang="0">
                  <a:pos x="T2" y="T3"/>
                </a:cxn>
                <a:cxn ang="0">
                  <a:pos x="T4" y="T5"/>
                </a:cxn>
                <a:cxn ang="0">
                  <a:pos x="T6" y="T7"/>
                </a:cxn>
                <a:cxn ang="0">
                  <a:pos x="T8" y="T9"/>
                </a:cxn>
              </a:cxnLst>
              <a:rect l="0" t="0" r="r" b="b"/>
              <a:pathLst>
                <a:path w="133" h="84">
                  <a:moveTo>
                    <a:pt x="30" y="0"/>
                  </a:moveTo>
                  <a:cubicBezTo>
                    <a:pt x="133" y="0"/>
                    <a:pt x="133" y="0"/>
                    <a:pt x="133" y="0"/>
                  </a:cubicBezTo>
                  <a:cubicBezTo>
                    <a:pt x="125" y="84"/>
                    <a:pt x="125" y="84"/>
                    <a:pt x="125" y="84"/>
                  </a:cubicBezTo>
                  <a:cubicBezTo>
                    <a:pt x="26" y="77"/>
                    <a:pt x="26" y="77"/>
                    <a:pt x="26" y="77"/>
                  </a:cubicBezTo>
                  <a:cubicBezTo>
                    <a:pt x="26" y="77"/>
                    <a:pt x="0" y="12"/>
                    <a:pt x="30" y="0"/>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6"/>
            <p:cNvSpPr/>
            <p:nvPr/>
          </p:nvSpPr>
          <p:spPr bwMode="auto">
            <a:xfrm>
              <a:off x="4771524" y="6371653"/>
              <a:ext cx="58441" cy="49237"/>
            </a:xfrm>
            <a:custGeom>
              <a:avLst/>
              <a:gdLst>
                <a:gd name="T0" fmla="*/ 32 w 87"/>
                <a:gd name="T1" fmla="*/ 68 h 73"/>
                <a:gd name="T2" fmla="*/ 8 w 87"/>
                <a:gd name="T3" fmla="*/ 35 h 73"/>
                <a:gd name="T4" fmla="*/ 62 w 87"/>
                <a:gd name="T5" fmla="*/ 0 h 73"/>
                <a:gd name="T6" fmla="*/ 86 w 87"/>
                <a:gd name="T7" fmla="*/ 27 h 73"/>
                <a:gd name="T8" fmla="*/ 80 w 87"/>
                <a:gd name="T9" fmla="*/ 58 h 73"/>
                <a:gd name="T10" fmla="*/ 38 w 87"/>
                <a:gd name="T11" fmla="*/ 70 h 73"/>
                <a:gd name="T12" fmla="*/ 32 w 8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87" h="73">
                  <a:moveTo>
                    <a:pt x="32" y="68"/>
                  </a:moveTo>
                  <a:cubicBezTo>
                    <a:pt x="19" y="63"/>
                    <a:pt x="12" y="49"/>
                    <a:pt x="8" y="35"/>
                  </a:cubicBezTo>
                  <a:cubicBezTo>
                    <a:pt x="0" y="6"/>
                    <a:pt x="42" y="0"/>
                    <a:pt x="62" y="0"/>
                  </a:cubicBezTo>
                  <a:cubicBezTo>
                    <a:pt x="82" y="0"/>
                    <a:pt x="86" y="8"/>
                    <a:pt x="86" y="27"/>
                  </a:cubicBezTo>
                  <a:cubicBezTo>
                    <a:pt x="86" y="37"/>
                    <a:pt x="87" y="49"/>
                    <a:pt x="80" y="58"/>
                  </a:cubicBezTo>
                  <a:cubicBezTo>
                    <a:pt x="71" y="72"/>
                    <a:pt x="53" y="73"/>
                    <a:pt x="38" y="70"/>
                  </a:cubicBezTo>
                  <a:cubicBezTo>
                    <a:pt x="36" y="70"/>
                    <a:pt x="34" y="69"/>
                    <a:pt x="32" y="68"/>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7"/>
            <p:cNvSpPr/>
            <p:nvPr/>
          </p:nvSpPr>
          <p:spPr bwMode="auto">
            <a:xfrm>
              <a:off x="4600344" y="6453102"/>
              <a:ext cx="71325" cy="148633"/>
            </a:xfrm>
            <a:custGeom>
              <a:avLst/>
              <a:gdLst>
                <a:gd name="T0" fmla="*/ 13 w 106"/>
                <a:gd name="T1" fmla="*/ 0 h 221"/>
                <a:gd name="T2" fmla="*/ 0 w 106"/>
                <a:gd name="T3" fmla="*/ 105 h 221"/>
                <a:gd name="T4" fmla="*/ 67 w 106"/>
                <a:gd name="T5" fmla="*/ 221 h 221"/>
                <a:gd name="T6" fmla="*/ 106 w 106"/>
                <a:gd name="T7" fmla="*/ 221 h 221"/>
                <a:gd name="T8" fmla="*/ 106 w 106"/>
                <a:gd name="T9" fmla="*/ 6 h 221"/>
                <a:gd name="T10" fmla="*/ 13 w 106"/>
                <a:gd name="T11" fmla="*/ 0 h 221"/>
              </a:gdLst>
              <a:ahLst/>
              <a:cxnLst>
                <a:cxn ang="0">
                  <a:pos x="T0" y="T1"/>
                </a:cxn>
                <a:cxn ang="0">
                  <a:pos x="T2" y="T3"/>
                </a:cxn>
                <a:cxn ang="0">
                  <a:pos x="T4" y="T5"/>
                </a:cxn>
                <a:cxn ang="0">
                  <a:pos x="T6" y="T7"/>
                </a:cxn>
                <a:cxn ang="0">
                  <a:pos x="T8" y="T9"/>
                </a:cxn>
                <a:cxn ang="0">
                  <a:pos x="T10" y="T11"/>
                </a:cxn>
              </a:cxnLst>
              <a:rect l="0" t="0" r="r" b="b"/>
              <a:pathLst>
                <a:path w="106" h="221">
                  <a:moveTo>
                    <a:pt x="13" y="0"/>
                  </a:moveTo>
                  <a:cubicBezTo>
                    <a:pt x="13" y="0"/>
                    <a:pt x="4" y="66"/>
                    <a:pt x="0" y="105"/>
                  </a:cubicBezTo>
                  <a:cubicBezTo>
                    <a:pt x="0" y="149"/>
                    <a:pt x="19" y="198"/>
                    <a:pt x="67" y="221"/>
                  </a:cubicBezTo>
                  <a:cubicBezTo>
                    <a:pt x="106" y="221"/>
                    <a:pt x="106" y="221"/>
                    <a:pt x="106" y="221"/>
                  </a:cubicBezTo>
                  <a:cubicBezTo>
                    <a:pt x="106" y="6"/>
                    <a:pt x="106" y="6"/>
                    <a:pt x="106" y="6"/>
                  </a:cubicBezTo>
                  <a:lnTo>
                    <a:pt x="13" y="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8"/>
            <p:cNvSpPr/>
            <p:nvPr/>
          </p:nvSpPr>
          <p:spPr bwMode="auto">
            <a:xfrm>
              <a:off x="4603104" y="6476110"/>
              <a:ext cx="38194" cy="108138"/>
            </a:xfrm>
            <a:custGeom>
              <a:avLst/>
              <a:gdLst>
                <a:gd name="T0" fmla="*/ 11 w 57"/>
                <a:gd name="T1" fmla="*/ 5 h 161"/>
                <a:gd name="T2" fmla="*/ 31 w 57"/>
                <a:gd name="T3" fmla="*/ 1 h 161"/>
                <a:gd name="T4" fmla="*/ 50 w 57"/>
                <a:gd name="T5" fmla="*/ 8 h 161"/>
                <a:gd name="T6" fmla="*/ 50 w 57"/>
                <a:gd name="T7" fmla="*/ 63 h 161"/>
                <a:gd name="T8" fmla="*/ 23 w 57"/>
                <a:gd name="T9" fmla="*/ 82 h 161"/>
                <a:gd name="T10" fmla="*/ 34 w 57"/>
                <a:gd name="T11" fmla="*/ 80 h 161"/>
                <a:gd name="T12" fmla="*/ 51 w 57"/>
                <a:gd name="T13" fmla="*/ 83 h 161"/>
                <a:gd name="T14" fmla="*/ 51 w 57"/>
                <a:gd name="T15" fmla="*/ 117 h 161"/>
                <a:gd name="T16" fmla="*/ 42 w 57"/>
                <a:gd name="T17" fmla="*/ 144 h 161"/>
                <a:gd name="T18" fmla="*/ 27 w 57"/>
                <a:gd name="T19" fmla="*/ 154 h 161"/>
                <a:gd name="T20" fmla="*/ 0 w 57"/>
                <a:gd name="T21" fmla="*/ 86 h 161"/>
                <a:gd name="T22" fmla="*/ 6 w 57"/>
                <a:gd name="T23" fmla="*/ 30 h 161"/>
                <a:gd name="T24" fmla="*/ 8 w 57"/>
                <a:gd name="T25" fmla="*/ 9 h 161"/>
                <a:gd name="T26" fmla="*/ 11 w 57"/>
                <a:gd name="T2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61">
                  <a:moveTo>
                    <a:pt x="11" y="5"/>
                  </a:moveTo>
                  <a:cubicBezTo>
                    <a:pt x="16" y="0"/>
                    <a:pt x="24" y="1"/>
                    <a:pt x="31" y="1"/>
                  </a:cubicBezTo>
                  <a:cubicBezTo>
                    <a:pt x="38" y="1"/>
                    <a:pt x="47" y="1"/>
                    <a:pt x="50" y="8"/>
                  </a:cubicBezTo>
                  <a:cubicBezTo>
                    <a:pt x="57" y="21"/>
                    <a:pt x="50" y="56"/>
                    <a:pt x="50" y="63"/>
                  </a:cubicBezTo>
                  <a:cubicBezTo>
                    <a:pt x="50" y="70"/>
                    <a:pt x="23" y="72"/>
                    <a:pt x="23" y="82"/>
                  </a:cubicBezTo>
                  <a:cubicBezTo>
                    <a:pt x="23" y="85"/>
                    <a:pt x="25" y="85"/>
                    <a:pt x="34" y="80"/>
                  </a:cubicBezTo>
                  <a:cubicBezTo>
                    <a:pt x="44" y="76"/>
                    <a:pt x="51" y="76"/>
                    <a:pt x="51" y="83"/>
                  </a:cubicBezTo>
                  <a:cubicBezTo>
                    <a:pt x="51" y="91"/>
                    <a:pt x="51" y="110"/>
                    <a:pt x="51" y="117"/>
                  </a:cubicBezTo>
                  <a:cubicBezTo>
                    <a:pt x="51" y="125"/>
                    <a:pt x="42" y="130"/>
                    <a:pt x="42" y="144"/>
                  </a:cubicBezTo>
                  <a:cubicBezTo>
                    <a:pt x="42" y="157"/>
                    <a:pt x="36" y="161"/>
                    <a:pt x="27" y="154"/>
                  </a:cubicBezTo>
                  <a:cubicBezTo>
                    <a:pt x="18" y="148"/>
                    <a:pt x="0" y="98"/>
                    <a:pt x="0" y="86"/>
                  </a:cubicBezTo>
                  <a:cubicBezTo>
                    <a:pt x="0" y="67"/>
                    <a:pt x="4" y="49"/>
                    <a:pt x="6" y="30"/>
                  </a:cubicBezTo>
                  <a:cubicBezTo>
                    <a:pt x="7" y="23"/>
                    <a:pt x="6" y="16"/>
                    <a:pt x="8" y="9"/>
                  </a:cubicBezTo>
                  <a:cubicBezTo>
                    <a:pt x="9" y="7"/>
                    <a:pt x="10" y="6"/>
                    <a:pt x="11" y="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9"/>
            <p:cNvSpPr/>
            <p:nvPr/>
          </p:nvSpPr>
          <p:spPr bwMode="auto">
            <a:xfrm>
              <a:off x="4594822" y="6377175"/>
              <a:ext cx="68564" cy="93413"/>
            </a:xfrm>
            <a:custGeom>
              <a:avLst/>
              <a:gdLst>
                <a:gd name="T0" fmla="*/ 93 w 102"/>
                <a:gd name="T1" fmla="*/ 0 h 139"/>
                <a:gd name="T2" fmla="*/ 0 w 102"/>
                <a:gd name="T3" fmla="*/ 139 h 139"/>
                <a:gd name="T4" fmla="*/ 102 w 102"/>
                <a:gd name="T5" fmla="*/ 139 h 139"/>
                <a:gd name="T6" fmla="*/ 102 w 102"/>
                <a:gd name="T7" fmla="*/ 0 h 139"/>
                <a:gd name="T8" fmla="*/ 93 w 102"/>
                <a:gd name="T9" fmla="*/ 0 h 139"/>
              </a:gdLst>
              <a:ahLst/>
              <a:cxnLst>
                <a:cxn ang="0">
                  <a:pos x="T0" y="T1"/>
                </a:cxn>
                <a:cxn ang="0">
                  <a:pos x="T2" y="T3"/>
                </a:cxn>
                <a:cxn ang="0">
                  <a:pos x="T4" y="T5"/>
                </a:cxn>
                <a:cxn ang="0">
                  <a:pos x="T6" y="T7"/>
                </a:cxn>
                <a:cxn ang="0">
                  <a:pos x="T8" y="T9"/>
                </a:cxn>
              </a:cxnLst>
              <a:rect l="0" t="0" r="r" b="b"/>
              <a:pathLst>
                <a:path w="102" h="139">
                  <a:moveTo>
                    <a:pt x="93" y="0"/>
                  </a:moveTo>
                  <a:cubicBezTo>
                    <a:pt x="93" y="0"/>
                    <a:pt x="11" y="36"/>
                    <a:pt x="0" y="139"/>
                  </a:cubicBezTo>
                  <a:cubicBezTo>
                    <a:pt x="102" y="139"/>
                    <a:pt x="102" y="139"/>
                    <a:pt x="102" y="139"/>
                  </a:cubicBezTo>
                  <a:cubicBezTo>
                    <a:pt x="102" y="0"/>
                    <a:pt x="102" y="0"/>
                    <a:pt x="102" y="0"/>
                  </a:cubicBezTo>
                  <a:lnTo>
                    <a:pt x="93" y="0"/>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0"/>
            <p:cNvSpPr/>
            <p:nvPr/>
          </p:nvSpPr>
          <p:spPr bwMode="auto">
            <a:xfrm>
              <a:off x="4602184" y="6389139"/>
              <a:ext cx="50618" cy="78688"/>
            </a:xfrm>
            <a:custGeom>
              <a:avLst/>
              <a:gdLst>
                <a:gd name="T0" fmla="*/ 32 w 75"/>
                <a:gd name="T1" fmla="*/ 114 h 117"/>
                <a:gd name="T2" fmla="*/ 3 w 75"/>
                <a:gd name="T3" fmla="*/ 94 h 117"/>
                <a:gd name="T4" fmla="*/ 53 w 75"/>
                <a:gd name="T5" fmla="*/ 8 h 117"/>
                <a:gd name="T6" fmla="*/ 71 w 75"/>
                <a:gd name="T7" fmla="*/ 22 h 117"/>
                <a:gd name="T8" fmla="*/ 59 w 75"/>
                <a:gd name="T9" fmla="*/ 113 h 117"/>
                <a:gd name="T10" fmla="*/ 32 w 75"/>
                <a:gd name="T11" fmla="*/ 114 h 117"/>
              </a:gdLst>
              <a:ahLst/>
              <a:cxnLst>
                <a:cxn ang="0">
                  <a:pos x="T0" y="T1"/>
                </a:cxn>
                <a:cxn ang="0">
                  <a:pos x="T2" y="T3"/>
                </a:cxn>
                <a:cxn ang="0">
                  <a:pos x="T4" y="T5"/>
                </a:cxn>
                <a:cxn ang="0">
                  <a:pos x="T6" y="T7"/>
                </a:cxn>
                <a:cxn ang="0">
                  <a:pos x="T8" y="T9"/>
                </a:cxn>
                <a:cxn ang="0">
                  <a:pos x="T10" y="T11"/>
                </a:cxn>
              </a:cxnLst>
              <a:rect l="0" t="0" r="r" b="b"/>
              <a:pathLst>
                <a:path w="75" h="117">
                  <a:moveTo>
                    <a:pt x="32" y="114"/>
                  </a:moveTo>
                  <a:cubicBezTo>
                    <a:pt x="32" y="114"/>
                    <a:pt x="6" y="113"/>
                    <a:pt x="3" y="94"/>
                  </a:cubicBezTo>
                  <a:cubicBezTo>
                    <a:pt x="0" y="75"/>
                    <a:pt x="38" y="16"/>
                    <a:pt x="53" y="8"/>
                  </a:cubicBezTo>
                  <a:cubicBezTo>
                    <a:pt x="68" y="0"/>
                    <a:pt x="75" y="1"/>
                    <a:pt x="71" y="22"/>
                  </a:cubicBezTo>
                  <a:cubicBezTo>
                    <a:pt x="68" y="43"/>
                    <a:pt x="59" y="105"/>
                    <a:pt x="59" y="113"/>
                  </a:cubicBezTo>
                  <a:cubicBezTo>
                    <a:pt x="51" y="117"/>
                    <a:pt x="32" y="114"/>
                    <a:pt x="32" y="114"/>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1"/>
            <p:cNvSpPr/>
            <p:nvPr/>
          </p:nvSpPr>
          <p:spPr bwMode="auto">
            <a:xfrm>
              <a:off x="4591600" y="6760031"/>
              <a:ext cx="106298" cy="54299"/>
            </a:xfrm>
            <a:custGeom>
              <a:avLst/>
              <a:gdLst>
                <a:gd name="T0" fmla="*/ 0 w 158"/>
                <a:gd name="T1" fmla="*/ 69 h 81"/>
                <a:gd name="T2" fmla="*/ 117 w 158"/>
                <a:gd name="T3" fmla="*/ 17 h 81"/>
                <a:gd name="T4" fmla="*/ 158 w 158"/>
                <a:gd name="T5" fmla="*/ 66 h 81"/>
                <a:gd name="T6" fmla="*/ 0 w 158"/>
                <a:gd name="T7" fmla="*/ 69 h 81"/>
              </a:gdLst>
              <a:ahLst/>
              <a:cxnLst>
                <a:cxn ang="0">
                  <a:pos x="T0" y="T1"/>
                </a:cxn>
                <a:cxn ang="0">
                  <a:pos x="T2" y="T3"/>
                </a:cxn>
                <a:cxn ang="0">
                  <a:pos x="T4" y="T5"/>
                </a:cxn>
                <a:cxn ang="0">
                  <a:pos x="T6" y="T7"/>
                </a:cxn>
              </a:cxnLst>
              <a:rect l="0" t="0" r="r" b="b"/>
              <a:pathLst>
                <a:path w="158" h="81">
                  <a:moveTo>
                    <a:pt x="0" y="69"/>
                  </a:moveTo>
                  <a:cubicBezTo>
                    <a:pt x="13" y="10"/>
                    <a:pt x="78" y="0"/>
                    <a:pt x="117" y="17"/>
                  </a:cubicBezTo>
                  <a:cubicBezTo>
                    <a:pt x="144" y="30"/>
                    <a:pt x="154" y="52"/>
                    <a:pt x="158" y="66"/>
                  </a:cubicBezTo>
                  <a:cubicBezTo>
                    <a:pt x="119" y="81"/>
                    <a:pt x="38" y="74"/>
                    <a:pt x="0"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2"/>
            <p:cNvSpPr/>
            <p:nvPr/>
          </p:nvSpPr>
          <p:spPr bwMode="auto">
            <a:xfrm>
              <a:off x="4586999" y="6804206"/>
              <a:ext cx="114121" cy="28990"/>
            </a:xfrm>
            <a:custGeom>
              <a:avLst/>
              <a:gdLst>
                <a:gd name="T0" fmla="*/ 7 w 170"/>
                <a:gd name="T1" fmla="*/ 3 h 43"/>
                <a:gd name="T2" fmla="*/ 7 w 170"/>
                <a:gd name="T3" fmla="*/ 3 h 43"/>
                <a:gd name="T4" fmla="*/ 165 w 170"/>
                <a:gd name="T5" fmla="*/ 0 h 43"/>
                <a:gd name="T6" fmla="*/ 165 w 170"/>
                <a:gd name="T7" fmla="*/ 0 h 43"/>
                <a:gd name="T8" fmla="*/ 166 w 170"/>
                <a:gd name="T9" fmla="*/ 22 h 43"/>
                <a:gd name="T10" fmla="*/ 11 w 170"/>
                <a:gd name="T11" fmla="*/ 24 h 43"/>
                <a:gd name="T12" fmla="*/ 7 w 170"/>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70" h="43">
                  <a:moveTo>
                    <a:pt x="7" y="3"/>
                  </a:moveTo>
                  <a:cubicBezTo>
                    <a:pt x="7" y="3"/>
                    <a:pt x="7" y="3"/>
                    <a:pt x="7" y="3"/>
                  </a:cubicBezTo>
                  <a:cubicBezTo>
                    <a:pt x="45" y="8"/>
                    <a:pt x="126" y="15"/>
                    <a:pt x="165" y="0"/>
                  </a:cubicBezTo>
                  <a:cubicBezTo>
                    <a:pt x="165" y="0"/>
                    <a:pt x="165" y="0"/>
                    <a:pt x="165" y="0"/>
                  </a:cubicBezTo>
                  <a:cubicBezTo>
                    <a:pt x="170" y="10"/>
                    <a:pt x="169" y="16"/>
                    <a:pt x="166" y="22"/>
                  </a:cubicBezTo>
                  <a:cubicBezTo>
                    <a:pt x="166" y="22"/>
                    <a:pt x="83" y="43"/>
                    <a:pt x="11" y="24"/>
                  </a:cubicBezTo>
                  <a:cubicBezTo>
                    <a:pt x="11" y="24"/>
                    <a:pt x="0" y="21"/>
                    <a:pt x="7"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3"/>
            <p:cNvSpPr/>
            <p:nvPr/>
          </p:nvSpPr>
          <p:spPr bwMode="auto">
            <a:xfrm>
              <a:off x="4604945" y="6781658"/>
              <a:ext cx="25769" cy="12424"/>
            </a:xfrm>
            <a:custGeom>
              <a:avLst/>
              <a:gdLst>
                <a:gd name="T0" fmla="*/ 1 w 38"/>
                <a:gd name="T1" fmla="*/ 5 h 19"/>
                <a:gd name="T2" fmla="*/ 17 w 38"/>
                <a:gd name="T3" fmla="*/ 17 h 19"/>
                <a:gd name="T4" fmla="*/ 37 w 38"/>
                <a:gd name="T5" fmla="*/ 14 h 19"/>
                <a:gd name="T6" fmla="*/ 21 w 38"/>
                <a:gd name="T7" fmla="*/ 3 h 19"/>
                <a:gd name="T8" fmla="*/ 1 w 38"/>
                <a:gd name="T9" fmla="*/ 5 h 19"/>
              </a:gdLst>
              <a:ahLst/>
              <a:cxnLst>
                <a:cxn ang="0">
                  <a:pos x="T0" y="T1"/>
                </a:cxn>
                <a:cxn ang="0">
                  <a:pos x="T2" y="T3"/>
                </a:cxn>
                <a:cxn ang="0">
                  <a:pos x="T4" y="T5"/>
                </a:cxn>
                <a:cxn ang="0">
                  <a:pos x="T6" y="T7"/>
                </a:cxn>
                <a:cxn ang="0">
                  <a:pos x="T8" y="T9"/>
                </a:cxn>
              </a:cxnLst>
              <a:rect l="0" t="0" r="r" b="b"/>
              <a:pathLst>
                <a:path w="38" h="19">
                  <a:moveTo>
                    <a:pt x="1" y="5"/>
                  </a:moveTo>
                  <a:cubicBezTo>
                    <a:pt x="0" y="9"/>
                    <a:pt x="7" y="14"/>
                    <a:pt x="17" y="17"/>
                  </a:cubicBezTo>
                  <a:cubicBezTo>
                    <a:pt x="27" y="19"/>
                    <a:pt x="36" y="18"/>
                    <a:pt x="37" y="14"/>
                  </a:cubicBezTo>
                  <a:cubicBezTo>
                    <a:pt x="38" y="10"/>
                    <a:pt x="30" y="5"/>
                    <a:pt x="21" y="3"/>
                  </a:cubicBezTo>
                  <a:cubicBezTo>
                    <a:pt x="11" y="0"/>
                    <a:pt x="2" y="1"/>
                    <a:pt x="1"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4"/>
            <p:cNvSpPr/>
            <p:nvPr/>
          </p:nvSpPr>
          <p:spPr bwMode="auto">
            <a:xfrm>
              <a:off x="4734711" y="6760031"/>
              <a:ext cx="106298" cy="54299"/>
            </a:xfrm>
            <a:custGeom>
              <a:avLst/>
              <a:gdLst>
                <a:gd name="T0" fmla="*/ 158 w 158"/>
                <a:gd name="T1" fmla="*/ 69 h 81"/>
                <a:gd name="T2" fmla="*/ 41 w 158"/>
                <a:gd name="T3" fmla="*/ 17 h 81"/>
                <a:gd name="T4" fmla="*/ 0 w 158"/>
                <a:gd name="T5" fmla="*/ 66 h 81"/>
                <a:gd name="T6" fmla="*/ 158 w 158"/>
                <a:gd name="T7" fmla="*/ 69 h 81"/>
              </a:gdLst>
              <a:ahLst/>
              <a:cxnLst>
                <a:cxn ang="0">
                  <a:pos x="T0" y="T1"/>
                </a:cxn>
                <a:cxn ang="0">
                  <a:pos x="T2" y="T3"/>
                </a:cxn>
                <a:cxn ang="0">
                  <a:pos x="T4" y="T5"/>
                </a:cxn>
                <a:cxn ang="0">
                  <a:pos x="T6" y="T7"/>
                </a:cxn>
              </a:cxnLst>
              <a:rect l="0" t="0" r="r" b="b"/>
              <a:pathLst>
                <a:path w="158" h="81">
                  <a:moveTo>
                    <a:pt x="158" y="69"/>
                  </a:moveTo>
                  <a:cubicBezTo>
                    <a:pt x="144" y="10"/>
                    <a:pt x="80" y="0"/>
                    <a:pt x="41" y="17"/>
                  </a:cubicBezTo>
                  <a:cubicBezTo>
                    <a:pt x="14" y="30"/>
                    <a:pt x="4" y="52"/>
                    <a:pt x="0" y="66"/>
                  </a:cubicBezTo>
                  <a:cubicBezTo>
                    <a:pt x="39" y="81"/>
                    <a:pt x="120" y="74"/>
                    <a:pt x="158"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5"/>
            <p:cNvSpPr/>
            <p:nvPr/>
          </p:nvSpPr>
          <p:spPr bwMode="auto">
            <a:xfrm>
              <a:off x="4731490" y="6804206"/>
              <a:ext cx="113200" cy="28990"/>
            </a:xfrm>
            <a:custGeom>
              <a:avLst/>
              <a:gdLst>
                <a:gd name="T0" fmla="*/ 163 w 169"/>
                <a:gd name="T1" fmla="*/ 3 h 43"/>
                <a:gd name="T2" fmla="*/ 163 w 169"/>
                <a:gd name="T3" fmla="*/ 3 h 43"/>
                <a:gd name="T4" fmla="*/ 5 w 169"/>
                <a:gd name="T5" fmla="*/ 0 h 43"/>
                <a:gd name="T6" fmla="*/ 5 w 169"/>
                <a:gd name="T7" fmla="*/ 0 h 43"/>
                <a:gd name="T8" fmla="*/ 4 w 169"/>
                <a:gd name="T9" fmla="*/ 22 h 43"/>
                <a:gd name="T10" fmla="*/ 158 w 169"/>
                <a:gd name="T11" fmla="*/ 24 h 43"/>
                <a:gd name="T12" fmla="*/ 163 w 16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9" h="43">
                  <a:moveTo>
                    <a:pt x="163" y="3"/>
                  </a:moveTo>
                  <a:cubicBezTo>
                    <a:pt x="163" y="3"/>
                    <a:pt x="163" y="3"/>
                    <a:pt x="163" y="3"/>
                  </a:cubicBezTo>
                  <a:cubicBezTo>
                    <a:pt x="125" y="8"/>
                    <a:pt x="44" y="15"/>
                    <a:pt x="5" y="0"/>
                  </a:cubicBezTo>
                  <a:cubicBezTo>
                    <a:pt x="5" y="0"/>
                    <a:pt x="5" y="0"/>
                    <a:pt x="5" y="0"/>
                  </a:cubicBezTo>
                  <a:cubicBezTo>
                    <a:pt x="0" y="10"/>
                    <a:pt x="1" y="16"/>
                    <a:pt x="4" y="22"/>
                  </a:cubicBezTo>
                  <a:cubicBezTo>
                    <a:pt x="4" y="22"/>
                    <a:pt x="86" y="43"/>
                    <a:pt x="158" y="24"/>
                  </a:cubicBezTo>
                  <a:cubicBezTo>
                    <a:pt x="158" y="24"/>
                    <a:pt x="169" y="21"/>
                    <a:pt x="163"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6"/>
            <p:cNvSpPr/>
            <p:nvPr/>
          </p:nvSpPr>
          <p:spPr bwMode="auto">
            <a:xfrm>
              <a:off x="4801895" y="6781658"/>
              <a:ext cx="25309" cy="12424"/>
            </a:xfrm>
            <a:custGeom>
              <a:avLst/>
              <a:gdLst>
                <a:gd name="T0" fmla="*/ 37 w 38"/>
                <a:gd name="T1" fmla="*/ 5 h 19"/>
                <a:gd name="T2" fmla="*/ 21 w 38"/>
                <a:gd name="T3" fmla="*/ 17 h 19"/>
                <a:gd name="T4" fmla="*/ 1 w 38"/>
                <a:gd name="T5" fmla="*/ 14 h 19"/>
                <a:gd name="T6" fmla="*/ 17 w 38"/>
                <a:gd name="T7" fmla="*/ 3 h 19"/>
                <a:gd name="T8" fmla="*/ 37 w 38"/>
                <a:gd name="T9" fmla="*/ 5 h 19"/>
              </a:gdLst>
              <a:ahLst/>
              <a:cxnLst>
                <a:cxn ang="0">
                  <a:pos x="T0" y="T1"/>
                </a:cxn>
                <a:cxn ang="0">
                  <a:pos x="T2" y="T3"/>
                </a:cxn>
                <a:cxn ang="0">
                  <a:pos x="T4" y="T5"/>
                </a:cxn>
                <a:cxn ang="0">
                  <a:pos x="T6" y="T7"/>
                </a:cxn>
                <a:cxn ang="0">
                  <a:pos x="T8" y="T9"/>
                </a:cxn>
              </a:cxnLst>
              <a:rect l="0" t="0" r="r" b="b"/>
              <a:pathLst>
                <a:path w="38" h="19">
                  <a:moveTo>
                    <a:pt x="37" y="5"/>
                  </a:moveTo>
                  <a:cubicBezTo>
                    <a:pt x="38" y="9"/>
                    <a:pt x="30" y="14"/>
                    <a:pt x="21" y="17"/>
                  </a:cubicBezTo>
                  <a:cubicBezTo>
                    <a:pt x="11" y="19"/>
                    <a:pt x="2" y="18"/>
                    <a:pt x="1" y="14"/>
                  </a:cubicBezTo>
                  <a:cubicBezTo>
                    <a:pt x="0" y="10"/>
                    <a:pt x="7" y="5"/>
                    <a:pt x="17" y="3"/>
                  </a:cubicBezTo>
                  <a:cubicBezTo>
                    <a:pt x="27" y="0"/>
                    <a:pt x="36" y="1"/>
                    <a:pt x="37"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7"/>
            <p:cNvSpPr/>
            <p:nvPr/>
          </p:nvSpPr>
          <p:spPr bwMode="auto">
            <a:xfrm>
              <a:off x="4618290" y="6552957"/>
              <a:ext cx="189127" cy="272877"/>
            </a:xfrm>
            <a:custGeom>
              <a:avLst/>
              <a:gdLst>
                <a:gd name="T0" fmla="*/ 34 w 281"/>
                <a:gd name="T1" fmla="*/ 78 h 406"/>
                <a:gd name="T2" fmla="*/ 26 w 281"/>
                <a:gd name="T3" fmla="*/ 292 h 406"/>
                <a:gd name="T4" fmla="*/ 15 w 281"/>
                <a:gd name="T5" fmla="*/ 321 h 406"/>
                <a:gd name="T6" fmla="*/ 109 w 281"/>
                <a:gd name="T7" fmla="*/ 398 h 406"/>
                <a:gd name="T8" fmla="*/ 144 w 281"/>
                <a:gd name="T9" fmla="*/ 379 h 406"/>
                <a:gd name="T10" fmla="*/ 184 w 281"/>
                <a:gd name="T11" fmla="*/ 397 h 406"/>
                <a:gd name="T12" fmla="*/ 274 w 281"/>
                <a:gd name="T13" fmla="*/ 320 h 406"/>
                <a:gd name="T14" fmla="*/ 252 w 281"/>
                <a:gd name="T15" fmla="*/ 298 h 406"/>
                <a:gd name="T16" fmla="*/ 253 w 281"/>
                <a:gd name="T17" fmla="*/ 0 h 406"/>
                <a:gd name="T18" fmla="*/ 37 w 281"/>
                <a:gd name="T19" fmla="*/ 1 h 406"/>
                <a:gd name="T20" fmla="*/ 34 w 281"/>
                <a:gd name="T21" fmla="*/ 14 h 406"/>
                <a:gd name="T22" fmla="*/ 27 w 281"/>
                <a:gd name="T23" fmla="*/ 18 h 406"/>
                <a:gd name="T24" fmla="*/ 16 w 281"/>
                <a:gd name="T25" fmla="*/ 54 h 406"/>
                <a:gd name="T26" fmla="*/ 34 w 281"/>
                <a:gd name="T27" fmla="*/ 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406">
                  <a:moveTo>
                    <a:pt x="34" y="78"/>
                  </a:moveTo>
                  <a:cubicBezTo>
                    <a:pt x="26" y="292"/>
                    <a:pt x="26" y="292"/>
                    <a:pt x="26" y="292"/>
                  </a:cubicBezTo>
                  <a:cubicBezTo>
                    <a:pt x="18" y="300"/>
                    <a:pt x="10" y="301"/>
                    <a:pt x="15" y="321"/>
                  </a:cubicBezTo>
                  <a:cubicBezTo>
                    <a:pt x="46" y="324"/>
                    <a:pt x="94" y="340"/>
                    <a:pt x="109" y="398"/>
                  </a:cubicBezTo>
                  <a:cubicBezTo>
                    <a:pt x="109" y="398"/>
                    <a:pt x="144" y="402"/>
                    <a:pt x="144" y="379"/>
                  </a:cubicBezTo>
                  <a:cubicBezTo>
                    <a:pt x="149" y="406"/>
                    <a:pt x="184" y="397"/>
                    <a:pt x="184" y="397"/>
                  </a:cubicBezTo>
                  <a:cubicBezTo>
                    <a:pt x="184" y="397"/>
                    <a:pt x="228" y="320"/>
                    <a:pt x="274" y="320"/>
                  </a:cubicBezTo>
                  <a:cubicBezTo>
                    <a:pt x="281" y="298"/>
                    <a:pt x="263" y="298"/>
                    <a:pt x="252" y="298"/>
                  </a:cubicBezTo>
                  <a:cubicBezTo>
                    <a:pt x="252" y="230"/>
                    <a:pt x="253" y="0"/>
                    <a:pt x="253" y="0"/>
                  </a:cubicBezTo>
                  <a:cubicBezTo>
                    <a:pt x="37" y="1"/>
                    <a:pt x="37" y="1"/>
                    <a:pt x="37" y="1"/>
                  </a:cubicBezTo>
                  <a:cubicBezTo>
                    <a:pt x="34" y="14"/>
                    <a:pt x="34" y="14"/>
                    <a:pt x="34" y="14"/>
                  </a:cubicBezTo>
                  <a:cubicBezTo>
                    <a:pt x="34" y="14"/>
                    <a:pt x="29" y="16"/>
                    <a:pt x="27" y="18"/>
                  </a:cubicBezTo>
                  <a:cubicBezTo>
                    <a:pt x="24" y="21"/>
                    <a:pt x="19" y="45"/>
                    <a:pt x="16" y="54"/>
                  </a:cubicBezTo>
                  <a:cubicBezTo>
                    <a:pt x="12" y="64"/>
                    <a:pt x="0" y="67"/>
                    <a:pt x="34" y="7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8"/>
            <p:cNvSpPr/>
            <p:nvPr/>
          </p:nvSpPr>
          <p:spPr bwMode="auto">
            <a:xfrm>
              <a:off x="4625192" y="6564001"/>
              <a:ext cx="176243" cy="253090"/>
            </a:xfrm>
            <a:custGeom>
              <a:avLst/>
              <a:gdLst>
                <a:gd name="T0" fmla="*/ 11 w 262"/>
                <a:gd name="T1" fmla="*/ 51 h 376"/>
                <a:gd name="T2" fmla="*/ 14 w 262"/>
                <a:gd name="T3" fmla="*/ 26 h 376"/>
                <a:gd name="T4" fmla="*/ 20 w 262"/>
                <a:gd name="T5" fmla="*/ 4 h 376"/>
                <a:gd name="T6" fmla="*/ 50 w 262"/>
                <a:gd name="T7" fmla="*/ 3 h 376"/>
                <a:gd name="T8" fmla="*/ 122 w 262"/>
                <a:gd name="T9" fmla="*/ 2 h 376"/>
                <a:gd name="T10" fmla="*/ 139 w 262"/>
                <a:gd name="T11" fmla="*/ 28 h 376"/>
                <a:gd name="T12" fmla="*/ 153 w 262"/>
                <a:gd name="T13" fmla="*/ 18 h 376"/>
                <a:gd name="T14" fmla="*/ 165 w 262"/>
                <a:gd name="T15" fmla="*/ 2 h 376"/>
                <a:gd name="T16" fmla="*/ 226 w 262"/>
                <a:gd name="T17" fmla="*/ 2 h 376"/>
                <a:gd name="T18" fmla="*/ 240 w 262"/>
                <a:gd name="T19" fmla="*/ 49 h 376"/>
                <a:gd name="T20" fmla="*/ 236 w 262"/>
                <a:gd name="T21" fmla="*/ 272 h 376"/>
                <a:gd name="T22" fmla="*/ 217 w 262"/>
                <a:gd name="T23" fmla="*/ 299 h 376"/>
                <a:gd name="T24" fmla="*/ 227 w 262"/>
                <a:gd name="T25" fmla="*/ 297 h 376"/>
                <a:gd name="T26" fmla="*/ 256 w 262"/>
                <a:gd name="T27" fmla="*/ 291 h 376"/>
                <a:gd name="T28" fmla="*/ 239 w 262"/>
                <a:gd name="T29" fmla="*/ 304 h 376"/>
                <a:gd name="T30" fmla="*/ 194 w 262"/>
                <a:gd name="T31" fmla="*/ 340 h 376"/>
                <a:gd name="T32" fmla="*/ 155 w 262"/>
                <a:gd name="T33" fmla="*/ 372 h 376"/>
                <a:gd name="T34" fmla="*/ 134 w 262"/>
                <a:gd name="T35" fmla="*/ 341 h 376"/>
                <a:gd name="T36" fmla="*/ 128 w 262"/>
                <a:gd name="T37" fmla="*/ 352 h 376"/>
                <a:gd name="T38" fmla="*/ 112 w 262"/>
                <a:gd name="T39" fmla="*/ 372 h 376"/>
                <a:gd name="T40" fmla="*/ 92 w 262"/>
                <a:gd name="T41" fmla="*/ 345 h 376"/>
                <a:gd name="T42" fmla="*/ 57 w 262"/>
                <a:gd name="T43" fmla="*/ 314 h 376"/>
                <a:gd name="T44" fmla="*/ 34 w 262"/>
                <a:gd name="T45" fmla="*/ 304 h 376"/>
                <a:gd name="T46" fmla="*/ 13 w 262"/>
                <a:gd name="T47" fmla="*/ 287 h 376"/>
                <a:gd name="T48" fmla="*/ 39 w 262"/>
                <a:gd name="T49" fmla="*/ 284 h 376"/>
                <a:gd name="T50" fmla="*/ 61 w 262"/>
                <a:gd name="T51" fmla="*/ 291 h 376"/>
                <a:gd name="T52" fmla="*/ 41 w 262"/>
                <a:gd name="T53" fmla="*/ 276 h 376"/>
                <a:gd name="T54" fmla="*/ 24 w 262"/>
                <a:gd name="T55" fmla="*/ 234 h 376"/>
                <a:gd name="T56" fmla="*/ 27 w 262"/>
                <a:gd name="T57" fmla="*/ 174 h 376"/>
                <a:gd name="T58" fmla="*/ 32 w 262"/>
                <a:gd name="T59" fmla="*/ 65 h 376"/>
                <a:gd name="T60" fmla="*/ 49 w 262"/>
                <a:gd name="T61" fmla="*/ 65 h 376"/>
                <a:gd name="T62" fmla="*/ 35 w 262"/>
                <a:gd name="T63" fmla="*/ 57 h 376"/>
                <a:gd name="T64" fmla="*/ 11 w 262"/>
                <a:gd name="T65"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76">
                  <a:moveTo>
                    <a:pt x="11" y="51"/>
                  </a:moveTo>
                  <a:cubicBezTo>
                    <a:pt x="0" y="49"/>
                    <a:pt x="11" y="39"/>
                    <a:pt x="14" y="26"/>
                  </a:cubicBezTo>
                  <a:cubicBezTo>
                    <a:pt x="15" y="20"/>
                    <a:pt x="17" y="7"/>
                    <a:pt x="20" y="4"/>
                  </a:cubicBezTo>
                  <a:cubicBezTo>
                    <a:pt x="24" y="0"/>
                    <a:pt x="50" y="3"/>
                    <a:pt x="50" y="3"/>
                  </a:cubicBezTo>
                  <a:cubicBezTo>
                    <a:pt x="70" y="2"/>
                    <a:pt x="122" y="2"/>
                    <a:pt x="122" y="2"/>
                  </a:cubicBezTo>
                  <a:cubicBezTo>
                    <a:pt x="122" y="2"/>
                    <a:pt x="135" y="25"/>
                    <a:pt x="139" y="28"/>
                  </a:cubicBezTo>
                  <a:cubicBezTo>
                    <a:pt x="143" y="32"/>
                    <a:pt x="146" y="30"/>
                    <a:pt x="153" y="18"/>
                  </a:cubicBezTo>
                  <a:cubicBezTo>
                    <a:pt x="160" y="7"/>
                    <a:pt x="165" y="2"/>
                    <a:pt x="165" y="2"/>
                  </a:cubicBezTo>
                  <a:cubicBezTo>
                    <a:pt x="165" y="2"/>
                    <a:pt x="216" y="2"/>
                    <a:pt x="226" y="2"/>
                  </a:cubicBezTo>
                  <a:cubicBezTo>
                    <a:pt x="237" y="2"/>
                    <a:pt x="240" y="23"/>
                    <a:pt x="240" y="49"/>
                  </a:cubicBezTo>
                  <a:cubicBezTo>
                    <a:pt x="240" y="75"/>
                    <a:pt x="236" y="249"/>
                    <a:pt x="236" y="272"/>
                  </a:cubicBezTo>
                  <a:cubicBezTo>
                    <a:pt x="236" y="287"/>
                    <a:pt x="221" y="294"/>
                    <a:pt x="217" y="299"/>
                  </a:cubicBezTo>
                  <a:cubicBezTo>
                    <a:pt x="212" y="303"/>
                    <a:pt x="217" y="304"/>
                    <a:pt x="227" y="297"/>
                  </a:cubicBezTo>
                  <a:cubicBezTo>
                    <a:pt x="236" y="291"/>
                    <a:pt x="249" y="284"/>
                    <a:pt x="256" y="291"/>
                  </a:cubicBezTo>
                  <a:cubicBezTo>
                    <a:pt x="262" y="297"/>
                    <a:pt x="250" y="300"/>
                    <a:pt x="239" y="304"/>
                  </a:cubicBezTo>
                  <a:cubicBezTo>
                    <a:pt x="228" y="308"/>
                    <a:pt x="205" y="321"/>
                    <a:pt x="194" y="340"/>
                  </a:cubicBezTo>
                  <a:cubicBezTo>
                    <a:pt x="182" y="359"/>
                    <a:pt x="170" y="376"/>
                    <a:pt x="155" y="372"/>
                  </a:cubicBezTo>
                  <a:cubicBezTo>
                    <a:pt x="141" y="367"/>
                    <a:pt x="134" y="351"/>
                    <a:pt x="134" y="341"/>
                  </a:cubicBezTo>
                  <a:cubicBezTo>
                    <a:pt x="134" y="330"/>
                    <a:pt x="128" y="338"/>
                    <a:pt x="128" y="352"/>
                  </a:cubicBezTo>
                  <a:cubicBezTo>
                    <a:pt x="127" y="366"/>
                    <a:pt x="119" y="372"/>
                    <a:pt x="112" y="372"/>
                  </a:cubicBezTo>
                  <a:cubicBezTo>
                    <a:pt x="100" y="372"/>
                    <a:pt x="96" y="354"/>
                    <a:pt x="92" y="345"/>
                  </a:cubicBezTo>
                  <a:cubicBezTo>
                    <a:pt x="86" y="330"/>
                    <a:pt x="70" y="322"/>
                    <a:pt x="57" y="314"/>
                  </a:cubicBezTo>
                  <a:cubicBezTo>
                    <a:pt x="50" y="310"/>
                    <a:pt x="42" y="306"/>
                    <a:pt x="34" y="304"/>
                  </a:cubicBezTo>
                  <a:cubicBezTo>
                    <a:pt x="15" y="300"/>
                    <a:pt x="7" y="293"/>
                    <a:pt x="13" y="287"/>
                  </a:cubicBezTo>
                  <a:cubicBezTo>
                    <a:pt x="19" y="281"/>
                    <a:pt x="30" y="279"/>
                    <a:pt x="39" y="284"/>
                  </a:cubicBezTo>
                  <a:cubicBezTo>
                    <a:pt x="47" y="288"/>
                    <a:pt x="61" y="296"/>
                    <a:pt x="61" y="291"/>
                  </a:cubicBezTo>
                  <a:cubicBezTo>
                    <a:pt x="61" y="287"/>
                    <a:pt x="55" y="280"/>
                    <a:pt x="41" y="276"/>
                  </a:cubicBezTo>
                  <a:cubicBezTo>
                    <a:pt x="28" y="271"/>
                    <a:pt x="24" y="254"/>
                    <a:pt x="24" y="234"/>
                  </a:cubicBezTo>
                  <a:cubicBezTo>
                    <a:pt x="24" y="214"/>
                    <a:pt x="26" y="194"/>
                    <a:pt x="27" y="174"/>
                  </a:cubicBezTo>
                  <a:cubicBezTo>
                    <a:pt x="29" y="136"/>
                    <a:pt x="32" y="103"/>
                    <a:pt x="32" y="65"/>
                  </a:cubicBezTo>
                  <a:cubicBezTo>
                    <a:pt x="32" y="65"/>
                    <a:pt x="47" y="67"/>
                    <a:pt x="49" y="65"/>
                  </a:cubicBezTo>
                  <a:cubicBezTo>
                    <a:pt x="52" y="63"/>
                    <a:pt x="49" y="57"/>
                    <a:pt x="35" y="57"/>
                  </a:cubicBezTo>
                  <a:cubicBezTo>
                    <a:pt x="21" y="57"/>
                    <a:pt x="11" y="51"/>
                    <a:pt x="11" y="5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9"/>
            <p:cNvSpPr/>
            <p:nvPr/>
          </p:nvSpPr>
          <p:spPr bwMode="auto">
            <a:xfrm>
              <a:off x="4690536" y="6607257"/>
              <a:ext cx="46016" cy="200631"/>
            </a:xfrm>
            <a:custGeom>
              <a:avLst/>
              <a:gdLst>
                <a:gd name="T0" fmla="*/ 58 w 69"/>
                <a:gd name="T1" fmla="*/ 10 h 298"/>
                <a:gd name="T2" fmla="*/ 28 w 69"/>
                <a:gd name="T3" fmla="*/ 18 h 298"/>
                <a:gd name="T4" fmla="*/ 16 w 69"/>
                <a:gd name="T5" fmla="*/ 14 h 298"/>
                <a:gd name="T6" fmla="*/ 14 w 69"/>
                <a:gd name="T7" fmla="*/ 13 h 298"/>
                <a:gd name="T8" fmla="*/ 4 w 69"/>
                <a:gd name="T9" fmla="*/ 10 h 298"/>
                <a:gd name="T10" fmla="*/ 12 w 69"/>
                <a:gd name="T11" fmla="*/ 19 h 298"/>
                <a:gd name="T12" fmla="*/ 33 w 69"/>
                <a:gd name="T13" fmla="*/ 24 h 298"/>
                <a:gd name="T14" fmla="*/ 32 w 69"/>
                <a:gd name="T15" fmla="*/ 223 h 298"/>
                <a:gd name="T16" fmla="*/ 29 w 69"/>
                <a:gd name="T17" fmla="*/ 298 h 298"/>
                <a:gd name="T18" fmla="*/ 45 w 69"/>
                <a:gd name="T19" fmla="*/ 298 h 298"/>
                <a:gd name="T20" fmla="*/ 40 w 69"/>
                <a:gd name="T21" fmla="*/ 90 h 298"/>
                <a:gd name="T22" fmla="*/ 40 w 69"/>
                <a:gd name="T23" fmla="*/ 24 h 298"/>
                <a:gd name="T24" fmla="*/ 58 w 69"/>
                <a:gd name="T25" fmla="*/ 18 h 298"/>
                <a:gd name="T26" fmla="*/ 58 w 69"/>
                <a:gd name="T27"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98">
                  <a:moveTo>
                    <a:pt x="58" y="10"/>
                  </a:moveTo>
                  <a:cubicBezTo>
                    <a:pt x="53" y="19"/>
                    <a:pt x="37" y="20"/>
                    <a:pt x="28" y="18"/>
                  </a:cubicBezTo>
                  <a:cubicBezTo>
                    <a:pt x="23" y="18"/>
                    <a:pt x="20" y="16"/>
                    <a:pt x="16" y="14"/>
                  </a:cubicBezTo>
                  <a:cubicBezTo>
                    <a:pt x="16" y="14"/>
                    <a:pt x="15" y="14"/>
                    <a:pt x="14" y="13"/>
                  </a:cubicBezTo>
                  <a:cubicBezTo>
                    <a:pt x="11" y="11"/>
                    <a:pt x="7" y="8"/>
                    <a:pt x="4" y="10"/>
                  </a:cubicBezTo>
                  <a:cubicBezTo>
                    <a:pt x="0" y="14"/>
                    <a:pt x="10" y="18"/>
                    <a:pt x="12" y="19"/>
                  </a:cubicBezTo>
                  <a:cubicBezTo>
                    <a:pt x="18" y="22"/>
                    <a:pt x="26" y="24"/>
                    <a:pt x="33" y="24"/>
                  </a:cubicBezTo>
                  <a:cubicBezTo>
                    <a:pt x="32" y="47"/>
                    <a:pt x="29" y="210"/>
                    <a:pt x="32" y="223"/>
                  </a:cubicBezTo>
                  <a:cubicBezTo>
                    <a:pt x="36" y="238"/>
                    <a:pt x="29" y="298"/>
                    <a:pt x="29" y="298"/>
                  </a:cubicBezTo>
                  <a:cubicBezTo>
                    <a:pt x="29" y="298"/>
                    <a:pt x="33" y="298"/>
                    <a:pt x="45" y="298"/>
                  </a:cubicBezTo>
                  <a:cubicBezTo>
                    <a:pt x="36" y="274"/>
                    <a:pt x="40" y="134"/>
                    <a:pt x="40" y="90"/>
                  </a:cubicBezTo>
                  <a:cubicBezTo>
                    <a:pt x="40" y="54"/>
                    <a:pt x="40" y="32"/>
                    <a:pt x="40" y="24"/>
                  </a:cubicBezTo>
                  <a:cubicBezTo>
                    <a:pt x="47" y="24"/>
                    <a:pt x="53" y="22"/>
                    <a:pt x="58" y="18"/>
                  </a:cubicBezTo>
                  <a:cubicBezTo>
                    <a:pt x="69" y="9"/>
                    <a:pt x="63" y="0"/>
                    <a:pt x="58" y="1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0"/>
            <p:cNvSpPr/>
            <p:nvPr/>
          </p:nvSpPr>
          <p:spPr bwMode="auto">
            <a:xfrm>
              <a:off x="4634396" y="6365211"/>
              <a:ext cx="158756" cy="196950"/>
            </a:xfrm>
            <a:custGeom>
              <a:avLst/>
              <a:gdLst>
                <a:gd name="T0" fmla="*/ 37 w 236"/>
                <a:gd name="T1" fmla="*/ 1 h 293"/>
                <a:gd name="T2" fmla="*/ 8 w 236"/>
                <a:gd name="T3" fmla="*/ 293 h 293"/>
                <a:gd name="T4" fmla="*/ 235 w 236"/>
                <a:gd name="T5" fmla="*/ 293 h 293"/>
                <a:gd name="T6" fmla="*/ 207 w 236"/>
                <a:gd name="T7" fmla="*/ 0 h 293"/>
                <a:gd name="T8" fmla="*/ 37 w 236"/>
                <a:gd name="T9" fmla="*/ 1 h 293"/>
              </a:gdLst>
              <a:ahLst/>
              <a:cxnLst>
                <a:cxn ang="0">
                  <a:pos x="T0" y="T1"/>
                </a:cxn>
                <a:cxn ang="0">
                  <a:pos x="T2" y="T3"/>
                </a:cxn>
                <a:cxn ang="0">
                  <a:pos x="T4" y="T5"/>
                </a:cxn>
                <a:cxn ang="0">
                  <a:pos x="T6" y="T7"/>
                </a:cxn>
                <a:cxn ang="0">
                  <a:pos x="T8" y="T9"/>
                </a:cxn>
              </a:cxnLst>
              <a:rect l="0" t="0" r="r" b="b"/>
              <a:pathLst>
                <a:path w="236" h="293">
                  <a:moveTo>
                    <a:pt x="37" y="1"/>
                  </a:moveTo>
                  <a:cubicBezTo>
                    <a:pt x="37" y="1"/>
                    <a:pt x="0" y="185"/>
                    <a:pt x="8" y="293"/>
                  </a:cubicBezTo>
                  <a:cubicBezTo>
                    <a:pt x="235" y="293"/>
                    <a:pt x="235" y="293"/>
                    <a:pt x="235" y="293"/>
                  </a:cubicBezTo>
                  <a:cubicBezTo>
                    <a:pt x="235" y="293"/>
                    <a:pt x="236" y="100"/>
                    <a:pt x="207" y="0"/>
                  </a:cubicBezTo>
                  <a:cubicBezTo>
                    <a:pt x="79" y="0"/>
                    <a:pt x="37" y="1"/>
                    <a:pt x="37" y="1"/>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1"/>
            <p:cNvSpPr/>
            <p:nvPr/>
          </p:nvSpPr>
          <p:spPr bwMode="auto">
            <a:xfrm>
              <a:off x="4633935" y="6347724"/>
              <a:ext cx="154615" cy="211215"/>
            </a:xfrm>
            <a:custGeom>
              <a:avLst/>
              <a:gdLst>
                <a:gd name="T0" fmla="*/ 53 w 230"/>
                <a:gd name="T1" fmla="*/ 45 h 314"/>
                <a:gd name="T2" fmla="*/ 25 w 230"/>
                <a:gd name="T3" fmla="*/ 147 h 314"/>
                <a:gd name="T4" fmla="*/ 52 w 230"/>
                <a:gd name="T5" fmla="*/ 314 h 314"/>
                <a:gd name="T6" fmla="*/ 211 w 230"/>
                <a:gd name="T7" fmla="*/ 314 h 314"/>
                <a:gd name="T8" fmla="*/ 230 w 230"/>
                <a:gd name="T9" fmla="*/ 236 h 314"/>
                <a:gd name="T10" fmla="*/ 199 w 230"/>
                <a:gd name="T11" fmla="*/ 44 h 314"/>
                <a:gd name="T12" fmla="*/ 53 w 230"/>
                <a:gd name="T13" fmla="*/ 45 h 314"/>
              </a:gdLst>
              <a:ahLst/>
              <a:cxnLst>
                <a:cxn ang="0">
                  <a:pos x="T0" y="T1"/>
                </a:cxn>
                <a:cxn ang="0">
                  <a:pos x="T2" y="T3"/>
                </a:cxn>
                <a:cxn ang="0">
                  <a:pos x="T4" y="T5"/>
                </a:cxn>
                <a:cxn ang="0">
                  <a:pos x="T6" y="T7"/>
                </a:cxn>
                <a:cxn ang="0">
                  <a:pos x="T8" y="T9"/>
                </a:cxn>
                <a:cxn ang="0">
                  <a:pos x="T10" y="T11"/>
                </a:cxn>
                <a:cxn ang="0">
                  <a:pos x="T12" y="T13"/>
                </a:cxn>
              </a:cxnLst>
              <a:rect l="0" t="0" r="r" b="b"/>
              <a:pathLst>
                <a:path w="230" h="314">
                  <a:moveTo>
                    <a:pt x="53" y="45"/>
                  </a:moveTo>
                  <a:cubicBezTo>
                    <a:pt x="53" y="45"/>
                    <a:pt x="33" y="89"/>
                    <a:pt x="25" y="147"/>
                  </a:cubicBezTo>
                  <a:cubicBezTo>
                    <a:pt x="18" y="205"/>
                    <a:pt x="0" y="314"/>
                    <a:pt x="52" y="314"/>
                  </a:cubicBezTo>
                  <a:cubicBezTo>
                    <a:pt x="104" y="314"/>
                    <a:pt x="192" y="314"/>
                    <a:pt x="211" y="314"/>
                  </a:cubicBezTo>
                  <a:cubicBezTo>
                    <a:pt x="230" y="314"/>
                    <a:pt x="230" y="261"/>
                    <a:pt x="230" y="236"/>
                  </a:cubicBezTo>
                  <a:cubicBezTo>
                    <a:pt x="230" y="210"/>
                    <a:pt x="219" y="63"/>
                    <a:pt x="199" y="44"/>
                  </a:cubicBezTo>
                  <a:cubicBezTo>
                    <a:pt x="123" y="0"/>
                    <a:pt x="53" y="45"/>
                    <a:pt x="53" y="45"/>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2"/>
            <p:cNvSpPr/>
            <p:nvPr/>
          </p:nvSpPr>
          <p:spPr bwMode="auto">
            <a:xfrm>
              <a:off x="4686854" y="6410307"/>
              <a:ext cx="69945" cy="151854"/>
            </a:xfrm>
            <a:custGeom>
              <a:avLst/>
              <a:gdLst>
                <a:gd name="T0" fmla="*/ 152 w 152"/>
                <a:gd name="T1" fmla="*/ 254 h 330"/>
                <a:gd name="T2" fmla="*/ 92 w 152"/>
                <a:gd name="T3" fmla="*/ 0 h 330"/>
                <a:gd name="T4" fmla="*/ 44 w 152"/>
                <a:gd name="T5" fmla="*/ 0 h 330"/>
                <a:gd name="T6" fmla="*/ 44 w 152"/>
                <a:gd name="T7" fmla="*/ 4 h 330"/>
                <a:gd name="T8" fmla="*/ 0 w 152"/>
                <a:gd name="T9" fmla="*/ 257 h 330"/>
                <a:gd name="T10" fmla="*/ 48 w 152"/>
                <a:gd name="T11" fmla="*/ 330 h 330"/>
                <a:gd name="T12" fmla="*/ 100 w 152"/>
                <a:gd name="T13" fmla="*/ 330 h 330"/>
                <a:gd name="T14" fmla="*/ 152 w 152"/>
                <a:gd name="T15" fmla="*/ 254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0">
                  <a:moveTo>
                    <a:pt x="152" y="254"/>
                  </a:moveTo>
                  <a:lnTo>
                    <a:pt x="92" y="0"/>
                  </a:lnTo>
                  <a:lnTo>
                    <a:pt x="44" y="0"/>
                  </a:lnTo>
                  <a:lnTo>
                    <a:pt x="44" y="4"/>
                  </a:lnTo>
                  <a:lnTo>
                    <a:pt x="0" y="257"/>
                  </a:lnTo>
                  <a:lnTo>
                    <a:pt x="48" y="330"/>
                  </a:lnTo>
                  <a:lnTo>
                    <a:pt x="100" y="330"/>
                  </a:lnTo>
                  <a:lnTo>
                    <a:pt x="152" y="254"/>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3"/>
            <p:cNvSpPr/>
            <p:nvPr/>
          </p:nvSpPr>
          <p:spPr bwMode="auto">
            <a:xfrm>
              <a:off x="4680872" y="6400183"/>
              <a:ext cx="26229" cy="23928"/>
            </a:xfrm>
            <a:custGeom>
              <a:avLst/>
              <a:gdLst>
                <a:gd name="T0" fmla="*/ 51 w 57"/>
                <a:gd name="T1" fmla="*/ 11 h 52"/>
                <a:gd name="T2" fmla="*/ 9 w 57"/>
                <a:gd name="T3" fmla="*/ 52 h 52"/>
                <a:gd name="T4" fmla="*/ 0 w 57"/>
                <a:gd name="T5" fmla="*/ 38 h 52"/>
                <a:gd name="T6" fmla="*/ 53 w 57"/>
                <a:gd name="T7" fmla="*/ 0 h 52"/>
                <a:gd name="T8" fmla="*/ 57 w 57"/>
                <a:gd name="T9" fmla="*/ 7 h 52"/>
                <a:gd name="T10" fmla="*/ 51 w 57"/>
                <a:gd name="T11" fmla="*/ 11 h 52"/>
              </a:gdLst>
              <a:ahLst/>
              <a:cxnLst>
                <a:cxn ang="0">
                  <a:pos x="T0" y="T1"/>
                </a:cxn>
                <a:cxn ang="0">
                  <a:pos x="T2" y="T3"/>
                </a:cxn>
                <a:cxn ang="0">
                  <a:pos x="T4" y="T5"/>
                </a:cxn>
                <a:cxn ang="0">
                  <a:pos x="T6" y="T7"/>
                </a:cxn>
                <a:cxn ang="0">
                  <a:pos x="T8" y="T9"/>
                </a:cxn>
                <a:cxn ang="0">
                  <a:pos x="T10" y="T11"/>
                </a:cxn>
              </a:cxnLst>
              <a:rect l="0" t="0" r="r" b="b"/>
              <a:pathLst>
                <a:path w="57" h="52">
                  <a:moveTo>
                    <a:pt x="51" y="11"/>
                  </a:moveTo>
                  <a:lnTo>
                    <a:pt x="9" y="52"/>
                  </a:lnTo>
                  <a:lnTo>
                    <a:pt x="0" y="38"/>
                  </a:lnTo>
                  <a:lnTo>
                    <a:pt x="53" y="0"/>
                  </a:lnTo>
                  <a:lnTo>
                    <a:pt x="57" y="7"/>
                  </a:lnTo>
                  <a:lnTo>
                    <a:pt x="51"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4"/>
            <p:cNvSpPr/>
            <p:nvPr/>
          </p:nvSpPr>
          <p:spPr bwMode="auto">
            <a:xfrm>
              <a:off x="4729189" y="6401564"/>
              <a:ext cx="26229" cy="24849"/>
            </a:xfrm>
            <a:custGeom>
              <a:avLst/>
              <a:gdLst>
                <a:gd name="T0" fmla="*/ 6 w 57"/>
                <a:gd name="T1" fmla="*/ 11 h 54"/>
                <a:gd name="T2" fmla="*/ 51 w 57"/>
                <a:gd name="T3" fmla="*/ 54 h 54"/>
                <a:gd name="T4" fmla="*/ 57 w 57"/>
                <a:gd name="T5" fmla="*/ 36 h 54"/>
                <a:gd name="T6" fmla="*/ 5 w 57"/>
                <a:gd name="T7" fmla="*/ 0 h 54"/>
                <a:gd name="T8" fmla="*/ 0 w 57"/>
                <a:gd name="T9" fmla="*/ 7 h 54"/>
                <a:gd name="T10" fmla="*/ 6 w 57"/>
                <a:gd name="T11" fmla="*/ 11 h 54"/>
              </a:gdLst>
              <a:ahLst/>
              <a:cxnLst>
                <a:cxn ang="0">
                  <a:pos x="T0" y="T1"/>
                </a:cxn>
                <a:cxn ang="0">
                  <a:pos x="T2" y="T3"/>
                </a:cxn>
                <a:cxn ang="0">
                  <a:pos x="T4" y="T5"/>
                </a:cxn>
                <a:cxn ang="0">
                  <a:pos x="T6" y="T7"/>
                </a:cxn>
                <a:cxn ang="0">
                  <a:pos x="T8" y="T9"/>
                </a:cxn>
                <a:cxn ang="0">
                  <a:pos x="T10" y="T11"/>
                </a:cxn>
              </a:cxnLst>
              <a:rect l="0" t="0" r="r" b="b"/>
              <a:pathLst>
                <a:path w="57" h="54">
                  <a:moveTo>
                    <a:pt x="6" y="11"/>
                  </a:moveTo>
                  <a:lnTo>
                    <a:pt x="51" y="54"/>
                  </a:lnTo>
                  <a:lnTo>
                    <a:pt x="57" y="36"/>
                  </a:lnTo>
                  <a:lnTo>
                    <a:pt x="5" y="0"/>
                  </a:lnTo>
                  <a:lnTo>
                    <a:pt x="0" y="7"/>
                  </a:lnTo>
                  <a:lnTo>
                    <a:pt x="6"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5"/>
            <p:cNvSpPr>
              <a:spLocks noEditPoints="1"/>
            </p:cNvSpPr>
            <p:nvPr/>
          </p:nvSpPr>
          <p:spPr bwMode="auto">
            <a:xfrm>
              <a:off x="4663386" y="6384538"/>
              <a:ext cx="101696" cy="35893"/>
            </a:xfrm>
            <a:custGeom>
              <a:avLst/>
              <a:gdLst>
                <a:gd name="T0" fmla="*/ 41 w 221"/>
                <a:gd name="T1" fmla="*/ 78 h 78"/>
                <a:gd name="T2" fmla="*/ 120 w 221"/>
                <a:gd name="T3" fmla="*/ 16 h 78"/>
                <a:gd name="T4" fmla="*/ 0 w 221"/>
                <a:gd name="T5" fmla="*/ 0 h 78"/>
                <a:gd name="T6" fmla="*/ 41 w 221"/>
                <a:gd name="T7" fmla="*/ 78 h 78"/>
                <a:gd name="T8" fmla="*/ 120 w 221"/>
                <a:gd name="T9" fmla="*/ 16 h 78"/>
                <a:gd name="T10" fmla="*/ 193 w 221"/>
                <a:gd name="T11" fmla="*/ 78 h 78"/>
                <a:gd name="T12" fmla="*/ 221 w 221"/>
                <a:gd name="T13" fmla="*/ 0 h 78"/>
                <a:gd name="T14" fmla="*/ 120 w 221"/>
                <a:gd name="T15" fmla="*/ 1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8">
                  <a:moveTo>
                    <a:pt x="41" y="78"/>
                  </a:moveTo>
                  <a:lnTo>
                    <a:pt x="120" y="16"/>
                  </a:lnTo>
                  <a:lnTo>
                    <a:pt x="0" y="0"/>
                  </a:lnTo>
                  <a:lnTo>
                    <a:pt x="41" y="78"/>
                  </a:lnTo>
                  <a:close/>
                  <a:moveTo>
                    <a:pt x="120" y="16"/>
                  </a:moveTo>
                  <a:lnTo>
                    <a:pt x="193" y="78"/>
                  </a:lnTo>
                  <a:lnTo>
                    <a:pt x="221" y="0"/>
                  </a:lnTo>
                  <a:lnTo>
                    <a:pt x="120" y="16"/>
                  </a:ln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6"/>
            <p:cNvSpPr/>
            <p:nvPr/>
          </p:nvSpPr>
          <p:spPr bwMode="auto">
            <a:xfrm>
              <a:off x="4689615" y="6412607"/>
              <a:ext cx="63963" cy="162438"/>
            </a:xfrm>
            <a:custGeom>
              <a:avLst/>
              <a:gdLst>
                <a:gd name="T0" fmla="*/ 44 w 139"/>
                <a:gd name="T1" fmla="*/ 0 h 353"/>
                <a:gd name="T2" fmla="*/ 82 w 139"/>
                <a:gd name="T3" fmla="*/ 0 h 353"/>
                <a:gd name="T4" fmla="*/ 139 w 139"/>
                <a:gd name="T5" fmla="*/ 248 h 353"/>
                <a:gd name="T6" fmla="*/ 67 w 139"/>
                <a:gd name="T7" fmla="*/ 353 h 353"/>
                <a:gd name="T8" fmla="*/ 0 w 139"/>
                <a:gd name="T9" fmla="*/ 250 h 353"/>
                <a:gd name="T10" fmla="*/ 44 w 139"/>
                <a:gd name="T11" fmla="*/ 0 h 353"/>
              </a:gdLst>
              <a:ahLst/>
              <a:cxnLst>
                <a:cxn ang="0">
                  <a:pos x="T0" y="T1"/>
                </a:cxn>
                <a:cxn ang="0">
                  <a:pos x="T2" y="T3"/>
                </a:cxn>
                <a:cxn ang="0">
                  <a:pos x="T4" y="T5"/>
                </a:cxn>
                <a:cxn ang="0">
                  <a:pos x="T6" y="T7"/>
                </a:cxn>
                <a:cxn ang="0">
                  <a:pos x="T8" y="T9"/>
                </a:cxn>
                <a:cxn ang="0">
                  <a:pos x="T10" y="T11"/>
                </a:cxn>
              </a:cxnLst>
              <a:rect l="0" t="0" r="r" b="b"/>
              <a:pathLst>
                <a:path w="139" h="353">
                  <a:moveTo>
                    <a:pt x="44" y="0"/>
                  </a:moveTo>
                  <a:lnTo>
                    <a:pt x="82" y="0"/>
                  </a:lnTo>
                  <a:lnTo>
                    <a:pt x="139" y="248"/>
                  </a:lnTo>
                  <a:lnTo>
                    <a:pt x="67" y="353"/>
                  </a:lnTo>
                  <a:lnTo>
                    <a:pt x="0" y="250"/>
                  </a:lnTo>
                  <a:lnTo>
                    <a:pt x="44" y="0"/>
                  </a:ln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7"/>
            <p:cNvSpPr/>
            <p:nvPr/>
          </p:nvSpPr>
          <p:spPr bwMode="auto">
            <a:xfrm>
              <a:off x="4701119" y="6398803"/>
              <a:ext cx="34052" cy="24849"/>
            </a:xfrm>
            <a:custGeom>
              <a:avLst/>
              <a:gdLst>
                <a:gd name="T0" fmla="*/ 4 w 51"/>
                <a:gd name="T1" fmla="*/ 0 h 37"/>
                <a:gd name="T2" fmla="*/ 49 w 51"/>
                <a:gd name="T3" fmla="*/ 0 h 37"/>
                <a:gd name="T4" fmla="*/ 49 w 51"/>
                <a:gd name="T5" fmla="*/ 25 h 37"/>
                <a:gd name="T6" fmla="*/ 24 w 51"/>
                <a:gd name="T7" fmla="*/ 37 h 37"/>
                <a:gd name="T8" fmla="*/ 5 w 51"/>
                <a:gd name="T9" fmla="*/ 30 h 37"/>
                <a:gd name="T10" fmla="*/ 4 w 51"/>
                <a:gd name="T11" fmla="*/ 0 h 37"/>
              </a:gdLst>
              <a:ahLst/>
              <a:cxnLst>
                <a:cxn ang="0">
                  <a:pos x="T0" y="T1"/>
                </a:cxn>
                <a:cxn ang="0">
                  <a:pos x="T2" y="T3"/>
                </a:cxn>
                <a:cxn ang="0">
                  <a:pos x="T4" y="T5"/>
                </a:cxn>
                <a:cxn ang="0">
                  <a:pos x="T6" y="T7"/>
                </a:cxn>
                <a:cxn ang="0">
                  <a:pos x="T8" y="T9"/>
                </a:cxn>
                <a:cxn ang="0">
                  <a:pos x="T10" y="T11"/>
                </a:cxn>
              </a:cxnLst>
              <a:rect l="0" t="0" r="r" b="b"/>
              <a:pathLst>
                <a:path w="51" h="37">
                  <a:moveTo>
                    <a:pt x="4" y="0"/>
                  </a:moveTo>
                  <a:cubicBezTo>
                    <a:pt x="4" y="0"/>
                    <a:pt x="49" y="0"/>
                    <a:pt x="49" y="0"/>
                  </a:cubicBezTo>
                  <a:cubicBezTo>
                    <a:pt x="51" y="0"/>
                    <a:pt x="50" y="23"/>
                    <a:pt x="49" y="25"/>
                  </a:cubicBezTo>
                  <a:cubicBezTo>
                    <a:pt x="46" y="37"/>
                    <a:pt x="33" y="37"/>
                    <a:pt x="24" y="37"/>
                  </a:cubicBezTo>
                  <a:cubicBezTo>
                    <a:pt x="17" y="37"/>
                    <a:pt x="9" y="36"/>
                    <a:pt x="5" y="30"/>
                  </a:cubicBezTo>
                  <a:cubicBezTo>
                    <a:pt x="0" y="22"/>
                    <a:pt x="4" y="9"/>
                    <a:pt x="4" y="0"/>
                  </a:cubicBezTo>
                  <a:close/>
                </a:path>
              </a:pathLst>
            </a:custGeom>
            <a:solidFill>
              <a:srgbClr val="45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8"/>
            <p:cNvSpPr/>
            <p:nvPr/>
          </p:nvSpPr>
          <p:spPr bwMode="auto">
            <a:xfrm>
              <a:off x="4692836" y="6426873"/>
              <a:ext cx="57981" cy="138049"/>
            </a:xfrm>
            <a:custGeom>
              <a:avLst/>
              <a:gdLst>
                <a:gd name="T0" fmla="*/ 41 w 86"/>
                <a:gd name="T1" fmla="*/ 2 h 205"/>
                <a:gd name="T2" fmla="*/ 25 w 86"/>
                <a:gd name="T3" fmla="*/ 14 h 205"/>
                <a:gd name="T4" fmla="*/ 18 w 86"/>
                <a:gd name="T5" fmla="*/ 38 h 205"/>
                <a:gd name="T6" fmla="*/ 13 w 86"/>
                <a:gd name="T7" fmla="*/ 164 h 205"/>
                <a:gd name="T8" fmla="*/ 40 w 86"/>
                <a:gd name="T9" fmla="*/ 204 h 205"/>
                <a:gd name="T10" fmla="*/ 67 w 86"/>
                <a:gd name="T11" fmla="*/ 174 h 205"/>
                <a:gd name="T12" fmla="*/ 74 w 86"/>
                <a:gd name="T13" fmla="*/ 94 h 205"/>
                <a:gd name="T14" fmla="*/ 56 w 86"/>
                <a:gd name="T15" fmla="*/ 20 h 205"/>
                <a:gd name="T16" fmla="*/ 42 w 86"/>
                <a:gd name="T17" fmla="*/ 2 h 205"/>
                <a:gd name="T18" fmla="*/ 41 w 86"/>
                <a:gd name="T19"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05">
                  <a:moveTo>
                    <a:pt x="41" y="2"/>
                  </a:moveTo>
                  <a:cubicBezTo>
                    <a:pt x="33" y="0"/>
                    <a:pt x="28" y="8"/>
                    <a:pt x="25" y="14"/>
                  </a:cubicBezTo>
                  <a:cubicBezTo>
                    <a:pt x="22" y="22"/>
                    <a:pt x="20" y="30"/>
                    <a:pt x="18" y="38"/>
                  </a:cubicBezTo>
                  <a:cubicBezTo>
                    <a:pt x="10" y="85"/>
                    <a:pt x="0" y="139"/>
                    <a:pt x="13" y="164"/>
                  </a:cubicBezTo>
                  <a:cubicBezTo>
                    <a:pt x="18" y="174"/>
                    <a:pt x="27" y="203"/>
                    <a:pt x="40" y="204"/>
                  </a:cubicBezTo>
                  <a:cubicBezTo>
                    <a:pt x="54" y="205"/>
                    <a:pt x="61" y="182"/>
                    <a:pt x="67" y="174"/>
                  </a:cubicBezTo>
                  <a:cubicBezTo>
                    <a:pt x="86" y="147"/>
                    <a:pt x="80" y="124"/>
                    <a:pt x="74" y="94"/>
                  </a:cubicBezTo>
                  <a:cubicBezTo>
                    <a:pt x="69" y="69"/>
                    <a:pt x="65" y="43"/>
                    <a:pt x="56" y="20"/>
                  </a:cubicBezTo>
                  <a:cubicBezTo>
                    <a:pt x="53" y="13"/>
                    <a:pt x="49" y="5"/>
                    <a:pt x="42" y="2"/>
                  </a:cubicBezTo>
                  <a:cubicBezTo>
                    <a:pt x="41" y="2"/>
                    <a:pt x="41" y="2"/>
                    <a:pt x="41" y="2"/>
                  </a:cubicBezTo>
                  <a:close/>
                </a:path>
              </a:pathLst>
            </a:custGeom>
            <a:solidFill>
              <a:srgbClr val="6DB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9"/>
            <p:cNvSpPr/>
            <p:nvPr/>
          </p:nvSpPr>
          <p:spPr bwMode="auto">
            <a:xfrm>
              <a:off x="4696978" y="6476110"/>
              <a:ext cx="43716" cy="42335"/>
            </a:xfrm>
            <a:custGeom>
              <a:avLst/>
              <a:gdLst>
                <a:gd name="T0" fmla="*/ 10 w 65"/>
                <a:gd name="T1" fmla="*/ 45 h 63"/>
                <a:gd name="T2" fmla="*/ 52 w 65"/>
                <a:gd name="T3" fmla="*/ 7 h 63"/>
                <a:gd name="T4" fmla="*/ 58 w 65"/>
                <a:gd name="T5" fmla="*/ 12 h 63"/>
                <a:gd name="T6" fmla="*/ 15 w 65"/>
                <a:gd name="T7" fmla="*/ 53 h 63"/>
                <a:gd name="T8" fmla="*/ 10 w 65"/>
                <a:gd name="T9" fmla="*/ 45 h 63"/>
              </a:gdLst>
              <a:ahLst/>
              <a:cxnLst>
                <a:cxn ang="0">
                  <a:pos x="T0" y="T1"/>
                </a:cxn>
                <a:cxn ang="0">
                  <a:pos x="T2" y="T3"/>
                </a:cxn>
                <a:cxn ang="0">
                  <a:pos x="T4" y="T5"/>
                </a:cxn>
                <a:cxn ang="0">
                  <a:pos x="T6" y="T7"/>
                </a:cxn>
                <a:cxn ang="0">
                  <a:pos x="T8" y="T9"/>
                </a:cxn>
              </a:cxnLst>
              <a:rect l="0" t="0" r="r" b="b"/>
              <a:pathLst>
                <a:path w="65" h="63">
                  <a:moveTo>
                    <a:pt x="10" y="45"/>
                  </a:moveTo>
                  <a:cubicBezTo>
                    <a:pt x="10" y="45"/>
                    <a:pt x="39" y="15"/>
                    <a:pt x="52" y="7"/>
                  </a:cubicBezTo>
                  <a:cubicBezTo>
                    <a:pt x="64" y="0"/>
                    <a:pt x="65" y="5"/>
                    <a:pt x="58" y="12"/>
                  </a:cubicBezTo>
                  <a:cubicBezTo>
                    <a:pt x="50" y="19"/>
                    <a:pt x="23" y="43"/>
                    <a:pt x="15" y="53"/>
                  </a:cubicBezTo>
                  <a:cubicBezTo>
                    <a:pt x="7" y="63"/>
                    <a:pt x="0" y="54"/>
                    <a:pt x="10" y="45"/>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0"/>
            <p:cNvSpPr/>
            <p:nvPr/>
          </p:nvSpPr>
          <p:spPr bwMode="auto">
            <a:xfrm>
              <a:off x="4704340" y="6492676"/>
              <a:ext cx="34972" cy="37733"/>
            </a:xfrm>
            <a:custGeom>
              <a:avLst/>
              <a:gdLst>
                <a:gd name="T0" fmla="*/ 7 w 52"/>
                <a:gd name="T1" fmla="*/ 40 h 56"/>
                <a:gd name="T2" fmla="*/ 41 w 52"/>
                <a:gd name="T3" fmla="*/ 6 h 56"/>
                <a:gd name="T4" fmla="*/ 46 w 52"/>
                <a:gd name="T5" fmla="*/ 10 h 56"/>
                <a:gd name="T6" fmla="*/ 11 w 52"/>
                <a:gd name="T7" fmla="*/ 47 h 56"/>
                <a:gd name="T8" fmla="*/ 7 w 52"/>
                <a:gd name="T9" fmla="*/ 40 h 56"/>
              </a:gdLst>
              <a:ahLst/>
              <a:cxnLst>
                <a:cxn ang="0">
                  <a:pos x="T0" y="T1"/>
                </a:cxn>
                <a:cxn ang="0">
                  <a:pos x="T2" y="T3"/>
                </a:cxn>
                <a:cxn ang="0">
                  <a:pos x="T4" y="T5"/>
                </a:cxn>
                <a:cxn ang="0">
                  <a:pos x="T6" y="T7"/>
                </a:cxn>
                <a:cxn ang="0">
                  <a:pos x="T8" y="T9"/>
                </a:cxn>
              </a:cxnLst>
              <a:rect l="0" t="0" r="r" b="b"/>
              <a:pathLst>
                <a:path w="52" h="56">
                  <a:moveTo>
                    <a:pt x="7" y="40"/>
                  </a:moveTo>
                  <a:cubicBezTo>
                    <a:pt x="7" y="40"/>
                    <a:pt x="31" y="13"/>
                    <a:pt x="41" y="6"/>
                  </a:cubicBezTo>
                  <a:cubicBezTo>
                    <a:pt x="51" y="0"/>
                    <a:pt x="52" y="4"/>
                    <a:pt x="46" y="10"/>
                  </a:cubicBezTo>
                  <a:cubicBezTo>
                    <a:pt x="40" y="17"/>
                    <a:pt x="18" y="39"/>
                    <a:pt x="11" y="47"/>
                  </a:cubicBezTo>
                  <a:cubicBezTo>
                    <a:pt x="5" y="56"/>
                    <a:pt x="0" y="48"/>
                    <a:pt x="7" y="40"/>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311"/>
            <p:cNvSpPr>
              <a:spLocks noChangeArrowheads="1"/>
            </p:cNvSpPr>
            <p:nvPr/>
          </p:nvSpPr>
          <p:spPr bwMode="auto">
            <a:xfrm>
              <a:off x="4749436" y="6442978"/>
              <a:ext cx="31751" cy="5982"/>
            </a:xfrm>
            <a:prstGeom prst="rect">
              <a:avLst/>
            </a:prstGeom>
            <a:solidFill>
              <a:srgbClr val="EAE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312"/>
            <p:cNvSpPr/>
            <p:nvPr/>
          </p:nvSpPr>
          <p:spPr bwMode="auto">
            <a:xfrm>
              <a:off x="4574114" y="6124085"/>
              <a:ext cx="278859" cy="210755"/>
            </a:xfrm>
            <a:custGeom>
              <a:avLst/>
              <a:gdLst>
                <a:gd name="T0" fmla="*/ 361 w 415"/>
                <a:gd name="T1" fmla="*/ 313 h 313"/>
                <a:gd name="T2" fmla="*/ 409 w 415"/>
                <a:gd name="T3" fmla="*/ 213 h 313"/>
                <a:gd name="T4" fmla="*/ 364 w 415"/>
                <a:gd name="T5" fmla="*/ 82 h 313"/>
                <a:gd name="T6" fmla="*/ 362 w 415"/>
                <a:gd name="T7" fmla="*/ 58 h 313"/>
                <a:gd name="T8" fmla="*/ 344 w 415"/>
                <a:gd name="T9" fmla="*/ 50 h 313"/>
                <a:gd name="T10" fmla="*/ 326 w 415"/>
                <a:gd name="T11" fmla="*/ 48 h 313"/>
                <a:gd name="T12" fmla="*/ 232 w 415"/>
                <a:gd name="T13" fmla="*/ 5 h 313"/>
                <a:gd name="T14" fmla="*/ 79 w 415"/>
                <a:gd name="T15" fmla="*/ 48 h 313"/>
                <a:gd name="T16" fmla="*/ 42 w 415"/>
                <a:gd name="T17" fmla="*/ 86 h 313"/>
                <a:gd name="T18" fmla="*/ 13 w 415"/>
                <a:gd name="T19" fmla="*/ 225 h 313"/>
                <a:gd name="T20" fmla="*/ 32 w 415"/>
                <a:gd name="T21" fmla="*/ 267 h 313"/>
                <a:gd name="T22" fmla="*/ 46 w 415"/>
                <a:gd name="T23" fmla="*/ 288 h 313"/>
                <a:gd name="T24" fmla="*/ 62 w 415"/>
                <a:gd name="T25" fmla="*/ 310 h 313"/>
                <a:gd name="T26" fmla="*/ 361 w 415"/>
                <a:gd name="T2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313">
                  <a:moveTo>
                    <a:pt x="361" y="313"/>
                  </a:moveTo>
                  <a:cubicBezTo>
                    <a:pt x="361" y="313"/>
                    <a:pt x="403" y="290"/>
                    <a:pt x="409" y="213"/>
                  </a:cubicBezTo>
                  <a:cubicBezTo>
                    <a:pt x="415" y="136"/>
                    <a:pt x="392" y="92"/>
                    <a:pt x="364" y="82"/>
                  </a:cubicBezTo>
                  <a:cubicBezTo>
                    <a:pt x="385" y="82"/>
                    <a:pt x="402" y="65"/>
                    <a:pt x="362" y="58"/>
                  </a:cubicBezTo>
                  <a:cubicBezTo>
                    <a:pt x="382" y="37"/>
                    <a:pt x="373" y="20"/>
                    <a:pt x="344" y="50"/>
                  </a:cubicBezTo>
                  <a:cubicBezTo>
                    <a:pt x="344" y="7"/>
                    <a:pt x="326" y="0"/>
                    <a:pt x="326" y="48"/>
                  </a:cubicBezTo>
                  <a:cubicBezTo>
                    <a:pt x="304" y="24"/>
                    <a:pt x="262" y="7"/>
                    <a:pt x="232" y="5"/>
                  </a:cubicBezTo>
                  <a:cubicBezTo>
                    <a:pt x="175" y="0"/>
                    <a:pt x="124" y="6"/>
                    <a:pt x="79" y="48"/>
                  </a:cubicBezTo>
                  <a:cubicBezTo>
                    <a:pt x="67" y="59"/>
                    <a:pt x="51" y="73"/>
                    <a:pt x="42" y="86"/>
                  </a:cubicBezTo>
                  <a:cubicBezTo>
                    <a:pt x="17" y="124"/>
                    <a:pt x="0" y="179"/>
                    <a:pt x="13" y="225"/>
                  </a:cubicBezTo>
                  <a:cubicBezTo>
                    <a:pt x="17" y="240"/>
                    <a:pt x="24" y="254"/>
                    <a:pt x="32" y="267"/>
                  </a:cubicBezTo>
                  <a:cubicBezTo>
                    <a:pt x="36" y="274"/>
                    <a:pt x="41" y="281"/>
                    <a:pt x="46" y="288"/>
                  </a:cubicBezTo>
                  <a:cubicBezTo>
                    <a:pt x="48" y="291"/>
                    <a:pt x="59" y="310"/>
                    <a:pt x="62" y="310"/>
                  </a:cubicBezTo>
                  <a:cubicBezTo>
                    <a:pt x="290" y="310"/>
                    <a:pt x="361" y="313"/>
                    <a:pt x="361" y="313"/>
                  </a:cubicBezTo>
                  <a:close/>
                </a:path>
              </a:pathLst>
            </a:custGeom>
            <a:solidFill>
              <a:srgbClr val="6B4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3"/>
            <p:cNvSpPr/>
            <p:nvPr/>
          </p:nvSpPr>
          <p:spPr bwMode="auto">
            <a:xfrm>
              <a:off x="4590220" y="6200472"/>
              <a:ext cx="254010" cy="134368"/>
            </a:xfrm>
            <a:custGeom>
              <a:avLst/>
              <a:gdLst>
                <a:gd name="T0" fmla="*/ 363 w 378"/>
                <a:gd name="T1" fmla="*/ 135 h 200"/>
                <a:gd name="T2" fmla="*/ 361 w 378"/>
                <a:gd name="T3" fmla="*/ 98 h 200"/>
                <a:gd name="T4" fmla="*/ 334 w 378"/>
                <a:gd name="T5" fmla="*/ 55 h 200"/>
                <a:gd name="T6" fmla="*/ 349 w 378"/>
                <a:gd name="T7" fmla="*/ 101 h 200"/>
                <a:gd name="T8" fmla="*/ 279 w 378"/>
                <a:gd name="T9" fmla="*/ 24 h 200"/>
                <a:gd name="T10" fmla="*/ 281 w 378"/>
                <a:gd name="T11" fmla="*/ 0 h 200"/>
                <a:gd name="T12" fmla="*/ 145 w 378"/>
                <a:gd name="T13" fmla="*/ 93 h 200"/>
                <a:gd name="T14" fmla="*/ 194 w 378"/>
                <a:gd name="T15" fmla="*/ 31 h 200"/>
                <a:gd name="T16" fmla="*/ 176 w 378"/>
                <a:gd name="T17" fmla="*/ 53 h 200"/>
                <a:gd name="T18" fmla="*/ 67 w 378"/>
                <a:gd name="T19" fmla="*/ 106 h 200"/>
                <a:gd name="T20" fmla="*/ 122 w 378"/>
                <a:gd name="T21" fmla="*/ 35 h 200"/>
                <a:gd name="T22" fmla="*/ 17 w 378"/>
                <a:gd name="T23" fmla="*/ 119 h 200"/>
                <a:gd name="T24" fmla="*/ 17 w 378"/>
                <a:gd name="T25" fmla="*/ 63 h 200"/>
                <a:gd name="T26" fmla="*/ 12 w 378"/>
                <a:gd name="T27" fmla="*/ 143 h 200"/>
                <a:gd name="T28" fmla="*/ 0 w 378"/>
                <a:gd name="T29" fmla="*/ 140 h 200"/>
                <a:gd name="T30" fmla="*/ 8 w 378"/>
                <a:gd name="T31" fmla="*/ 154 h 200"/>
                <a:gd name="T32" fmla="*/ 22 w 378"/>
                <a:gd name="T33" fmla="*/ 175 h 200"/>
                <a:gd name="T34" fmla="*/ 38 w 378"/>
                <a:gd name="T35" fmla="*/ 197 h 200"/>
                <a:gd name="T36" fmla="*/ 337 w 378"/>
                <a:gd name="T37" fmla="*/ 200 h 200"/>
                <a:gd name="T38" fmla="*/ 378 w 378"/>
                <a:gd name="T39" fmla="*/ 138 h 200"/>
                <a:gd name="T40" fmla="*/ 363 w 378"/>
                <a:gd name="T4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200">
                  <a:moveTo>
                    <a:pt x="363" y="135"/>
                  </a:moveTo>
                  <a:cubicBezTo>
                    <a:pt x="363" y="135"/>
                    <a:pt x="363" y="116"/>
                    <a:pt x="361" y="98"/>
                  </a:cubicBezTo>
                  <a:cubicBezTo>
                    <a:pt x="355" y="67"/>
                    <a:pt x="334" y="55"/>
                    <a:pt x="334" y="55"/>
                  </a:cubicBezTo>
                  <a:cubicBezTo>
                    <a:pt x="344" y="66"/>
                    <a:pt x="349" y="88"/>
                    <a:pt x="349" y="101"/>
                  </a:cubicBezTo>
                  <a:cubicBezTo>
                    <a:pt x="324" y="95"/>
                    <a:pt x="286" y="58"/>
                    <a:pt x="279" y="24"/>
                  </a:cubicBezTo>
                  <a:cubicBezTo>
                    <a:pt x="284" y="6"/>
                    <a:pt x="281" y="0"/>
                    <a:pt x="281" y="0"/>
                  </a:cubicBezTo>
                  <a:cubicBezTo>
                    <a:pt x="259" y="67"/>
                    <a:pt x="176" y="93"/>
                    <a:pt x="145" y="93"/>
                  </a:cubicBezTo>
                  <a:cubicBezTo>
                    <a:pt x="181" y="66"/>
                    <a:pt x="194" y="31"/>
                    <a:pt x="194" y="31"/>
                  </a:cubicBezTo>
                  <a:cubicBezTo>
                    <a:pt x="194" y="31"/>
                    <a:pt x="187" y="42"/>
                    <a:pt x="176" y="53"/>
                  </a:cubicBezTo>
                  <a:cubicBezTo>
                    <a:pt x="147" y="90"/>
                    <a:pt x="84" y="110"/>
                    <a:pt x="67" y="106"/>
                  </a:cubicBezTo>
                  <a:cubicBezTo>
                    <a:pt x="117" y="78"/>
                    <a:pt x="122" y="35"/>
                    <a:pt x="122" y="35"/>
                  </a:cubicBezTo>
                  <a:cubicBezTo>
                    <a:pt x="105" y="72"/>
                    <a:pt x="53" y="106"/>
                    <a:pt x="17" y="119"/>
                  </a:cubicBezTo>
                  <a:cubicBezTo>
                    <a:pt x="10" y="106"/>
                    <a:pt x="17" y="63"/>
                    <a:pt x="17" y="63"/>
                  </a:cubicBezTo>
                  <a:cubicBezTo>
                    <a:pt x="6" y="83"/>
                    <a:pt x="10" y="121"/>
                    <a:pt x="12" y="143"/>
                  </a:cubicBezTo>
                  <a:cubicBezTo>
                    <a:pt x="9" y="141"/>
                    <a:pt x="4" y="140"/>
                    <a:pt x="0" y="140"/>
                  </a:cubicBezTo>
                  <a:cubicBezTo>
                    <a:pt x="2" y="145"/>
                    <a:pt x="5" y="150"/>
                    <a:pt x="8" y="154"/>
                  </a:cubicBezTo>
                  <a:cubicBezTo>
                    <a:pt x="12" y="161"/>
                    <a:pt x="17" y="168"/>
                    <a:pt x="22" y="175"/>
                  </a:cubicBezTo>
                  <a:cubicBezTo>
                    <a:pt x="24" y="178"/>
                    <a:pt x="35" y="197"/>
                    <a:pt x="38" y="197"/>
                  </a:cubicBezTo>
                  <a:cubicBezTo>
                    <a:pt x="266" y="197"/>
                    <a:pt x="337" y="200"/>
                    <a:pt x="337" y="200"/>
                  </a:cubicBezTo>
                  <a:cubicBezTo>
                    <a:pt x="337" y="200"/>
                    <a:pt x="364" y="185"/>
                    <a:pt x="378" y="138"/>
                  </a:cubicBezTo>
                  <a:cubicBezTo>
                    <a:pt x="369" y="133"/>
                    <a:pt x="363" y="135"/>
                    <a:pt x="363" y="135"/>
                  </a:cubicBezTo>
                  <a:close/>
                </a:path>
              </a:pathLst>
            </a:custGeom>
            <a:solidFill>
              <a:srgbClr val="5132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4"/>
            <p:cNvSpPr/>
            <p:nvPr/>
          </p:nvSpPr>
          <p:spPr bwMode="auto">
            <a:xfrm>
              <a:off x="4601724" y="6220259"/>
              <a:ext cx="226861" cy="185906"/>
            </a:xfrm>
            <a:custGeom>
              <a:avLst/>
              <a:gdLst>
                <a:gd name="T0" fmla="*/ 0 w 338"/>
                <a:gd name="T1" fmla="*/ 94 h 276"/>
                <a:gd name="T2" fmla="*/ 167 w 338"/>
                <a:gd name="T3" fmla="*/ 276 h 276"/>
                <a:gd name="T4" fmla="*/ 338 w 338"/>
                <a:gd name="T5" fmla="*/ 84 h 276"/>
                <a:gd name="T6" fmla="*/ 257 w 338"/>
                <a:gd name="T7" fmla="*/ 0 h 276"/>
                <a:gd name="T8" fmla="*/ 119 w 338"/>
                <a:gd name="T9" fmla="*/ 68 h 276"/>
                <a:gd name="T10" fmla="*/ 42 w 338"/>
                <a:gd name="T11" fmla="*/ 80 h 276"/>
                <a:gd name="T12" fmla="*/ 0 w 338"/>
                <a:gd name="T13" fmla="*/ 94 h 276"/>
              </a:gdLst>
              <a:ahLst/>
              <a:cxnLst>
                <a:cxn ang="0">
                  <a:pos x="T0" y="T1"/>
                </a:cxn>
                <a:cxn ang="0">
                  <a:pos x="T2" y="T3"/>
                </a:cxn>
                <a:cxn ang="0">
                  <a:pos x="T4" y="T5"/>
                </a:cxn>
                <a:cxn ang="0">
                  <a:pos x="T6" y="T7"/>
                </a:cxn>
                <a:cxn ang="0">
                  <a:pos x="T8" y="T9"/>
                </a:cxn>
                <a:cxn ang="0">
                  <a:pos x="T10" y="T11"/>
                </a:cxn>
                <a:cxn ang="0">
                  <a:pos x="T12" y="T13"/>
                </a:cxn>
              </a:cxnLst>
              <a:rect l="0" t="0" r="r" b="b"/>
              <a:pathLst>
                <a:path w="338" h="276">
                  <a:moveTo>
                    <a:pt x="0" y="94"/>
                  </a:moveTo>
                  <a:cubicBezTo>
                    <a:pt x="0" y="200"/>
                    <a:pt x="72" y="276"/>
                    <a:pt x="167" y="276"/>
                  </a:cubicBezTo>
                  <a:cubicBezTo>
                    <a:pt x="261" y="276"/>
                    <a:pt x="338" y="190"/>
                    <a:pt x="338" y="84"/>
                  </a:cubicBezTo>
                  <a:cubicBezTo>
                    <a:pt x="338" y="84"/>
                    <a:pt x="277" y="65"/>
                    <a:pt x="257" y="0"/>
                  </a:cubicBezTo>
                  <a:cubicBezTo>
                    <a:pt x="238" y="35"/>
                    <a:pt x="179" y="81"/>
                    <a:pt x="119" y="68"/>
                  </a:cubicBezTo>
                  <a:cubicBezTo>
                    <a:pt x="81" y="86"/>
                    <a:pt x="52" y="90"/>
                    <a:pt x="42" y="80"/>
                  </a:cubicBezTo>
                  <a:cubicBezTo>
                    <a:pt x="23" y="91"/>
                    <a:pt x="0" y="94"/>
                    <a:pt x="0" y="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5"/>
            <p:cNvSpPr/>
            <p:nvPr/>
          </p:nvSpPr>
          <p:spPr bwMode="auto">
            <a:xfrm>
              <a:off x="4810638" y="6295726"/>
              <a:ext cx="52459" cy="63503"/>
            </a:xfrm>
            <a:custGeom>
              <a:avLst/>
              <a:gdLst>
                <a:gd name="T0" fmla="*/ 12 w 78"/>
                <a:gd name="T1" fmla="*/ 29 h 94"/>
                <a:gd name="T2" fmla="*/ 53 w 78"/>
                <a:gd name="T3" fmla="*/ 16 h 94"/>
                <a:gd name="T4" fmla="*/ 53 w 78"/>
                <a:gd name="T5" fmla="*/ 74 h 94"/>
                <a:gd name="T6" fmla="*/ 0 w 78"/>
                <a:gd name="T7" fmla="*/ 64 h 94"/>
                <a:gd name="T8" fmla="*/ 12 w 78"/>
                <a:gd name="T9" fmla="*/ 29 h 94"/>
              </a:gdLst>
              <a:ahLst/>
              <a:cxnLst>
                <a:cxn ang="0">
                  <a:pos x="T0" y="T1"/>
                </a:cxn>
                <a:cxn ang="0">
                  <a:pos x="T2" y="T3"/>
                </a:cxn>
                <a:cxn ang="0">
                  <a:pos x="T4" y="T5"/>
                </a:cxn>
                <a:cxn ang="0">
                  <a:pos x="T6" y="T7"/>
                </a:cxn>
                <a:cxn ang="0">
                  <a:pos x="T8" y="T9"/>
                </a:cxn>
              </a:cxnLst>
              <a:rect l="0" t="0" r="r" b="b"/>
              <a:pathLst>
                <a:path w="78" h="94">
                  <a:moveTo>
                    <a:pt x="12" y="29"/>
                  </a:moveTo>
                  <a:cubicBezTo>
                    <a:pt x="12" y="29"/>
                    <a:pt x="28" y="0"/>
                    <a:pt x="53" y="16"/>
                  </a:cubicBezTo>
                  <a:cubicBezTo>
                    <a:pt x="78" y="33"/>
                    <a:pt x="67" y="63"/>
                    <a:pt x="53" y="74"/>
                  </a:cubicBezTo>
                  <a:cubicBezTo>
                    <a:pt x="40" y="85"/>
                    <a:pt x="1" y="94"/>
                    <a:pt x="0" y="64"/>
                  </a:cubicBezTo>
                  <a:cubicBezTo>
                    <a:pt x="5" y="47"/>
                    <a:pt x="12" y="29"/>
                    <a:pt x="12"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6"/>
            <p:cNvSpPr/>
            <p:nvPr/>
          </p:nvSpPr>
          <p:spPr bwMode="auto">
            <a:xfrm>
              <a:off x="4810638" y="6295726"/>
              <a:ext cx="52459" cy="63503"/>
            </a:xfrm>
            <a:custGeom>
              <a:avLst/>
              <a:gdLst>
                <a:gd name="T0" fmla="*/ 53 w 78"/>
                <a:gd name="T1" fmla="*/ 16 h 94"/>
                <a:gd name="T2" fmla="*/ 12 w 78"/>
                <a:gd name="T3" fmla="*/ 29 h 94"/>
                <a:gd name="T4" fmla="*/ 12 w 78"/>
                <a:gd name="T5" fmla="*/ 30 h 94"/>
                <a:gd name="T6" fmla="*/ 54 w 78"/>
                <a:gd name="T7" fmla="*/ 21 h 94"/>
                <a:gd name="T8" fmla="*/ 41 w 78"/>
                <a:gd name="T9" fmla="*/ 75 h 94"/>
                <a:gd name="T10" fmla="*/ 0 w 78"/>
                <a:gd name="T11" fmla="*/ 64 h 94"/>
                <a:gd name="T12" fmla="*/ 53 w 78"/>
                <a:gd name="T13" fmla="*/ 74 h 94"/>
                <a:gd name="T14" fmla="*/ 53 w 78"/>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94">
                  <a:moveTo>
                    <a:pt x="53" y="16"/>
                  </a:moveTo>
                  <a:cubicBezTo>
                    <a:pt x="28" y="0"/>
                    <a:pt x="12" y="29"/>
                    <a:pt x="12" y="29"/>
                  </a:cubicBezTo>
                  <a:cubicBezTo>
                    <a:pt x="12" y="29"/>
                    <a:pt x="12" y="29"/>
                    <a:pt x="12" y="30"/>
                  </a:cubicBezTo>
                  <a:cubicBezTo>
                    <a:pt x="12" y="30"/>
                    <a:pt x="31" y="7"/>
                    <a:pt x="54" y="21"/>
                  </a:cubicBezTo>
                  <a:cubicBezTo>
                    <a:pt x="77" y="35"/>
                    <a:pt x="54" y="73"/>
                    <a:pt x="41" y="75"/>
                  </a:cubicBezTo>
                  <a:cubicBezTo>
                    <a:pt x="28" y="78"/>
                    <a:pt x="7" y="83"/>
                    <a:pt x="0" y="64"/>
                  </a:cubicBezTo>
                  <a:cubicBezTo>
                    <a:pt x="1" y="94"/>
                    <a:pt x="40" y="85"/>
                    <a:pt x="53" y="74"/>
                  </a:cubicBezTo>
                  <a:cubicBezTo>
                    <a:pt x="67" y="63"/>
                    <a:pt x="78" y="33"/>
                    <a:pt x="53"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7"/>
            <p:cNvSpPr/>
            <p:nvPr/>
          </p:nvSpPr>
          <p:spPr bwMode="auto">
            <a:xfrm>
              <a:off x="4824903" y="6314593"/>
              <a:ext cx="17486" cy="19327"/>
            </a:xfrm>
            <a:custGeom>
              <a:avLst/>
              <a:gdLst>
                <a:gd name="T0" fmla="*/ 1 w 26"/>
                <a:gd name="T1" fmla="*/ 16 h 29"/>
                <a:gd name="T2" fmla="*/ 7 w 26"/>
                <a:gd name="T3" fmla="*/ 5 h 29"/>
                <a:gd name="T4" fmla="*/ 8 w 26"/>
                <a:gd name="T5" fmla="*/ 5 h 29"/>
                <a:gd name="T6" fmla="*/ 18 w 26"/>
                <a:gd name="T7" fmla="*/ 0 h 29"/>
                <a:gd name="T8" fmla="*/ 23 w 26"/>
                <a:gd name="T9" fmla="*/ 0 h 29"/>
                <a:gd name="T10" fmla="*/ 25 w 26"/>
                <a:gd name="T11" fmla="*/ 3 h 29"/>
                <a:gd name="T12" fmla="*/ 22 w 26"/>
                <a:gd name="T13" fmla="*/ 5 h 29"/>
                <a:gd name="T14" fmla="*/ 22 w 26"/>
                <a:gd name="T15" fmla="*/ 5 h 29"/>
                <a:gd name="T16" fmla="*/ 19 w 26"/>
                <a:gd name="T17" fmla="*/ 4 h 29"/>
                <a:gd name="T18" fmla="*/ 13 w 26"/>
                <a:gd name="T19" fmla="*/ 6 h 29"/>
                <a:gd name="T20" fmla="*/ 17 w 26"/>
                <a:gd name="T21" fmla="*/ 9 h 29"/>
                <a:gd name="T22" fmla="*/ 26 w 26"/>
                <a:gd name="T23" fmla="*/ 26 h 29"/>
                <a:gd name="T24" fmla="*/ 26 w 26"/>
                <a:gd name="T25" fmla="*/ 27 h 29"/>
                <a:gd name="T26" fmla="*/ 24 w 26"/>
                <a:gd name="T27" fmla="*/ 29 h 29"/>
                <a:gd name="T28" fmla="*/ 24 w 26"/>
                <a:gd name="T29" fmla="*/ 29 h 29"/>
                <a:gd name="T30" fmla="*/ 22 w 26"/>
                <a:gd name="T31" fmla="*/ 27 h 29"/>
                <a:gd name="T32" fmla="*/ 22 w 26"/>
                <a:gd name="T33" fmla="*/ 26 h 29"/>
                <a:gd name="T34" fmla="*/ 15 w 26"/>
                <a:gd name="T35" fmla="*/ 13 h 29"/>
                <a:gd name="T36" fmla="*/ 10 w 26"/>
                <a:gd name="T37" fmla="*/ 9 h 29"/>
                <a:gd name="T38" fmla="*/ 10 w 26"/>
                <a:gd name="T39" fmla="*/ 9 h 29"/>
                <a:gd name="T40" fmla="*/ 5 w 26"/>
                <a:gd name="T41" fmla="*/ 18 h 29"/>
                <a:gd name="T42" fmla="*/ 3 w 26"/>
                <a:gd name="T43" fmla="*/ 19 h 29"/>
                <a:gd name="T44" fmla="*/ 2 w 26"/>
                <a:gd name="T45" fmla="*/ 19 h 29"/>
                <a:gd name="T46" fmla="*/ 1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 y="16"/>
                  </a:moveTo>
                  <a:cubicBezTo>
                    <a:pt x="3" y="11"/>
                    <a:pt x="5" y="7"/>
                    <a:pt x="7" y="5"/>
                  </a:cubicBezTo>
                  <a:cubicBezTo>
                    <a:pt x="8" y="5"/>
                    <a:pt x="8" y="5"/>
                    <a:pt x="8" y="5"/>
                  </a:cubicBezTo>
                  <a:cubicBezTo>
                    <a:pt x="11" y="1"/>
                    <a:pt x="15" y="0"/>
                    <a:pt x="18" y="0"/>
                  </a:cubicBezTo>
                  <a:cubicBezTo>
                    <a:pt x="21" y="0"/>
                    <a:pt x="23" y="0"/>
                    <a:pt x="23" y="0"/>
                  </a:cubicBezTo>
                  <a:cubicBezTo>
                    <a:pt x="24" y="1"/>
                    <a:pt x="25" y="2"/>
                    <a:pt x="25" y="3"/>
                  </a:cubicBezTo>
                  <a:cubicBezTo>
                    <a:pt x="24" y="4"/>
                    <a:pt x="23" y="5"/>
                    <a:pt x="22" y="5"/>
                  </a:cubicBezTo>
                  <a:cubicBezTo>
                    <a:pt x="22" y="5"/>
                    <a:pt x="22" y="5"/>
                    <a:pt x="22" y="5"/>
                  </a:cubicBezTo>
                  <a:cubicBezTo>
                    <a:pt x="22" y="4"/>
                    <a:pt x="20" y="4"/>
                    <a:pt x="19" y="4"/>
                  </a:cubicBezTo>
                  <a:cubicBezTo>
                    <a:pt x="17" y="5"/>
                    <a:pt x="15" y="5"/>
                    <a:pt x="13" y="6"/>
                  </a:cubicBezTo>
                  <a:cubicBezTo>
                    <a:pt x="14" y="7"/>
                    <a:pt x="16" y="8"/>
                    <a:pt x="17" y="9"/>
                  </a:cubicBezTo>
                  <a:cubicBezTo>
                    <a:pt x="21" y="12"/>
                    <a:pt x="25" y="18"/>
                    <a:pt x="26" y="26"/>
                  </a:cubicBezTo>
                  <a:cubicBezTo>
                    <a:pt x="26" y="26"/>
                    <a:pt x="26" y="26"/>
                    <a:pt x="26" y="27"/>
                  </a:cubicBezTo>
                  <a:cubicBezTo>
                    <a:pt x="26" y="28"/>
                    <a:pt x="26" y="29"/>
                    <a:pt x="24" y="29"/>
                  </a:cubicBezTo>
                  <a:cubicBezTo>
                    <a:pt x="24" y="29"/>
                    <a:pt x="24" y="29"/>
                    <a:pt x="24" y="29"/>
                  </a:cubicBezTo>
                  <a:cubicBezTo>
                    <a:pt x="23" y="29"/>
                    <a:pt x="22" y="28"/>
                    <a:pt x="22" y="27"/>
                  </a:cubicBezTo>
                  <a:cubicBezTo>
                    <a:pt x="22" y="27"/>
                    <a:pt x="22" y="26"/>
                    <a:pt x="22" y="26"/>
                  </a:cubicBezTo>
                  <a:cubicBezTo>
                    <a:pt x="21" y="20"/>
                    <a:pt x="18" y="15"/>
                    <a:pt x="15" y="13"/>
                  </a:cubicBezTo>
                  <a:cubicBezTo>
                    <a:pt x="13" y="11"/>
                    <a:pt x="11" y="10"/>
                    <a:pt x="10" y="9"/>
                  </a:cubicBezTo>
                  <a:cubicBezTo>
                    <a:pt x="10" y="9"/>
                    <a:pt x="10" y="9"/>
                    <a:pt x="10" y="9"/>
                  </a:cubicBezTo>
                  <a:cubicBezTo>
                    <a:pt x="8" y="11"/>
                    <a:pt x="6" y="14"/>
                    <a:pt x="5" y="18"/>
                  </a:cubicBezTo>
                  <a:cubicBezTo>
                    <a:pt x="4" y="18"/>
                    <a:pt x="4" y="19"/>
                    <a:pt x="3" y="19"/>
                  </a:cubicBezTo>
                  <a:cubicBezTo>
                    <a:pt x="3" y="19"/>
                    <a:pt x="2" y="19"/>
                    <a:pt x="2" y="19"/>
                  </a:cubicBezTo>
                  <a:cubicBezTo>
                    <a:pt x="1" y="18"/>
                    <a:pt x="0" y="17"/>
                    <a:pt x="1"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8"/>
            <p:cNvSpPr/>
            <p:nvPr/>
          </p:nvSpPr>
          <p:spPr bwMode="auto">
            <a:xfrm>
              <a:off x="4566752" y="6295726"/>
              <a:ext cx="51538" cy="63503"/>
            </a:xfrm>
            <a:custGeom>
              <a:avLst/>
              <a:gdLst>
                <a:gd name="T0" fmla="*/ 65 w 77"/>
                <a:gd name="T1" fmla="*/ 29 h 94"/>
                <a:gd name="T2" fmla="*/ 24 w 77"/>
                <a:gd name="T3" fmla="*/ 16 h 94"/>
                <a:gd name="T4" fmla="*/ 24 w 77"/>
                <a:gd name="T5" fmla="*/ 74 h 94"/>
                <a:gd name="T6" fmla="*/ 77 w 77"/>
                <a:gd name="T7" fmla="*/ 64 h 94"/>
                <a:gd name="T8" fmla="*/ 65 w 77"/>
                <a:gd name="T9" fmla="*/ 29 h 94"/>
              </a:gdLst>
              <a:ahLst/>
              <a:cxnLst>
                <a:cxn ang="0">
                  <a:pos x="T0" y="T1"/>
                </a:cxn>
                <a:cxn ang="0">
                  <a:pos x="T2" y="T3"/>
                </a:cxn>
                <a:cxn ang="0">
                  <a:pos x="T4" y="T5"/>
                </a:cxn>
                <a:cxn ang="0">
                  <a:pos x="T6" y="T7"/>
                </a:cxn>
                <a:cxn ang="0">
                  <a:pos x="T8" y="T9"/>
                </a:cxn>
              </a:cxnLst>
              <a:rect l="0" t="0" r="r" b="b"/>
              <a:pathLst>
                <a:path w="77" h="94">
                  <a:moveTo>
                    <a:pt x="65" y="29"/>
                  </a:moveTo>
                  <a:cubicBezTo>
                    <a:pt x="65" y="29"/>
                    <a:pt x="49" y="0"/>
                    <a:pt x="24" y="16"/>
                  </a:cubicBezTo>
                  <a:cubicBezTo>
                    <a:pt x="0" y="33"/>
                    <a:pt x="11" y="63"/>
                    <a:pt x="24" y="74"/>
                  </a:cubicBezTo>
                  <a:cubicBezTo>
                    <a:pt x="38" y="85"/>
                    <a:pt x="77" y="94"/>
                    <a:pt x="77" y="64"/>
                  </a:cubicBezTo>
                  <a:cubicBezTo>
                    <a:pt x="72" y="47"/>
                    <a:pt x="65" y="29"/>
                    <a:pt x="65"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9"/>
            <p:cNvSpPr/>
            <p:nvPr/>
          </p:nvSpPr>
          <p:spPr bwMode="auto">
            <a:xfrm>
              <a:off x="4566752" y="6295726"/>
              <a:ext cx="51538" cy="63503"/>
            </a:xfrm>
            <a:custGeom>
              <a:avLst/>
              <a:gdLst>
                <a:gd name="T0" fmla="*/ 24 w 77"/>
                <a:gd name="T1" fmla="*/ 16 h 94"/>
                <a:gd name="T2" fmla="*/ 65 w 77"/>
                <a:gd name="T3" fmla="*/ 29 h 94"/>
                <a:gd name="T4" fmla="*/ 66 w 77"/>
                <a:gd name="T5" fmla="*/ 30 h 94"/>
                <a:gd name="T6" fmla="*/ 24 w 77"/>
                <a:gd name="T7" fmla="*/ 21 h 94"/>
                <a:gd name="T8" fmla="*/ 37 w 77"/>
                <a:gd name="T9" fmla="*/ 75 h 94"/>
                <a:gd name="T10" fmla="*/ 77 w 77"/>
                <a:gd name="T11" fmla="*/ 64 h 94"/>
                <a:gd name="T12" fmla="*/ 24 w 77"/>
                <a:gd name="T13" fmla="*/ 74 h 94"/>
                <a:gd name="T14" fmla="*/ 24 w 77"/>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4">
                  <a:moveTo>
                    <a:pt x="24" y="16"/>
                  </a:moveTo>
                  <a:cubicBezTo>
                    <a:pt x="49" y="0"/>
                    <a:pt x="65" y="29"/>
                    <a:pt x="65" y="29"/>
                  </a:cubicBezTo>
                  <a:cubicBezTo>
                    <a:pt x="65" y="29"/>
                    <a:pt x="65" y="29"/>
                    <a:pt x="66" y="30"/>
                  </a:cubicBezTo>
                  <a:cubicBezTo>
                    <a:pt x="66" y="30"/>
                    <a:pt x="46" y="7"/>
                    <a:pt x="24" y="21"/>
                  </a:cubicBezTo>
                  <a:cubicBezTo>
                    <a:pt x="1" y="35"/>
                    <a:pt x="24" y="73"/>
                    <a:pt x="37" y="75"/>
                  </a:cubicBezTo>
                  <a:cubicBezTo>
                    <a:pt x="49" y="78"/>
                    <a:pt x="70" y="83"/>
                    <a:pt x="77" y="64"/>
                  </a:cubicBezTo>
                  <a:cubicBezTo>
                    <a:pt x="77" y="94"/>
                    <a:pt x="38" y="85"/>
                    <a:pt x="24" y="74"/>
                  </a:cubicBezTo>
                  <a:cubicBezTo>
                    <a:pt x="11" y="63"/>
                    <a:pt x="0" y="33"/>
                    <a:pt x="24"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0"/>
            <p:cNvSpPr/>
            <p:nvPr/>
          </p:nvSpPr>
          <p:spPr bwMode="auto">
            <a:xfrm>
              <a:off x="4586999" y="6314593"/>
              <a:ext cx="17486" cy="19327"/>
            </a:xfrm>
            <a:custGeom>
              <a:avLst/>
              <a:gdLst>
                <a:gd name="T0" fmla="*/ 26 w 26"/>
                <a:gd name="T1" fmla="*/ 16 h 29"/>
                <a:gd name="T2" fmla="*/ 19 w 26"/>
                <a:gd name="T3" fmla="*/ 5 h 29"/>
                <a:gd name="T4" fmla="*/ 19 w 26"/>
                <a:gd name="T5" fmla="*/ 5 h 29"/>
                <a:gd name="T6" fmla="*/ 8 w 26"/>
                <a:gd name="T7" fmla="*/ 0 h 29"/>
                <a:gd name="T8" fmla="*/ 4 w 26"/>
                <a:gd name="T9" fmla="*/ 0 h 29"/>
                <a:gd name="T10" fmla="*/ 2 w 26"/>
                <a:gd name="T11" fmla="*/ 3 h 29"/>
                <a:gd name="T12" fmla="*/ 5 w 26"/>
                <a:gd name="T13" fmla="*/ 5 h 29"/>
                <a:gd name="T14" fmla="*/ 5 w 26"/>
                <a:gd name="T15" fmla="*/ 5 h 29"/>
                <a:gd name="T16" fmla="*/ 8 w 26"/>
                <a:gd name="T17" fmla="*/ 4 h 29"/>
                <a:gd name="T18" fmla="*/ 13 w 26"/>
                <a:gd name="T19" fmla="*/ 6 h 29"/>
                <a:gd name="T20" fmla="*/ 9 w 26"/>
                <a:gd name="T21" fmla="*/ 9 h 29"/>
                <a:gd name="T22" fmla="*/ 0 w 26"/>
                <a:gd name="T23" fmla="*/ 26 h 29"/>
                <a:gd name="T24" fmla="*/ 0 w 26"/>
                <a:gd name="T25" fmla="*/ 27 h 29"/>
                <a:gd name="T26" fmla="*/ 2 w 26"/>
                <a:gd name="T27" fmla="*/ 29 h 29"/>
                <a:gd name="T28" fmla="*/ 2 w 26"/>
                <a:gd name="T29" fmla="*/ 29 h 29"/>
                <a:gd name="T30" fmla="*/ 5 w 26"/>
                <a:gd name="T31" fmla="*/ 27 h 29"/>
                <a:gd name="T32" fmla="*/ 5 w 26"/>
                <a:gd name="T33" fmla="*/ 26 h 29"/>
                <a:gd name="T34" fmla="*/ 12 w 26"/>
                <a:gd name="T35" fmla="*/ 13 h 29"/>
                <a:gd name="T36" fmla="*/ 16 w 26"/>
                <a:gd name="T37" fmla="*/ 9 h 29"/>
                <a:gd name="T38" fmla="*/ 17 w 26"/>
                <a:gd name="T39" fmla="*/ 9 h 29"/>
                <a:gd name="T40" fmla="*/ 22 w 26"/>
                <a:gd name="T41" fmla="*/ 18 h 29"/>
                <a:gd name="T42" fmla="*/ 24 w 26"/>
                <a:gd name="T43" fmla="*/ 19 h 29"/>
                <a:gd name="T44" fmla="*/ 25 w 26"/>
                <a:gd name="T45" fmla="*/ 19 h 29"/>
                <a:gd name="T46" fmla="*/ 26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26" y="16"/>
                  </a:moveTo>
                  <a:cubicBezTo>
                    <a:pt x="24" y="11"/>
                    <a:pt x="22" y="7"/>
                    <a:pt x="19" y="5"/>
                  </a:cubicBezTo>
                  <a:cubicBezTo>
                    <a:pt x="19" y="5"/>
                    <a:pt x="19" y="5"/>
                    <a:pt x="19" y="5"/>
                  </a:cubicBezTo>
                  <a:cubicBezTo>
                    <a:pt x="15" y="1"/>
                    <a:pt x="11" y="0"/>
                    <a:pt x="8" y="0"/>
                  </a:cubicBezTo>
                  <a:cubicBezTo>
                    <a:pt x="6" y="0"/>
                    <a:pt x="4" y="0"/>
                    <a:pt x="4" y="0"/>
                  </a:cubicBezTo>
                  <a:cubicBezTo>
                    <a:pt x="3" y="1"/>
                    <a:pt x="2" y="2"/>
                    <a:pt x="2" y="3"/>
                  </a:cubicBezTo>
                  <a:cubicBezTo>
                    <a:pt x="2" y="4"/>
                    <a:pt x="3" y="5"/>
                    <a:pt x="5" y="5"/>
                  </a:cubicBezTo>
                  <a:cubicBezTo>
                    <a:pt x="5" y="5"/>
                    <a:pt x="5" y="5"/>
                    <a:pt x="5" y="5"/>
                  </a:cubicBezTo>
                  <a:cubicBezTo>
                    <a:pt x="5" y="4"/>
                    <a:pt x="6" y="4"/>
                    <a:pt x="8" y="4"/>
                  </a:cubicBezTo>
                  <a:cubicBezTo>
                    <a:pt x="9" y="5"/>
                    <a:pt x="11" y="5"/>
                    <a:pt x="13" y="6"/>
                  </a:cubicBezTo>
                  <a:cubicBezTo>
                    <a:pt x="12" y="7"/>
                    <a:pt x="11" y="8"/>
                    <a:pt x="9" y="9"/>
                  </a:cubicBezTo>
                  <a:cubicBezTo>
                    <a:pt x="6" y="12"/>
                    <a:pt x="1" y="18"/>
                    <a:pt x="0" y="26"/>
                  </a:cubicBezTo>
                  <a:cubicBezTo>
                    <a:pt x="0" y="26"/>
                    <a:pt x="0" y="26"/>
                    <a:pt x="0" y="27"/>
                  </a:cubicBezTo>
                  <a:cubicBezTo>
                    <a:pt x="0" y="28"/>
                    <a:pt x="1" y="29"/>
                    <a:pt x="2" y="29"/>
                  </a:cubicBezTo>
                  <a:cubicBezTo>
                    <a:pt x="2" y="29"/>
                    <a:pt x="2" y="29"/>
                    <a:pt x="2" y="29"/>
                  </a:cubicBezTo>
                  <a:cubicBezTo>
                    <a:pt x="3" y="29"/>
                    <a:pt x="5" y="28"/>
                    <a:pt x="5" y="27"/>
                  </a:cubicBezTo>
                  <a:cubicBezTo>
                    <a:pt x="5" y="27"/>
                    <a:pt x="5" y="26"/>
                    <a:pt x="5" y="26"/>
                  </a:cubicBezTo>
                  <a:cubicBezTo>
                    <a:pt x="6" y="20"/>
                    <a:pt x="9" y="15"/>
                    <a:pt x="12" y="13"/>
                  </a:cubicBezTo>
                  <a:cubicBezTo>
                    <a:pt x="14" y="11"/>
                    <a:pt x="15" y="10"/>
                    <a:pt x="16" y="9"/>
                  </a:cubicBezTo>
                  <a:cubicBezTo>
                    <a:pt x="17" y="9"/>
                    <a:pt x="17" y="9"/>
                    <a:pt x="17" y="9"/>
                  </a:cubicBezTo>
                  <a:cubicBezTo>
                    <a:pt x="19" y="11"/>
                    <a:pt x="20" y="14"/>
                    <a:pt x="22" y="18"/>
                  </a:cubicBezTo>
                  <a:cubicBezTo>
                    <a:pt x="22" y="18"/>
                    <a:pt x="23" y="19"/>
                    <a:pt x="24" y="19"/>
                  </a:cubicBezTo>
                  <a:cubicBezTo>
                    <a:pt x="24" y="19"/>
                    <a:pt x="24" y="19"/>
                    <a:pt x="25" y="19"/>
                  </a:cubicBezTo>
                  <a:cubicBezTo>
                    <a:pt x="26" y="18"/>
                    <a:pt x="26" y="17"/>
                    <a:pt x="26"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21"/>
            <p:cNvSpPr>
              <a:spLocks noChangeArrowheads="1"/>
            </p:cNvSpPr>
            <p:nvPr/>
          </p:nvSpPr>
          <p:spPr bwMode="auto">
            <a:xfrm>
              <a:off x="4760020"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2"/>
            <p:cNvSpPr/>
            <p:nvPr/>
          </p:nvSpPr>
          <p:spPr bwMode="auto">
            <a:xfrm>
              <a:off x="4763702" y="6283762"/>
              <a:ext cx="19327" cy="13805"/>
            </a:xfrm>
            <a:custGeom>
              <a:avLst/>
              <a:gdLst>
                <a:gd name="T0" fmla="*/ 28 w 29"/>
                <a:gd name="T1" fmla="*/ 6 h 21"/>
                <a:gd name="T2" fmla="*/ 17 w 29"/>
                <a:gd name="T3" fmla="*/ 18 h 21"/>
                <a:gd name="T4" fmla="*/ 2 w 29"/>
                <a:gd name="T5" fmla="*/ 15 h 21"/>
                <a:gd name="T6" fmla="*/ 12 w 29"/>
                <a:gd name="T7" fmla="*/ 2 h 21"/>
                <a:gd name="T8" fmla="*/ 28 w 29"/>
                <a:gd name="T9" fmla="*/ 6 h 21"/>
              </a:gdLst>
              <a:ahLst/>
              <a:cxnLst>
                <a:cxn ang="0">
                  <a:pos x="T0" y="T1"/>
                </a:cxn>
                <a:cxn ang="0">
                  <a:pos x="T2" y="T3"/>
                </a:cxn>
                <a:cxn ang="0">
                  <a:pos x="T4" y="T5"/>
                </a:cxn>
                <a:cxn ang="0">
                  <a:pos x="T6" y="T7"/>
                </a:cxn>
                <a:cxn ang="0">
                  <a:pos x="T8" y="T9"/>
                </a:cxn>
              </a:cxnLst>
              <a:rect l="0" t="0" r="r" b="b"/>
              <a:pathLst>
                <a:path w="29" h="21">
                  <a:moveTo>
                    <a:pt x="28" y="6"/>
                  </a:moveTo>
                  <a:cubicBezTo>
                    <a:pt x="29" y="10"/>
                    <a:pt x="24" y="16"/>
                    <a:pt x="17" y="18"/>
                  </a:cubicBezTo>
                  <a:cubicBezTo>
                    <a:pt x="10" y="21"/>
                    <a:pt x="3" y="19"/>
                    <a:pt x="2" y="15"/>
                  </a:cubicBezTo>
                  <a:cubicBezTo>
                    <a:pt x="0" y="10"/>
                    <a:pt x="5" y="5"/>
                    <a:pt x="12" y="2"/>
                  </a:cubicBezTo>
                  <a:cubicBezTo>
                    <a:pt x="19" y="0"/>
                    <a:pt x="26" y="1"/>
                    <a:pt x="28"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23"/>
            <p:cNvSpPr>
              <a:spLocks noChangeArrowheads="1"/>
            </p:cNvSpPr>
            <p:nvPr/>
          </p:nvSpPr>
          <p:spPr bwMode="auto">
            <a:xfrm>
              <a:off x="4643139"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4"/>
            <p:cNvSpPr/>
            <p:nvPr/>
          </p:nvSpPr>
          <p:spPr bwMode="auto">
            <a:xfrm>
              <a:off x="4647280" y="6283762"/>
              <a:ext cx="18867" cy="13805"/>
            </a:xfrm>
            <a:custGeom>
              <a:avLst/>
              <a:gdLst>
                <a:gd name="T0" fmla="*/ 27 w 28"/>
                <a:gd name="T1" fmla="*/ 6 h 21"/>
                <a:gd name="T2" fmla="*/ 17 w 28"/>
                <a:gd name="T3" fmla="*/ 18 h 21"/>
                <a:gd name="T4" fmla="*/ 1 w 28"/>
                <a:gd name="T5" fmla="*/ 15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0"/>
                    <a:pt x="24" y="16"/>
                    <a:pt x="17" y="18"/>
                  </a:cubicBezTo>
                  <a:cubicBezTo>
                    <a:pt x="9" y="21"/>
                    <a:pt x="2" y="19"/>
                    <a:pt x="1" y="15"/>
                  </a:cubicBezTo>
                  <a:cubicBezTo>
                    <a:pt x="0" y="10"/>
                    <a:pt x="4" y="5"/>
                    <a:pt x="11" y="2"/>
                  </a:cubicBezTo>
                  <a:cubicBezTo>
                    <a:pt x="19" y="0"/>
                    <a:pt x="26" y="1"/>
                    <a:pt x="27"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5"/>
            <p:cNvSpPr/>
            <p:nvPr/>
          </p:nvSpPr>
          <p:spPr bwMode="auto">
            <a:xfrm>
              <a:off x="4759560" y="6256152"/>
              <a:ext cx="40494" cy="16106"/>
            </a:xfrm>
            <a:custGeom>
              <a:avLst/>
              <a:gdLst>
                <a:gd name="T0" fmla="*/ 2 w 60"/>
                <a:gd name="T1" fmla="*/ 23 h 24"/>
                <a:gd name="T2" fmla="*/ 1 w 60"/>
                <a:gd name="T3" fmla="*/ 19 h 24"/>
                <a:gd name="T4" fmla="*/ 1 w 60"/>
                <a:gd name="T5" fmla="*/ 19 h 24"/>
                <a:gd name="T6" fmla="*/ 7 w 60"/>
                <a:gd name="T7" fmla="*/ 10 h 24"/>
                <a:gd name="T8" fmla="*/ 7 w 60"/>
                <a:gd name="T9" fmla="*/ 10 h 24"/>
                <a:gd name="T10" fmla="*/ 26 w 60"/>
                <a:gd name="T11" fmla="*/ 0 h 24"/>
                <a:gd name="T12" fmla="*/ 26 w 60"/>
                <a:gd name="T13" fmla="*/ 0 h 24"/>
                <a:gd name="T14" fmla="*/ 31 w 60"/>
                <a:gd name="T15" fmla="*/ 0 h 24"/>
                <a:gd name="T16" fmla="*/ 31 w 60"/>
                <a:gd name="T17" fmla="*/ 0 h 24"/>
                <a:gd name="T18" fmla="*/ 59 w 60"/>
                <a:gd name="T19" fmla="*/ 16 h 24"/>
                <a:gd name="T20" fmla="*/ 59 w 60"/>
                <a:gd name="T21" fmla="*/ 16 h 24"/>
                <a:gd name="T22" fmla="*/ 57 w 60"/>
                <a:gd name="T23" fmla="*/ 20 h 24"/>
                <a:gd name="T24" fmla="*/ 57 w 60"/>
                <a:gd name="T25" fmla="*/ 20 h 24"/>
                <a:gd name="T26" fmla="*/ 52 w 60"/>
                <a:gd name="T27" fmla="*/ 19 h 24"/>
                <a:gd name="T28" fmla="*/ 52 w 60"/>
                <a:gd name="T29" fmla="*/ 19 h 24"/>
                <a:gd name="T30" fmla="*/ 31 w 60"/>
                <a:gd name="T31" fmla="*/ 7 h 24"/>
                <a:gd name="T32" fmla="*/ 31 w 60"/>
                <a:gd name="T33" fmla="*/ 7 h 24"/>
                <a:gd name="T34" fmla="*/ 27 w 60"/>
                <a:gd name="T35" fmla="*/ 7 h 24"/>
                <a:gd name="T36" fmla="*/ 27 w 60"/>
                <a:gd name="T37" fmla="*/ 7 h 24"/>
                <a:gd name="T38" fmla="*/ 14 w 60"/>
                <a:gd name="T39" fmla="*/ 14 h 24"/>
                <a:gd name="T40" fmla="*/ 14 w 60"/>
                <a:gd name="T41" fmla="*/ 14 h 24"/>
                <a:gd name="T42" fmla="*/ 8 w 60"/>
                <a:gd name="T43" fmla="*/ 22 h 24"/>
                <a:gd name="T44" fmla="*/ 8 w 60"/>
                <a:gd name="T45" fmla="*/ 22 h 24"/>
                <a:gd name="T46" fmla="*/ 7 w 60"/>
                <a:gd name="T47" fmla="*/ 22 h 24"/>
                <a:gd name="T48" fmla="*/ 7 w 60"/>
                <a:gd name="T49" fmla="*/ 22 h 24"/>
                <a:gd name="T50" fmla="*/ 4 w 60"/>
                <a:gd name="T51" fmla="*/ 24 h 24"/>
                <a:gd name="T52" fmla="*/ 4 w 60"/>
                <a:gd name="T53" fmla="*/ 24 h 24"/>
                <a:gd name="T54" fmla="*/ 2 w 60"/>
                <a:gd name="T5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24">
                  <a:moveTo>
                    <a:pt x="2" y="23"/>
                  </a:moveTo>
                  <a:cubicBezTo>
                    <a:pt x="0" y="23"/>
                    <a:pt x="0" y="20"/>
                    <a:pt x="1" y="19"/>
                  </a:cubicBezTo>
                  <a:cubicBezTo>
                    <a:pt x="1" y="19"/>
                    <a:pt x="1" y="19"/>
                    <a:pt x="1" y="19"/>
                  </a:cubicBezTo>
                  <a:cubicBezTo>
                    <a:pt x="1" y="19"/>
                    <a:pt x="3" y="15"/>
                    <a:pt x="7" y="10"/>
                  </a:cubicBezTo>
                  <a:cubicBezTo>
                    <a:pt x="7" y="10"/>
                    <a:pt x="7" y="10"/>
                    <a:pt x="7" y="10"/>
                  </a:cubicBezTo>
                  <a:cubicBezTo>
                    <a:pt x="12" y="6"/>
                    <a:pt x="18" y="1"/>
                    <a:pt x="26" y="0"/>
                  </a:cubicBezTo>
                  <a:cubicBezTo>
                    <a:pt x="26" y="0"/>
                    <a:pt x="26" y="0"/>
                    <a:pt x="26" y="0"/>
                  </a:cubicBezTo>
                  <a:cubicBezTo>
                    <a:pt x="27" y="0"/>
                    <a:pt x="29" y="0"/>
                    <a:pt x="31" y="0"/>
                  </a:cubicBezTo>
                  <a:cubicBezTo>
                    <a:pt x="31" y="0"/>
                    <a:pt x="31" y="0"/>
                    <a:pt x="31" y="0"/>
                  </a:cubicBezTo>
                  <a:cubicBezTo>
                    <a:pt x="43" y="0"/>
                    <a:pt x="54" y="6"/>
                    <a:pt x="59" y="16"/>
                  </a:cubicBezTo>
                  <a:cubicBezTo>
                    <a:pt x="59" y="16"/>
                    <a:pt x="59" y="16"/>
                    <a:pt x="59" y="16"/>
                  </a:cubicBezTo>
                  <a:cubicBezTo>
                    <a:pt x="60" y="17"/>
                    <a:pt x="59" y="19"/>
                    <a:pt x="57" y="20"/>
                  </a:cubicBezTo>
                  <a:cubicBezTo>
                    <a:pt x="57" y="20"/>
                    <a:pt x="57" y="20"/>
                    <a:pt x="57" y="20"/>
                  </a:cubicBezTo>
                  <a:cubicBezTo>
                    <a:pt x="55" y="21"/>
                    <a:pt x="53" y="21"/>
                    <a:pt x="52" y="19"/>
                  </a:cubicBezTo>
                  <a:cubicBezTo>
                    <a:pt x="52" y="19"/>
                    <a:pt x="52" y="19"/>
                    <a:pt x="52" y="19"/>
                  </a:cubicBezTo>
                  <a:cubicBezTo>
                    <a:pt x="48" y="12"/>
                    <a:pt x="41" y="7"/>
                    <a:pt x="31" y="7"/>
                  </a:cubicBezTo>
                  <a:cubicBezTo>
                    <a:pt x="31" y="7"/>
                    <a:pt x="31" y="7"/>
                    <a:pt x="31" y="7"/>
                  </a:cubicBezTo>
                  <a:cubicBezTo>
                    <a:pt x="30" y="7"/>
                    <a:pt x="28" y="7"/>
                    <a:pt x="27" y="7"/>
                  </a:cubicBezTo>
                  <a:cubicBezTo>
                    <a:pt x="27" y="7"/>
                    <a:pt x="27" y="7"/>
                    <a:pt x="27" y="7"/>
                  </a:cubicBezTo>
                  <a:cubicBezTo>
                    <a:pt x="22" y="8"/>
                    <a:pt x="18" y="11"/>
                    <a:pt x="14" y="14"/>
                  </a:cubicBezTo>
                  <a:cubicBezTo>
                    <a:pt x="14" y="14"/>
                    <a:pt x="14" y="14"/>
                    <a:pt x="14" y="14"/>
                  </a:cubicBezTo>
                  <a:cubicBezTo>
                    <a:pt x="11" y="17"/>
                    <a:pt x="9" y="20"/>
                    <a:pt x="8" y="22"/>
                  </a:cubicBezTo>
                  <a:cubicBezTo>
                    <a:pt x="8" y="22"/>
                    <a:pt x="8" y="22"/>
                    <a:pt x="8" y="22"/>
                  </a:cubicBezTo>
                  <a:cubicBezTo>
                    <a:pt x="7" y="22"/>
                    <a:pt x="7" y="22"/>
                    <a:pt x="7" y="22"/>
                  </a:cubicBezTo>
                  <a:cubicBezTo>
                    <a:pt x="7" y="22"/>
                    <a:pt x="7" y="22"/>
                    <a:pt x="7" y="22"/>
                  </a:cubicBezTo>
                  <a:cubicBezTo>
                    <a:pt x="7" y="23"/>
                    <a:pt x="5" y="24"/>
                    <a:pt x="4" y="24"/>
                  </a:cubicBezTo>
                  <a:cubicBezTo>
                    <a:pt x="4" y="24"/>
                    <a:pt x="4" y="24"/>
                    <a:pt x="4" y="24"/>
                  </a:cubicBezTo>
                  <a:cubicBezTo>
                    <a:pt x="3" y="24"/>
                    <a:pt x="3" y="24"/>
                    <a:pt x="2" y="23"/>
                  </a:cubicBezTo>
                  <a:close/>
                </a:path>
              </a:pathLst>
            </a:cu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6"/>
            <p:cNvSpPr/>
            <p:nvPr/>
          </p:nvSpPr>
          <p:spPr bwMode="auto">
            <a:xfrm>
              <a:off x="4694217" y="6319194"/>
              <a:ext cx="38654" cy="16106"/>
            </a:xfrm>
            <a:custGeom>
              <a:avLst/>
              <a:gdLst>
                <a:gd name="T0" fmla="*/ 29 w 57"/>
                <a:gd name="T1" fmla="*/ 24 h 24"/>
                <a:gd name="T2" fmla="*/ 0 w 57"/>
                <a:gd name="T3" fmla="*/ 6 h 24"/>
                <a:gd name="T4" fmla="*/ 0 w 57"/>
                <a:gd name="T5" fmla="*/ 6 h 24"/>
                <a:gd name="T6" fmla="*/ 1 w 57"/>
                <a:gd name="T7" fmla="*/ 3 h 24"/>
                <a:gd name="T8" fmla="*/ 1 w 57"/>
                <a:gd name="T9" fmla="*/ 3 h 24"/>
                <a:gd name="T10" fmla="*/ 4 w 57"/>
                <a:gd name="T11" fmla="*/ 4 h 24"/>
                <a:gd name="T12" fmla="*/ 4 w 57"/>
                <a:gd name="T13" fmla="*/ 4 h 24"/>
                <a:gd name="T14" fmla="*/ 5 w 57"/>
                <a:gd name="T15" fmla="*/ 4 h 24"/>
                <a:gd name="T16" fmla="*/ 5 w 57"/>
                <a:gd name="T17" fmla="*/ 4 h 24"/>
                <a:gd name="T18" fmla="*/ 6 w 57"/>
                <a:gd name="T19" fmla="*/ 6 h 24"/>
                <a:gd name="T20" fmla="*/ 6 w 57"/>
                <a:gd name="T21" fmla="*/ 6 h 24"/>
                <a:gd name="T22" fmla="*/ 11 w 57"/>
                <a:gd name="T23" fmla="*/ 11 h 24"/>
                <a:gd name="T24" fmla="*/ 11 w 57"/>
                <a:gd name="T25" fmla="*/ 11 h 24"/>
                <a:gd name="T26" fmla="*/ 30 w 57"/>
                <a:gd name="T27" fmla="*/ 19 h 24"/>
                <a:gd name="T28" fmla="*/ 30 w 57"/>
                <a:gd name="T29" fmla="*/ 19 h 24"/>
                <a:gd name="T30" fmla="*/ 47 w 57"/>
                <a:gd name="T31" fmla="*/ 13 h 24"/>
                <a:gd name="T32" fmla="*/ 47 w 57"/>
                <a:gd name="T33" fmla="*/ 13 h 24"/>
                <a:gd name="T34" fmla="*/ 52 w 57"/>
                <a:gd name="T35" fmla="*/ 3 h 24"/>
                <a:gd name="T36" fmla="*/ 52 w 57"/>
                <a:gd name="T37" fmla="*/ 3 h 24"/>
                <a:gd name="T38" fmla="*/ 54 w 57"/>
                <a:gd name="T39" fmla="*/ 0 h 24"/>
                <a:gd name="T40" fmla="*/ 54 w 57"/>
                <a:gd name="T41" fmla="*/ 0 h 24"/>
                <a:gd name="T42" fmla="*/ 57 w 57"/>
                <a:gd name="T43" fmla="*/ 3 h 24"/>
                <a:gd name="T44" fmla="*/ 57 w 57"/>
                <a:gd name="T45" fmla="*/ 3 h 24"/>
                <a:gd name="T46" fmla="*/ 50 w 57"/>
                <a:gd name="T47" fmla="*/ 17 h 24"/>
                <a:gd name="T48" fmla="*/ 50 w 57"/>
                <a:gd name="T49" fmla="*/ 17 h 24"/>
                <a:gd name="T50" fmla="*/ 30 w 57"/>
                <a:gd name="T51" fmla="*/ 24 h 24"/>
                <a:gd name="T52" fmla="*/ 30 w 57"/>
                <a:gd name="T53" fmla="*/ 24 h 24"/>
                <a:gd name="T54" fmla="*/ 29 w 57"/>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24">
                  <a:moveTo>
                    <a:pt x="29" y="24"/>
                  </a:moveTo>
                  <a:cubicBezTo>
                    <a:pt x="10" y="22"/>
                    <a:pt x="0" y="7"/>
                    <a:pt x="0" y="6"/>
                  </a:cubicBezTo>
                  <a:cubicBezTo>
                    <a:pt x="0" y="6"/>
                    <a:pt x="0" y="6"/>
                    <a:pt x="0" y="6"/>
                  </a:cubicBezTo>
                  <a:cubicBezTo>
                    <a:pt x="0" y="5"/>
                    <a:pt x="0" y="4"/>
                    <a:pt x="1" y="3"/>
                  </a:cubicBezTo>
                  <a:cubicBezTo>
                    <a:pt x="1" y="3"/>
                    <a:pt x="1" y="3"/>
                    <a:pt x="1" y="3"/>
                  </a:cubicBezTo>
                  <a:cubicBezTo>
                    <a:pt x="2" y="2"/>
                    <a:pt x="4" y="3"/>
                    <a:pt x="4" y="4"/>
                  </a:cubicBezTo>
                  <a:cubicBezTo>
                    <a:pt x="4" y="4"/>
                    <a:pt x="4" y="4"/>
                    <a:pt x="4" y="4"/>
                  </a:cubicBezTo>
                  <a:cubicBezTo>
                    <a:pt x="4" y="4"/>
                    <a:pt x="4" y="4"/>
                    <a:pt x="5" y="4"/>
                  </a:cubicBezTo>
                  <a:cubicBezTo>
                    <a:pt x="5" y="4"/>
                    <a:pt x="5" y="4"/>
                    <a:pt x="5" y="4"/>
                  </a:cubicBezTo>
                  <a:cubicBezTo>
                    <a:pt x="5" y="5"/>
                    <a:pt x="5" y="5"/>
                    <a:pt x="6" y="6"/>
                  </a:cubicBezTo>
                  <a:cubicBezTo>
                    <a:pt x="6" y="6"/>
                    <a:pt x="6" y="6"/>
                    <a:pt x="6" y="6"/>
                  </a:cubicBezTo>
                  <a:cubicBezTo>
                    <a:pt x="7" y="7"/>
                    <a:pt x="8" y="9"/>
                    <a:pt x="11" y="11"/>
                  </a:cubicBezTo>
                  <a:cubicBezTo>
                    <a:pt x="11" y="11"/>
                    <a:pt x="11" y="11"/>
                    <a:pt x="11" y="11"/>
                  </a:cubicBezTo>
                  <a:cubicBezTo>
                    <a:pt x="15" y="14"/>
                    <a:pt x="21" y="18"/>
                    <a:pt x="30" y="19"/>
                  </a:cubicBezTo>
                  <a:cubicBezTo>
                    <a:pt x="30" y="19"/>
                    <a:pt x="30" y="19"/>
                    <a:pt x="30" y="19"/>
                  </a:cubicBezTo>
                  <a:cubicBezTo>
                    <a:pt x="38" y="19"/>
                    <a:pt x="44" y="17"/>
                    <a:pt x="47" y="13"/>
                  </a:cubicBezTo>
                  <a:cubicBezTo>
                    <a:pt x="47" y="13"/>
                    <a:pt x="47" y="13"/>
                    <a:pt x="47" y="13"/>
                  </a:cubicBezTo>
                  <a:cubicBezTo>
                    <a:pt x="50" y="10"/>
                    <a:pt x="52" y="5"/>
                    <a:pt x="52" y="3"/>
                  </a:cubicBezTo>
                  <a:cubicBezTo>
                    <a:pt x="52" y="3"/>
                    <a:pt x="52" y="3"/>
                    <a:pt x="52" y="3"/>
                  </a:cubicBezTo>
                  <a:cubicBezTo>
                    <a:pt x="52" y="1"/>
                    <a:pt x="53" y="0"/>
                    <a:pt x="54" y="0"/>
                  </a:cubicBezTo>
                  <a:cubicBezTo>
                    <a:pt x="54" y="0"/>
                    <a:pt x="54" y="0"/>
                    <a:pt x="54" y="0"/>
                  </a:cubicBezTo>
                  <a:cubicBezTo>
                    <a:pt x="56" y="0"/>
                    <a:pt x="57" y="2"/>
                    <a:pt x="57" y="3"/>
                  </a:cubicBezTo>
                  <a:cubicBezTo>
                    <a:pt x="57" y="3"/>
                    <a:pt x="57" y="3"/>
                    <a:pt x="57" y="3"/>
                  </a:cubicBezTo>
                  <a:cubicBezTo>
                    <a:pt x="56" y="7"/>
                    <a:pt x="55" y="12"/>
                    <a:pt x="50" y="17"/>
                  </a:cubicBezTo>
                  <a:cubicBezTo>
                    <a:pt x="50" y="17"/>
                    <a:pt x="50" y="17"/>
                    <a:pt x="50" y="17"/>
                  </a:cubicBezTo>
                  <a:cubicBezTo>
                    <a:pt x="46" y="21"/>
                    <a:pt x="39" y="24"/>
                    <a:pt x="30" y="24"/>
                  </a:cubicBezTo>
                  <a:cubicBezTo>
                    <a:pt x="30" y="24"/>
                    <a:pt x="30" y="24"/>
                    <a:pt x="30" y="24"/>
                  </a:cubicBezTo>
                  <a:cubicBezTo>
                    <a:pt x="29" y="24"/>
                    <a:pt x="29" y="24"/>
                    <a:pt x="29" y="2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7"/>
            <p:cNvSpPr/>
            <p:nvPr/>
          </p:nvSpPr>
          <p:spPr bwMode="auto">
            <a:xfrm>
              <a:off x="4657864" y="6344964"/>
              <a:ext cx="118262" cy="29450"/>
            </a:xfrm>
            <a:custGeom>
              <a:avLst/>
              <a:gdLst>
                <a:gd name="T0" fmla="*/ 1 w 176"/>
                <a:gd name="T1" fmla="*/ 14 h 44"/>
                <a:gd name="T2" fmla="*/ 2 w 176"/>
                <a:gd name="T3" fmla="*/ 10 h 44"/>
                <a:gd name="T4" fmla="*/ 2 w 176"/>
                <a:gd name="T5" fmla="*/ 10 h 44"/>
                <a:gd name="T6" fmla="*/ 5 w 176"/>
                <a:gd name="T7" fmla="*/ 11 h 44"/>
                <a:gd name="T8" fmla="*/ 5 w 176"/>
                <a:gd name="T9" fmla="*/ 11 h 44"/>
                <a:gd name="T10" fmla="*/ 5 w 176"/>
                <a:gd name="T11" fmla="*/ 12 h 44"/>
                <a:gd name="T12" fmla="*/ 5 w 176"/>
                <a:gd name="T13" fmla="*/ 12 h 44"/>
                <a:gd name="T14" fmla="*/ 6 w 176"/>
                <a:gd name="T15" fmla="*/ 12 h 44"/>
                <a:gd name="T16" fmla="*/ 6 w 176"/>
                <a:gd name="T17" fmla="*/ 12 h 44"/>
                <a:gd name="T18" fmla="*/ 8 w 176"/>
                <a:gd name="T19" fmla="*/ 15 h 44"/>
                <a:gd name="T20" fmla="*/ 8 w 176"/>
                <a:gd name="T21" fmla="*/ 15 h 44"/>
                <a:gd name="T22" fmla="*/ 17 w 176"/>
                <a:gd name="T23" fmla="*/ 24 h 44"/>
                <a:gd name="T24" fmla="*/ 17 w 176"/>
                <a:gd name="T25" fmla="*/ 24 h 44"/>
                <a:gd name="T26" fmla="*/ 60 w 176"/>
                <a:gd name="T27" fmla="*/ 39 h 44"/>
                <a:gd name="T28" fmla="*/ 60 w 176"/>
                <a:gd name="T29" fmla="*/ 39 h 44"/>
                <a:gd name="T30" fmla="*/ 65 w 176"/>
                <a:gd name="T31" fmla="*/ 39 h 44"/>
                <a:gd name="T32" fmla="*/ 65 w 176"/>
                <a:gd name="T33" fmla="*/ 39 h 44"/>
                <a:gd name="T34" fmla="*/ 133 w 176"/>
                <a:gd name="T35" fmla="*/ 33 h 44"/>
                <a:gd name="T36" fmla="*/ 133 w 176"/>
                <a:gd name="T37" fmla="*/ 33 h 44"/>
                <a:gd name="T38" fmla="*/ 171 w 176"/>
                <a:gd name="T39" fmla="*/ 2 h 44"/>
                <a:gd name="T40" fmla="*/ 171 w 176"/>
                <a:gd name="T41" fmla="*/ 2 h 44"/>
                <a:gd name="T42" fmla="*/ 174 w 176"/>
                <a:gd name="T43" fmla="*/ 0 h 44"/>
                <a:gd name="T44" fmla="*/ 174 w 176"/>
                <a:gd name="T45" fmla="*/ 0 h 44"/>
                <a:gd name="T46" fmla="*/ 176 w 176"/>
                <a:gd name="T47" fmla="*/ 3 h 44"/>
                <a:gd name="T48" fmla="*/ 176 w 176"/>
                <a:gd name="T49" fmla="*/ 3 h 44"/>
                <a:gd name="T50" fmla="*/ 134 w 176"/>
                <a:gd name="T51" fmla="*/ 37 h 44"/>
                <a:gd name="T52" fmla="*/ 134 w 176"/>
                <a:gd name="T53" fmla="*/ 37 h 44"/>
                <a:gd name="T54" fmla="*/ 65 w 176"/>
                <a:gd name="T55" fmla="*/ 44 h 44"/>
                <a:gd name="T56" fmla="*/ 65 w 176"/>
                <a:gd name="T57" fmla="*/ 44 h 44"/>
                <a:gd name="T58" fmla="*/ 60 w 176"/>
                <a:gd name="T59" fmla="*/ 44 h 44"/>
                <a:gd name="T60" fmla="*/ 60 w 176"/>
                <a:gd name="T61" fmla="*/ 44 h 44"/>
                <a:gd name="T62" fmla="*/ 60 w 176"/>
                <a:gd name="T63" fmla="*/ 44 h 44"/>
                <a:gd name="T64" fmla="*/ 60 w 176"/>
                <a:gd name="T65" fmla="*/ 44 h 44"/>
                <a:gd name="T66" fmla="*/ 1 w 176"/>
                <a:gd name="T6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44">
                  <a:moveTo>
                    <a:pt x="1" y="14"/>
                  </a:moveTo>
                  <a:cubicBezTo>
                    <a:pt x="0" y="13"/>
                    <a:pt x="1" y="11"/>
                    <a:pt x="2" y="10"/>
                  </a:cubicBezTo>
                  <a:cubicBezTo>
                    <a:pt x="2" y="10"/>
                    <a:pt x="2" y="10"/>
                    <a:pt x="2" y="10"/>
                  </a:cubicBezTo>
                  <a:cubicBezTo>
                    <a:pt x="3" y="10"/>
                    <a:pt x="5" y="10"/>
                    <a:pt x="5" y="11"/>
                  </a:cubicBezTo>
                  <a:cubicBezTo>
                    <a:pt x="5" y="11"/>
                    <a:pt x="5" y="11"/>
                    <a:pt x="5" y="11"/>
                  </a:cubicBezTo>
                  <a:cubicBezTo>
                    <a:pt x="5" y="11"/>
                    <a:pt x="5" y="11"/>
                    <a:pt x="5" y="12"/>
                  </a:cubicBezTo>
                  <a:cubicBezTo>
                    <a:pt x="5" y="12"/>
                    <a:pt x="5" y="12"/>
                    <a:pt x="5" y="12"/>
                  </a:cubicBezTo>
                  <a:cubicBezTo>
                    <a:pt x="5" y="12"/>
                    <a:pt x="6" y="12"/>
                    <a:pt x="6" y="12"/>
                  </a:cubicBezTo>
                  <a:cubicBezTo>
                    <a:pt x="6" y="12"/>
                    <a:pt x="6" y="12"/>
                    <a:pt x="6" y="12"/>
                  </a:cubicBezTo>
                  <a:cubicBezTo>
                    <a:pt x="6" y="13"/>
                    <a:pt x="7" y="14"/>
                    <a:pt x="8" y="15"/>
                  </a:cubicBezTo>
                  <a:cubicBezTo>
                    <a:pt x="8" y="15"/>
                    <a:pt x="8" y="15"/>
                    <a:pt x="8" y="15"/>
                  </a:cubicBezTo>
                  <a:cubicBezTo>
                    <a:pt x="9" y="17"/>
                    <a:pt x="12" y="21"/>
                    <a:pt x="17" y="24"/>
                  </a:cubicBezTo>
                  <a:cubicBezTo>
                    <a:pt x="17" y="24"/>
                    <a:pt x="17" y="24"/>
                    <a:pt x="17" y="24"/>
                  </a:cubicBezTo>
                  <a:cubicBezTo>
                    <a:pt x="25" y="30"/>
                    <a:pt x="39" y="37"/>
                    <a:pt x="60" y="39"/>
                  </a:cubicBezTo>
                  <a:cubicBezTo>
                    <a:pt x="60" y="39"/>
                    <a:pt x="60" y="39"/>
                    <a:pt x="60" y="39"/>
                  </a:cubicBezTo>
                  <a:cubicBezTo>
                    <a:pt x="62" y="39"/>
                    <a:pt x="63" y="39"/>
                    <a:pt x="65" y="39"/>
                  </a:cubicBezTo>
                  <a:cubicBezTo>
                    <a:pt x="65" y="39"/>
                    <a:pt x="65" y="39"/>
                    <a:pt x="65" y="39"/>
                  </a:cubicBezTo>
                  <a:cubicBezTo>
                    <a:pt x="89" y="39"/>
                    <a:pt x="113" y="38"/>
                    <a:pt x="133" y="33"/>
                  </a:cubicBezTo>
                  <a:cubicBezTo>
                    <a:pt x="133" y="33"/>
                    <a:pt x="133" y="33"/>
                    <a:pt x="133" y="33"/>
                  </a:cubicBezTo>
                  <a:cubicBezTo>
                    <a:pt x="152" y="27"/>
                    <a:pt x="167" y="18"/>
                    <a:pt x="171" y="2"/>
                  </a:cubicBezTo>
                  <a:cubicBezTo>
                    <a:pt x="171" y="2"/>
                    <a:pt x="171" y="2"/>
                    <a:pt x="171" y="2"/>
                  </a:cubicBezTo>
                  <a:cubicBezTo>
                    <a:pt x="172" y="1"/>
                    <a:pt x="173" y="0"/>
                    <a:pt x="174" y="0"/>
                  </a:cubicBezTo>
                  <a:cubicBezTo>
                    <a:pt x="174" y="0"/>
                    <a:pt x="174" y="0"/>
                    <a:pt x="174" y="0"/>
                  </a:cubicBezTo>
                  <a:cubicBezTo>
                    <a:pt x="175" y="1"/>
                    <a:pt x="176" y="2"/>
                    <a:pt x="176" y="3"/>
                  </a:cubicBezTo>
                  <a:cubicBezTo>
                    <a:pt x="176" y="3"/>
                    <a:pt x="176" y="3"/>
                    <a:pt x="176" y="3"/>
                  </a:cubicBezTo>
                  <a:cubicBezTo>
                    <a:pt x="170" y="21"/>
                    <a:pt x="154" y="32"/>
                    <a:pt x="134" y="37"/>
                  </a:cubicBezTo>
                  <a:cubicBezTo>
                    <a:pt x="134" y="37"/>
                    <a:pt x="134" y="37"/>
                    <a:pt x="134" y="37"/>
                  </a:cubicBezTo>
                  <a:cubicBezTo>
                    <a:pt x="113" y="43"/>
                    <a:pt x="89" y="44"/>
                    <a:pt x="65" y="44"/>
                  </a:cubicBezTo>
                  <a:cubicBezTo>
                    <a:pt x="65" y="44"/>
                    <a:pt x="65" y="44"/>
                    <a:pt x="65" y="44"/>
                  </a:cubicBezTo>
                  <a:cubicBezTo>
                    <a:pt x="63" y="44"/>
                    <a:pt x="62" y="44"/>
                    <a:pt x="60" y="44"/>
                  </a:cubicBezTo>
                  <a:cubicBezTo>
                    <a:pt x="60" y="44"/>
                    <a:pt x="60" y="44"/>
                    <a:pt x="60" y="44"/>
                  </a:cubicBezTo>
                  <a:cubicBezTo>
                    <a:pt x="60" y="44"/>
                    <a:pt x="60" y="44"/>
                    <a:pt x="60" y="44"/>
                  </a:cubicBezTo>
                  <a:cubicBezTo>
                    <a:pt x="60" y="44"/>
                    <a:pt x="60" y="44"/>
                    <a:pt x="60" y="44"/>
                  </a:cubicBezTo>
                  <a:cubicBezTo>
                    <a:pt x="15" y="41"/>
                    <a:pt x="1" y="14"/>
                    <a:pt x="1" y="1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8"/>
            <p:cNvSpPr/>
            <p:nvPr/>
          </p:nvSpPr>
          <p:spPr bwMode="auto">
            <a:xfrm>
              <a:off x="4766463" y="6333920"/>
              <a:ext cx="17486" cy="12885"/>
            </a:xfrm>
            <a:custGeom>
              <a:avLst/>
              <a:gdLst>
                <a:gd name="T0" fmla="*/ 21 w 26"/>
                <a:gd name="T1" fmla="*/ 17 h 19"/>
                <a:gd name="T2" fmla="*/ 21 w 26"/>
                <a:gd name="T3" fmla="*/ 17 h 19"/>
                <a:gd name="T4" fmla="*/ 21 w 26"/>
                <a:gd name="T5" fmla="*/ 17 h 19"/>
                <a:gd name="T6" fmla="*/ 21 w 26"/>
                <a:gd name="T7" fmla="*/ 17 h 19"/>
                <a:gd name="T8" fmla="*/ 20 w 26"/>
                <a:gd name="T9" fmla="*/ 15 h 19"/>
                <a:gd name="T10" fmla="*/ 20 w 26"/>
                <a:gd name="T11" fmla="*/ 15 h 19"/>
                <a:gd name="T12" fmla="*/ 15 w 26"/>
                <a:gd name="T13" fmla="*/ 7 h 19"/>
                <a:gd name="T14" fmla="*/ 15 w 26"/>
                <a:gd name="T15" fmla="*/ 7 h 19"/>
                <a:gd name="T16" fmla="*/ 11 w 26"/>
                <a:gd name="T17" fmla="*/ 5 h 19"/>
                <a:gd name="T18" fmla="*/ 11 w 26"/>
                <a:gd name="T19" fmla="*/ 5 h 19"/>
                <a:gd name="T20" fmla="*/ 4 w 26"/>
                <a:gd name="T21" fmla="*/ 9 h 19"/>
                <a:gd name="T22" fmla="*/ 4 w 26"/>
                <a:gd name="T23" fmla="*/ 9 h 19"/>
                <a:gd name="T24" fmla="*/ 4 w 26"/>
                <a:gd name="T25" fmla="*/ 9 h 19"/>
                <a:gd name="T26" fmla="*/ 4 w 26"/>
                <a:gd name="T27" fmla="*/ 9 h 19"/>
                <a:gd name="T28" fmla="*/ 4 w 26"/>
                <a:gd name="T29" fmla="*/ 9 h 19"/>
                <a:gd name="T30" fmla="*/ 1 w 26"/>
                <a:gd name="T31" fmla="*/ 10 h 19"/>
                <a:gd name="T32" fmla="*/ 1 w 26"/>
                <a:gd name="T33" fmla="*/ 10 h 19"/>
                <a:gd name="T34" fmla="*/ 1 w 26"/>
                <a:gd name="T35" fmla="*/ 6 h 19"/>
                <a:gd name="T36" fmla="*/ 1 w 26"/>
                <a:gd name="T37" fmla="*/ 6 h 19"/>
                <a:gd name="T38" fmla="*/ 4 w 26"/>
                <a:gd name="T39" fmla="*/ 3 h 19"/>
                <a:gd name="T40" fmla="*/ 4 w 26"/>
                <a:gd name="T41" fmla="*/ 3 h 19"/>
                <a:gd name="T42" fmla="*/ 12 w 26"/>
                <a:gd name="T43" fmla="*/ 0 h 19"/>
                <a:gd name="T44" fmla="*/ 12 w 26"/>
                <a:gd name="T45" fmla="*/ 0 h 19"/>
                <a:gd name="T46" fmla="*/ 18 w 26"/>
                <a:gd name="T47" fmla="*/ 4 h 19"/>
                <a:gd name="T48" fmla="*/ 18 w 26"/>
                <a:gd name="T49" fmla="*/ 4 h 19"/>
                <a:gd name="T50" fmla="*/ 26 w 26"/>
                <a:gd name="T51" fmla="*/ 16 h 19"/>
                <a:gd name="T52" fmla="*/ 26 w 26"/>
                <a:gd name="T53" fmla="*/ 16 h 19"/>
                <a:gd name="T54" fmla="*/ 24 w 26"/>
                <a:gd name="T55" fmla="*/ 19 h 19"/>
                <a:gd name="T56" fmla="*/ 24 w 26"/>
                <a:gd name="T57" fmla="*/ 19 h 19"/>
                <a:gd name="T58" fmla="*/ 24 w 26"/>
                <a:gd name="T59" fmla="*/ 19 h 19"/>
                <a:gd name="T60" fmla="*/ 24 w 26"/>
                <a:gd name="T61" fmla="*/ 19 h 19"/>
                <a:gd name="T62" fmla="*/ 21 w 26"/>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21" y="17"/>
                  </a:moveTo>
                  <a:cubicBezTo>
                    <a:pt x="21" y="17"/>
                    <a:pt x="21" y="17"/>
                    <a:pt x="21" y="17"/>
                  </a:cubicBezTo>
                  <a:cubicBezTo>
                    <a:pt x="21" y="17"/>
                    <a:pt x="21" y="17"/>
                    <a:pt x="21" y="17"/>
                  </a:cubicBezTo>
                  <a:cubicBezTo>
                    <a:pt x="21" y="17"/>
                    <a:pt x="21" y="17"/>
                    <a:pt x="21" y="17"/>
                  </a:cubicBezTo>
                  <a:cubicBezTo>
                    <a:pt x="21" y="16"/>
                    <a:pt x="21" y="16"/>
                    <a:pt x="20" y="15"/>
                  </a:cubicBezTo>
                  <a:cubicBezTo>
                    <a:pt x="20" y="15"/>
                    <a:pt x="20" y="15"/>
                    <a:pt x="20" y="15"/>
                  </a:cubicBezTo>
                  <a:cubicBezTo>
                    <a:pt x="20" y="13"/>
                    <a:pt x="18" y="11"/>
                    <a:pt x="15" y="7"/>
                  </a:cubicBezTo>
                  <a:cubicBezTo>
                    <a:pt x="15" y="7"/>
                    <a:pt x="15" y="7"/>
                    <a:pt x="15" y="7"/>
                  </a:cubicBezTo>
                  <a:cubicBezTo>
                    <a:pt x="14" y="6"/>
                    <a:pt x="12" y="5"/>
                    <a:pt x="11" y="5"/>
                  </a:cubicBezTo>
                  <a:cubicBezTo>
                    <a:pt x="11" y="5"/>
                    <a:pt x="11" y="5"/>
                    <a:pt x="11" y="5"/>
                  </a:cubicBezTo>
                  <a:cubicBezTo>
                    <a:pt x="9" y="5"/>
                    <a:pt x="5" y="8"/>
                    <a:pt x="4" y="9"/>
                  </a:cubicBezTo>
                  <a:cubicBezTo>
                    <a:pt x="4" y="9"/>
                    <a:pt x="4" y="9"/>
                    <a:pt x="4" y="9"/>
                  </a:cubicBezTo>
                  <a:cubicBezTo>
                    <a:pt x="4" y="9"/>
                    <a:pt x="4" y="9"/>
                    <a:pt x="4" y="9"/>
                  </a:cubicBezTo>
                  <a:cubicBezTo>
                    <a:pt x="4" y="9"/>
                    <a:pt x="4" y="9"/>
                    <a:pt x="4" y="9"/>
                  </a:cubicBezTo>
                  <a:cubicBezTo>
                    <a:pt x="4" y="9"/>
                    <a:pt x="4" y="9"/>
                    <a:pt x="4" y="9"/>
                  </a:cubicBezTo>
                  <a:cubicBezTo>
                    <a:pt x="3" y="10"/>
                    <a:pt x="2" y="11"/>
                    <a:pt x="1" y="10"/>
                  </a:cubicBezTo>
                  <a:cubicBezTo>
                    <a:pt x="1" y="10"/>
                    <a:pt x="1" y="10"/>
                    <a:pt x="1" y="10"/>
                  </a:cubicBezTo>
                  <a:cubicBezTo>
                    <a:pt x="0" y="9"/>
                    <a:pt x="0" y="7"/>
                    <a:pt x="1" y="6"/>
                  </a:cubicBezTo>
                  <a:cubicBezTo>
                    <a:pt x="1" y="6"/>
                    <a:pt x="1" y="6"/>
                    <a:pt x="1" y="6"/>
                  </a:cubicBezTo>
                  <a:cubicBezTo>
                    <a:pt x="1" y="6"/>
                    <a:pt x="2" y="5"/>
                    <a:pt x="4" y="3"/>
                  </a:cubicBezTo>
                  <a:cubicBezTo>
                    <a:pt x="4" y="3"/>
                    <a:pt x="4" y="3"/>
                    <a:pt x="4" y="3"/>
                  </a:cubicBezTo>
                  <a:cubicBezTo>
                    <a:pt x="6" y="2"/>
                    <a:pt x="8" y="0"/>
                    <a:pt x="12" y="0"/>
                  </a:cubicBezTo>
                  <a:cubicBezTo>
                    <a:pt x="12" y="0"/>
                    <a:pt x="12" y="0"/>
                    <a:pt x="12" y="0"/>
                  </a:cubicBezTo>
                  <a:cubicBezTo>
                    <a:pt x="14" y="0"/>
                    <a:pt x="16" y="2"/>
                    <a:pt x="18" y="4"/>
                  </a:cubicBezTo>
                  <a:cubicBezTo>
                    <a:pt x="18" y="4"/>
                    <a:pt x="18" y="4"/>
                    <a:pt x="18" y="4"/>
                  </a:cubicBezTo>
                  <a:cubicBezTo>
                    <a:pt x="25" y="12"/>
                    <a:pt x="26" y="15"/>
                    <a:pt x="26" y="16"/>
                  </a:cubicBezTo>
                  <a:cubicBezTo>
                    <a:pt x="26" y="16"/>
                    <a:pt x="26" y="16"/>
                    <a:pt x="26" y="16"/>
                  </a:cubicBezTo>
                  <a:cubicBezTo>
                    <a:pt x="26" y="17"/>
                    <a:pt x="26" y="19"/>
                    <a:pt x="24" y="19"/>
                  </a:cubicBezTo>
                  <a:cubicBezTo>
                    <a:pt x="24" y="19"/>
                    <a:pt x="24" y="19"/>
                    <a:pt x="24" y="19"/>
                  </a:cubicBezTo>
                  <a:cubicBezTo>
                    <a:pt x="24" y="19"/>
                    <a:pt x="24" y="19"/>
                    <a:pt x="24" y="19"/>
                  </a:cubicBezTo>
                  <a:cubicBezTo>
                    <a:pt x="24" y="19"/>
                    <a:pt x="24" y="19"/>
                    <a:pt x="24" y="19"/>
                  </a:cubicBezTo>
                  <a:cubicBezTo>
                    <a:pt x="23" y="19"/>
                    <a:pt x="22" y="18"/>
                    <a:pt x="21" y="17"/>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35"/>
          <p:cNvSpPr txBox="1"/>
          <p:nvPr/>
        </p:nvSpPr>
        <p:spPr>
          <a:xfrm>
            <a:off x="8288952" y="3719358"/>
            <a:ext cx="2318087" cy="460704"/>
          </a:xfrm>
          <a:prstGeom prst="rect">
            <a:avLst/>
          </a:prstGeom>
          <a:noFill/>
        </p:spPr>
        <p:txBody>
          <a:bodyPr wrap="square" rtlCol="0">
            <a:spAutoFit/>
          </a:bodyPr>
          <a:lstStyle/>
          <a:p>
            <a:pPr algn="just">
              <a:lnSpc>
                <a:spcPct val="150000"/>
              </a:lnSpc>
            </a:pPr>
            <a:r>
              <a:rPr lang="zh-CN" altLang="en-US" b="1" dirty="0" smtClean="0">
                <a:solidFill>
                  <a:schemeClr val="tx1">
                    <a:lumMod val="75000"/>
                    <a:lumOff val="25000"/>
                  </a:schemeClr>
                </a:solidFill>
                <a:latin typeface="微软雅黑 Light" panose="020B0502040204020203" pitchFamily="34" charset="-122"/>
                <a:ea typeface="微软雅黑 Light" panose="020B0502040204020203" pitchFamily="34" charset="-122"/>
              </a:rPr>
              <a:t>我该如何办理呢？</a:t>
            </a:r>
            <a:endPar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0" name="圆角矩形 59"/>
          <p:cNvSpPr/>
          <p:nvPr/>
        </p:nvSpPr>
        <p:spPr>
          <a:xfrm>
            <a:off x="8167819" y="3278617"/>
            <a:ext cx="2480310" cy="1765935"/>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圆角矩形标注 127"/>
          <p:cNvSpPr/>
          <p:nvPr/>
        </p:nvSpPr>
        <p:spPr>
          <a:xfrm>
            <a:off x="1789191" y="978948"/>
            <a:ext cx="4256607" cy="1352040"/>
          </a:xfrm>
          <a:prstGeom prst="wedgeRoundRectCallout">
            <a:avLst>
              <a:gd name="adj1" fmla="val -21166"/>
              <a:gd name="adj2" fmla="val 995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幼圆" pitchFamily="49" charset="-122"/>
                <a:ea typeface="幼圆" pitchFamily="49" charset="-122"/>
                <a:sym typeface="Arial" panose="020B0604020202020204" pitchFamily="34" charset="0"/>
              </a:rPr>
              <a:t>哈哈，您说这么多，我听明白了，原来专项附加扣除它是综合所得计算时的一个新增减除项目，会让我们少缴或不用缴纳个人所得税了，对吧！不过我还是有问题要问？</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组合 2"/>
          <p:cNvGrpSpPr/>
          <p:nvPr/>
        </p:nvGrpSpPr>
        <p:grpSpPr>
          <a:xfrm>
            <a:off x="5827549" y="1537814"/>
            <a:ext cx="2462213" cy="3782371"/>
            <a:chOff x="3297768" y="1382151"/>
            <a:chExt cx="2462213" cy="3782371"/>
          </a:xfrm>
        </p:grpSpPr>
        <p:sp>
          <p:nvSpPr>
            <p:cNvPr id="4"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任意多边形 4"/>
            <p:cNvSpPr/>
            <p:nvPr/>
          </p:nvSpPr>
          <p:spPr>
            <a:xfrm>
              <a:off x="3297768" y="1382151"/>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540781" y="1385958"/>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tileRect/>
            </a:gradFill>
            <a:ln w="19050">
              <a:gradFill flip="none" rotWithShape="1">
                <a:gsLst>
                  <a:gs pos="0">
                    <a:schemeClr val="bg1"/>
                  </a:gs>
                  <a:gs pos="100000">
                    <a:schemeClr val="bg1">
                      <a:lumMod val="85000"/>
                    </a:schemeClr>
                  </a:gs>
                </a:gsLst>
                <a:lin ang="81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48661" y="2839052"/>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004556" y="1835944"/>
            <a:ext cx="685800" cy="541148"/>
            <a:chOff x="3145018" y="1958461"/>
            <a:chExt cx="685800" cy="541148"/>
          </a:xfrm>
        </p:grpSpPr>
        <p:sp>
          <p:nvSpPr>
            <p:cNvPr id="9" name="文本框 12"/>
            <p:cNvSpPr txBox="1"/>
            <p:nvPr/>
          </p:nvSpPr>
          <p:spPr>
            <a:xfrm>
              <a:off x="3145018" y="1958461"/>
              <a:ext cx="685800" cy="461665"/>
            </a:xfrm>
            <a:prstGeom prst="rect">
              <a:avLst/>
            </a:prstGeom>
            <a:noFill/>
          </p:spPr>
          <p:txBody>
            <a:bodyPr wrap="square" rtlCol="0">
              <a:spAutoFit/>
            </a:bodyPr>
            <a:lstStyle/>
            <a:p>
              <a:pPr algn="ctr"/>
              <a:r>
                <a:rPr lang="en-US" altLang="zh-CN" sz="2400">
                  <a:solidFill>
                    <a:srgbClr val="01ACBE"/>
                  </a:solidFill>
                  <a:latin typeface="等线 Light" panose="02010600030101010101" pitchFamily="2" charset="-122"/>
                </a:rPr>
                <a:t>01</a:t>
              </a:r>
              <a:endParaRPr lang="zh-CN" altLang="en-US" sz="2400" dirty="0">
                <a:solidFill>
                  <a:srgbClr val="01ACBE"/>
                </a:solidFill>
                <a:latin typeface="等线 Light" panose="02010600030101010101" pitchFamily="2" charset="-122"/>
              </a:endParaRPr>
            </a:p>
          </p:txBody>
        </p:sp>
        <p:sp>
          <p:nvSpPr>
            <p:cNvPr id="10" name="文本框 13"/>
            <p:cNvSpPr txBox="1"/>
            <p:nvPr/>
          </p:nvSpPr>
          <p:spPr>
            <a:xfrm>
              <a:off x="3245423" y="2268777"/>
              <a:ext cx="584875" cy="230832"/>
            </a:xfrm>
            <a:prstGeom prst="rect">
              <a:avLst/>
            </a:prstGeom>
            <a:noFill/>
          </p:spPr>
          <p:txBody>
            <a:bodyPr wrap="square" rtlCol="0">
              <a:spAutoFit/>
            </a:bodyPr>
            <a:lstStyle/>
            <a:p>
              <a:r>
                <a:rPr lang="en-US" altLang="zh-CN" sz="900">
                  <a:solidFill>
                    <a:schemeClr val="bg1">
                      <a:lumMod val="65000"/>
                    </a:schemeClr>
                  </a:solidFill>
                  <a:latin typeface="等线 Light" panose="02010600030101010101" pitchFamily="2" charset="-122"/>
                </a:rPr>
                <a:t>OPTION</a:t>
              </a:r>
              <a:endParaRPr lang="zh-CN" altLang="en-US" sz="900" dirty="0">
                <a:solidFill>
                  <a:schemeClr val="bg1">
                    <a:lumMod val="65000"/>
                  </a:schemeClr>
                </a:solidFill>
                <a:latin typeface="等线 Light" panose="02010600030101010101" pitchFamily="2" charset="-122"/>
              </a:endParaRPr>
            </a:p>
          </p:txBody>
        </p:sp>
      </p:grpSp>
      <p:grpSp>
        <p:nvGrpSpPr>
          <p:cNvPr id="11" name="组合 10"/>
          <p:cNvGrpSpPr/>
          <p:nvPr/>
        </p:nvGrpSpPr>
        <p:grpSpPr>
          <a:xfrm>
            <a:off x="7044680" y="3350019"/>
            <a:ext cx="757518" cy="551905"/>
            <a:chOff x="2589206" y="2969680"/>
            <a:chExt cx="757518" cy="551905"/>
          </a:xfrm>
        </p:grpSpPr>
        <p:sp>
          <p:nvSpPr>
            <p:cNvPr id="12" name="文本框 15"/>
            <p:cNvSpPr txBox="1"/>
            <p:nvPr/>
          </p:nvSpPr>
          <p:spPr>
            <a:xfrm>
              <a:off x="2660924" y="2969680"/>
              <a:ext cx="685800" cy="461665"/>
            </a:xfrm>
            <a:prstGeom prst="rect">
              <a:avLst/>
            </a:prstGeom>
            <a:noFill/>
          </p:spPr>
          <p:txBody>
            <a:bodyPr wrap="square" rtlCol="0">
              <a:spAutoFit/>
            </a:bodyPr>
            <a:lstStyle/>
            <a:p>
              <a:pPr algn="ctr"/>
              <a:r>
                <a:rPr lang="en-US" altLang="zh-CN" sz="2400" dirty="0">
                  <a:solidFill>
                    <a:srgbClr val="FFB850"/>
                  </a:solidFill>
                  <a:latin typeface="等线 Light" panose="02010600030101010101" pitchFamily="2" charset="-122"/>
                </a:rPr>
                <a:t>02</a:t>
              </a:r>
              <a:endParaRPr lang="zh-CN" altLang="en-US" sz="2400" dirty="0">
                <a:solidFill>
                  <a:srgbClr val="FFB850"/>
                </a:solidFill>
                <a:latin typeface="等线 Light" panose="02010600030101010101" pitchFamily="2" charset="-122"/>
              </a:endParaRPr>
            </a:p>
          </p:txBody>
        </p:sp>
        <p:sp>
          <p:nvSpPr>
            <p:cNvPr id="13" name="文本框 16"/>
            <p:cNvSpPr txBox="1"/>
            <p:nvPr/>
          </p:nvSpPr>
          <p:spPr>
            <a:xfrm>
              <a:off x="2589206" y="3290753"/>
              <a:ext cx="584875" cy="230832"/>
            </a:xfrm>
            <a:prstGeom prst="rect">
              <a:avLst/>
            </a:prstGeom>
            <a:noFill/>
          </p:spPr>
          <p:txBody>
            <a:bodyPr wrap="square" rtlCol="0">
              <a:spAutoFit/>
            </a:bodyPr>
            <a:lstStyle/>
            <a:p>
              <a:r>
                <a:rPr lang="en-US" altLang="zh-CN" sz="900" dirty="0">
                  <a:solidFill>
                    <a:schemeClr val="bg1">
                      <a:lumMod val="65000"/>
                    </a:schemeClr>
                  </a:solidFill>
                  <a:latin typeface="等线 Light" panose="02010600030101010101" pitchFamily="2" charset="-122"/>
                </a:rPr>
                <a:t>OPTION</a:t>
              </a:r>
              <a:endParaRPr lang="zh-CN" altLang="en-US" sz="900" dirty="0">
                <a:solidFill>
                  <a:schemeClr val="bg1">
                    <a:lumMod val="65000"/>
                  </a:schemeClr>
                </a:solidFill>
                <a:latin typeface="等线 Light" panose="02010600030101010101" pitchFamily="2" charset="-122"/>
              </a:endParaRPr>
            </a:p>
          </p:txBody>
        </p:sp>
      </p:grpSp>
      <p:grpSp>
        <p:nvGrpSpPr>
          <p:cNvPr id="17" name="组合 16"/>
          <p:cNvGrpSpPr/>
          <p:nvPr/>
        </p:nvGrpSpPr>
        <p:grpSpPr>
          <a:xfrm>
            <a:off x="6697182" y="4715176"/>
            <a:ext cx="685800" cy="541148"/>
            <a:chOff x="3145018" y="1958461"/>
            <a:chExt cx="685800" cy="541148"/>
          </a:xfrm>
        </p:grpSpPr>
        <p:sp>
          <p:nvSpPr>
            <p:cNvPr id="18" name="文本框 24"/>
            <p:cNvSpPr txBox="1"/>
            <p:nvPr/>
          </p:nvSpPr>
          <p:spPr>
            <a:xfrm>
              <a:off x="3145018" y="1958461"/>
              <a:ext cx="685800" cy="461665"/>
            </a:xfrm>
            <a:prstGeom prst="rect">
              <a:avLst/>
            </a:prstGeom>
            <a:noFill/>
          </p:spPr>
          <p:txBody>
            <a:bodyPr wrap="square" rtlCol="0">
              <a:spAutoFit/>
            </a:bodyPr>
            <a:lstStyle/>
            <a:p>
              <a:pPr algn="ctr"/>
              <a:endParaRPr lang="zh-CN" altLang="en-US" sz="2400" dirty="0">
                <a:solidFill>
                  <a:srgbClr val="663A77"/>
                </a:solidFill>
                <a:latin typeface="等线 Light" panose="02010600030101010101" pitchFamily="2" charset="-122"/>
              </a:endParaRPr>
            </a:p>
          </p:txBody>
        </p:sp>
        <p:sp>
          <p:nvSpPr>
            <p:cNvPr id="19" name="文本框 25"/>
            <p:cNvSpPr txBox="1"/>
            <p:nvPr/>
          </p:nvSpPr>
          <p:spPr>
            <a:xfrm>
              <a:off x="3245423" y="2268777"/>
              <a:ext cx="584875" cy="230832"/>
            </a:xfrm>
            <a:prstGeom prst="rect">
              <a:avLst/>
            </a:prstGeom>
            <a:noFill/>
          </p:spPr>
          <p:txBody>
            <a:bodyPr wrap="square" rtlCol="0">
              <a:spAutoFit/>
            </a:bodyPr>
            <a:lstStyle/>
            <a:p>
              <a:endParaRPr lang="zh-CN" altLang="en-US" sz="900" dirty="0">
                <a:solidFill>
                  <a:schemeClr val="bg1">
                    <a:lumMod val="65000"/>
                  </a:schemeClr>
                </a:solidFill>
                <a:latin typeface="等线 Light" panose="02010600030101010101" pitchFamily="2" charset="-122"/>
              </a:endParaRPr>
            </a:p>
          </p:txBody>
        </p:sp>
      </p:grpSp>
      <p:sp>
        <p:nvSpPr>
          <p:cNvPr id="23" name="圆角矩形 22"/>
          <p:cNvSpPr/>
          <p:nvPr/>
        </p:nvSpPr>
        <p:spPr>
          <a:xfrm>
            <a:off x="8341741" y="289964"/>
            <a:ext cx="2072743" cy="1968653"/>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35"/>
          <p:cNvSpPr txBox="1"/>
          <p:nvPr/>
        </p:nvSpPr>
        <p:spPr>
          <a:xfrm>
            <a:off x="8288952" y="3719358"/>
            <a:ext cx="2318087" cy="507831"/>
          </a:xfrm>
          <a:prstGeom prst="rect">
            <a:avLst/>
          </a:prstGeom>
          <a:noFill/>
        </p:spPr>
        <p:txBody>
          <a:bodyPr wrap="square" rtlCol="0">
            <a:spAutoFit/>
          </a:bodyPr>
          <a:lstStyle/>
          <a:p>
            <a:pPr algn="just">
              <a:lnSpc>
                <a:spcPct val="150000"/>
              </a:lnSpc>
            </a:pPr>
            <a:r>
              <a:rPr lang="zh-CN" altLang="en-US" b="1" dirty="0" smtClean="0">
                <a:solidFill>
                  <a:schemeClr val="tx1">
                    <a:lumMod val="75000"/>
                    <a:lumOff val="25000"/>
                  </a:schemeClr>
                </a:solidFill>
                <a:latin typeface="微软雅黑 Light" panose="020B0502040204020203" pitchFamily="34" charset="-122"/>
                <a:ea typeface="微软雅黑 Light" panose="020B0502040204020203" pitchFamily="34" charset="-122"/>
              </a:rPr>
              <a:t>我可以扣除吗？</a:t>
            </a:r>
            <a:endPar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8" name="文本框 40"/>
          <p:cNvSpPr txBox="1"/>
          <p:nvPr/>
        </p:nvSpPr>
        <p:spPr>
          <a:xfrm>
            <a:off x="8517894" y="785851"/>
            <a:ext cx="1752187" cy="876202"/>
          </a:xfrm>
          <a:prstGeom prst="rect">
            <a:avLst/>
          </a:prstGeom>
          <a:noFill/>
        </p:spPr>
        <p:txBody>
          <a:bodyPr wrap="square" rtlCol="0">
            <a:spAutoFit/>
          </a:bodyPr>
          <a:lstStyle/>
          <a:p>
            <a:pPr algn="just">
              <a:lnSpc>
                <a:spcPct val="150000"/>
              </a:lnSpc>
            </a:pPr>
            <a:r>
              <a:rPr lang="zh-CN" altLang="en-US" b="1" dirty="0" smtClean="0">
                <a:solidFill>
                  <a:schemeClr val="tx1">
                    <a:lumMod val="75000"/>
                    <a:lumOff val="25000"/>
                  </a:schemeClr>
                </a:solidFill>
                <a:latin typeface="微软雅黑 Light" panose="020B0502040204020203" pitchFamily="34" charset="-122"/>
                <a:ea typeface="微软雅黑 Light" panose="020B0502040204020203" pitchFamily="34" charset="-122"/>
              </a:rPr>
              <a:t>专项附加扣除具体是那些呢？</a:t>
            </a:r>
            <a:endPar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9" name="圆角矩形 28"/>
          <p:cNvSpPr/>
          <p:nvPr/>
        </p:nvSpPr>
        <p:spPr>
          <a:xfrm>
            <a:off x="8167819" y="3278617"/>
            <a:ext cx="2480310" cy="1765935"/>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77"/>
          <p:cNvGrpSpPr/>
          <p:nvPr/>
        </p:nvGrpSpPr>
        <p:grpSpPr>
          <a:xfrm>
            <a:off x="2759875" y="2551492"/>
            <a:ext cx="1432617" cy="2594202"/>
            <a:chOff x="4566752" y="6124085"/>
            <a:chExt cx="391598" cy="709111"/>
          </a:xfrm>
          <a:effectLst>
            <a:outerShdw blurRad="76200" dir="13500000" sy="23000" kx="1200000" algn="br" rotWithShape="0">
              <a:prstClr val="black">
                <a:alpha val="20000"/>
              </a:prstClr>
            </a:outerShdw>
          </a:effectLst>
        </p:grpSpPr>
        <p:sp>
          <p:nvSpPr>
            <p:cNvPr id="79" name="Freeform 280"/>
            <p:cNvSpPr/>
            <p:nvPr/>
          </p:nvSpPr>
          <p:spPr bwMode="auto">
            <a:xfrm>
              <a:off x="4779807" y="6195410"/>
              <a:ext cx="178543" cy="225940"/>
            </a:xfrm>
            <a:custGeom>
              <a:avLst/>
              <a:gdLst>
                <a:gd name="T0" fmla="*/ 0 w 266"/>
                <a:gd name="T1" fmla="*/ 270 h 336"/>
                <a:gd name="T2" fmla="*/ 145 w 266"/>
                <a:gd name="T3" fmla="*/ 270 h 336"/>
                <a:gd name="T4" fmla="*/ 149 w 266"/>
                <a:gd name="T5" fmla="*/ 167 h 336"/>
                <a:gd name="T6" fmla="*/ 158 w 266"/>
                <a:gd name="T7" fmla="*/ 112 h 336"/>
                <a:gd name="T8" fmla="*/ 158 w 266"/>
                <a:gd name="T9" fmla="*/ 28 h 336"/>
                <a:gd name="T10" fmla="*/ 191 w 266"/>
                <a:gd name="T11" fmla="*/ 26 h 336"/>
                <a:gd name="T12" fmla="*/ 222 w 266"/>
                <a:gd name="T13" fmla="*/ 30 h 336"/>
                <a:gd name="T14" fmla="*/ 260 w 266"/>
                <a:gd name="T15" fmla="*/ 60 h 336"/>
                <a:gd name="T16" fmla="*/ 244 w 266"/>
                <a:gd name="T17" fmla="*/ 178 h 336"/>
                <a:gd name="T18" fmla="*/ 206 w 266"/>
                <a:gd name="T19" fmla="*/ 184 h 336"/>
                <a:gd name="T20" fmla="*/ 199 w 266"/>
                <a:gd name="T21" fmla="*/ 249 h 336"/>
                <a:gd name="T22" fmla="*/ 169 w 266"/>
                <a:gd name="T23" fmla="*/ 327 h 336"/>
                <a:gd name="T24" fmla="*/ 117 w 266"/>
                <a:gd name="T25" fmla="*/ 324 h 336"/>
                <a:gd name="T26" fmla="*/ 7 w 266"/>
                <a:gd name="T27" fmla="*/ 329 h 336"/>
                <a:gd name="T28" fmla="*/ 0 w 266"/>
                <a:gd name="T29" fmla="*/ 27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36">
                  <a:moveTo>
                    <a:pt x="0" y="270"/>
                  </a:moveTo>
                  <a:cubicBezTo>
                    <a:pt x="0" y="270"/>
                    <a:pt x="98" y="270"/>
                    <a:pt x="145" y="270"/>
                  </a:cubicBezTo>
                  <a:cubicBezTo>
                    <a:pt x="145" y="219"/>
                    <a:pt x="149" y="198"/>
                    <a:pt x="149" y="167"/>
                  </a:cubicBezTo>
                  <a:cubicBezTo>
                    <a:pt x="149" y="137"/>
                    <a:pt x="158" y="132"/>
                    <a:pt x="158" y="112"/>
                  </a:cubicBezTo>
                  <a:cubicBezTo>
                    <a:pt x="158" y="93"/>
                    <a:pt x="162" y="53"/>
                    <a:pt x="158" y="28"/>
                  </a:cubicBezTo>
                  <a:cubicBezTo>
                    <a:pt x="154" y="4"/>
                    <a:pt x="179" y="0"/>
                    <a:pt x="191" y="26"/>
                  </a:cubicBezTo>
                  <a:cubicBezTo>
                    <a:pt x="201" y="4"/>
                    <a:pt x="217" y="18"/>
                    <a:pt x="222" y="30"/>
                  </a:cubicBezTo>
                  <a:cubicBezTo>
                    <a:pt x="232" y="8"/>
                    <a:pt x="254" y="16"/>
                    <a:pt x="260" y="60"/>
                  </a:cubicBezTo>
                  <a:cubicBezTo>
                    <a:pt x="266" y="104"/>
                    <a:pt x="262" y="167"/>
                    <a:pt x="244" y="178"/>
                  </a:cubicBezTo>
                  <a:cubicBezTo>
                    <a:pt x="226" y="188"/>
                    <a:pt x="206" y="184"/>
                    <a:pt x="206" y="184"/>
                  </a:cubicBezTo>
                  <a:cubicBezTo>
                    <a:pt x="206" y="184"/>
                    <a:pt x="199" y="221"/>
                    <a:pt x="199" y="249"/>
                  </a:cubicBezTo>
                  <a:cubicBezTo>
                    <a:pt x="199" y="276"/>
                    <a:pt x="178" y="319"/>
                    <a:pt x="169" y="327"/>
                  </a:cubicBezTo>
                  <a:cubicBezTo>
                    <a:pt x="160" y="336"/>
                    <a:pt x="150" y="319"/>
                    <a:pt x="117" y="324"/>
                  </a:cubicBezTo>
                  <a:cubicBezTo>
                    <a:pt x="84" y="329"/>
                    <a:pt x="7" y="329"/>
                    <a:pt x="7" y="329"/>
                  </a:cubicBezTo>
                  <a:lnTo>
                    <a:pt x="0" y="27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1"/>
            <p:cNvSpPr/>
            <p:nvPr/>
          </p:nvSpPr>
          <p:spPr bwMode="auto">
            <a:xfrm>
              <a:off x="4880583" y="6202773"/>
              <a:ext cx="74546" cy="125164"/>
            </a:xfrm>
            <a:custGeom>
              <a:avLst/>
              <a:gdLst>
                <a:gd name="T0" fmla="*/ 50 w 111"/>
                <a:gd name="T1" fmla="*/ 186 h 186"/>
                <a:gd name="T2" fmla="*/ 59 w 111"/>
                <a:gd name="T3" fmla="*/ 169 h 186"/>
                <a:gd name="T4" fmla="*/ 92 w 111"/>
                <a:gd name="T5" fmla="*/ 163 h 186"/>
                <a:gd name="T6" fmla="*/ 108 w 111"/>
                <a:gd name="T7" fmla="*/ 112 h 186"/>
                <a:gd name="T8" fmla="*/ 103 w 111"/>
                <a:gd name="T9" fmla="*/ 32 h 186"/>
                <a:gd name="T10" fmla="*/ 75 w 111"/>
                <a:gd name="T11" fmla="*/ 23 h 186"/>
                <a:gd name="T12" fmla="*/ 83 w 111"/>
                <a:gd name="T13" fmla="*/ 85 h 186"/>
                <a:gd name="T14" fmla="*/ 78 w 111"/>
                <a:gd name="T15" fmla="*/ 100 h 186"/>
                <a:gd name="T16" fmla="*/ 71 w 111"/>
                <a:gd name="T17" fmla="*/ 27 h 186"/>
                <a:gd name="T18" fmla="*/ 43 w 111"/>
                <a:gd name="T19" fmla="*/ 19 h 186"/>
                <a:gd name="T20" fmla="*/ 53 w 111"/>
                <a:gd name="T21" fmla="*/ 66 h 186"/>
                <a:gd name="T22" fmla="*/ 45 w 111"/>
                <a:gd name="T23" fmla="*/ 124 h 186"/>
                <a:gd name="T24" fmla="*/ 58 w 111"/>
                <a:gd name="T25" fmla="*/ 142 h 186"/>
                <a:gd name="T26" fmla="*/ 41 w 111"/>
                <a:gd name="T27" fmla="*/ 166 h 186"/>
                <a:gd name="T28" fmla="*/ 32 w 111"/>
                <a:gd name="T29" fmla="*/ 161 h 186"/>
                <a:gd name="T30" fmla="*/ 52 w 111"/>
                <a:gd name="T31" fmla="*/ 149 h 186"/>
                <a:gd name="T32" fmla="*/ 38 w 111"/>
                <a:gd name="T33" fmla="*/ 127 h 186"/>
                <a:gd name="T34" fmla="*/ 51 w 111"/>
                <a:gd name="T35" fmla="*/ 75 h 186"/>
                <a:gd name="T36" fmla="*/ 34 w 111"/>
                <a:gd name="T37" fmla="*/ 76 h 186"/>
                <a:gd name="T38" fmla="*/ 11 w 111"/>
                <a:gd name="T39" fmla="*/ 130 h 186"/>
                <a:gd name="T40" fmla="*/ 2 w 111"/>
                <a:gd name="T41" fmla="*/ 176 h 186"/>
                <a:gd name="T42" fmla="*/ 50 w 111"/>
                <a:gd name="T4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50" y="186"/>
                  </a:moveTo>
                  <a:cubicBezTo>
                    <a:pt x="50" y="176"/>
                    <a:pt x="50" y="169"/>
                    <a:pt x="59" y="169"/>
                  </a:cubicBezTo>
                  <a:cubicBezTo>
                    <a:pt x="71" y="169"/>
                    <a:pt x="84" y="166"/>
                    <a:pt x="92" y="163"/>
                  </a:cubicBezTo>
                  <a:cubicBezTo>
                    <a:pt x="101" y="159"/>
                    <a:pt x="106" y="130"/>
                    <a:pt x="108" y="112"/>
                  </a:cubicBezTo>
                  <a:cubicBezTo>
                    <a:pt x="110" y="94"/>
                    <a:pt x="111" y="58"/>
                    <a:pt x="103" y="32"/>
                  </a:cubicBezTo>
                  <a:cubicBezTo>
                    <a:pt x="95" y="6"/>
                    <a:pt x="81" y="8"/>
                    <a:pt x="75" y="23"/>
                  </a:cubicBezTo>
                  <a:cubicBezTo>
                    <a:pt x="78" y="34"/>
                    <a:pt x="83" y="66"/>
                    <a:pt x="83" y="85"/>
                  </a:cubicBezTo>
                  <a:cubicBezTo>
                    <a:pt x="83" y="103"/>
                    <a:pt x="78" y="107"/>
                    <a:pt x="78" y="100"/>
                  </a:cubicBezTo>
                  <a:cubicBezTo>
                    <a:pt x="80" y="82"/>
                    <a:pt x="75" y="36"/>
                    <a:pt x="71" y="27"/>
                  </a:cubicBezTo>
                  <a:cubicBezTo>
                    <a:pt x="62" y="0"/>
                    <a:pt x="46" y="7"/>
                    <a:pt x="43" y="19"/>
                  </a:cubicBezTo>
                  <a:cubicBezTo>
                    <a:pt x="43" y="19"/>
                    <a:pt x="50" y="37"/>
                    <a:pt x="53" y="66"/>
                  </a:cubicBezTo>
                  <a:cubicBezTo>
                    <a:pt x="65" y="85"/>
                    <a:pt x="53" y="108"/>
                    <a:pt x="45" y="124"/>
                  </a:cubicBezTo>
                  <a:cubicBezTo>
                    <a:pt x="50" y="124"/>
                    <a:pt x="58" y="129"/>
                    <a:pt x="58" y="142"/>
                  </a:cubicBezTo>
                  <a:cubicBezTo>
                    <a:pt x="58" y="156"/>
                    <a:pt x="50" y="165"/>
                    <a:pt x="41" y="166"/>
                  </a:cubicBezTo>
                  <a:cubicBezTo>
                    <a:pt x="32" y="166"/>
                    <a:pt x="32" y="161"/>
                    <a:pt x="32" y="161"/>
                  </a:cubicBezTo>
                  <a:cubicBezTo>
                    <a:pt x="32" y="161"/>
                    <a:pt x="47" y="165"/>
                    <a:pt x="52" y="149"/>
                  </a:cubicBezTo>
                  <a:cubicBezTo>
                    <a:pt x="58" y="132"/>
                    <a:pt x="49" y="127"/>
                    <a:pt x="38" y="127"/>
                  </a:cubicBezTo>
                  <a:cubicBezTo>
                    <a:pt x="52" y="106"/>
                    <a:pt x="57" y="87"/>
                    <a:pt x="51" y="75"/>
                  </a:cubicBezTo>
                  <a:cubicBezTo>
                    <a:pt x="45" y="63"/>
                    <a:pt x="36" y="66"/>
                    <a:pt x="34" y="76"/>
                  </a:cubicBezTo>
                  <a:cubicBezTo>
                    <a:pt x="33" y="86"/>
                    <a:pt x="21" y="116"/>
                    <a:pt x="11" y="130"/>
                  </a:cubicBezTo>
                  <a:cubicBezTo>
                    <a:pt x="0" y="143"/>
                    <a:pt x="2" y="176"/>
                    <a:pt x="2" y="176"/>
                  </a:cubicBezTo>
                  <a:lnTo>
                    <a:pt x="50" y="1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2"/>
            <p:cNvSpPr/>
            <p:nvPr/>
          </p:nvSpPr>
          <p:spPr bwMode="auto">
            <a:xfrm>
              <a:off x="4884725" y="6200932"/>
              <a:ext cx="28530" cy="87891"/>
            </a:xfrm>
            <a:custGeom>
              <a:avLst/>
              <a:gdLst>
                <a:gd name="T0" fmla="*/ 43 w 43"/>
                <a:gd name="T1" fmla="*/ 67 h 131"/>
                <a:gd name="T2" fmla="*/ 28 w 43"/>
                <a:gd name="T3" fmla="*/ 14 h 131"/>
                <a:gd name="T4" fmla="*/ 4 w 43"/>
                <a:gd name="T5" fmla="*/ 10 h 131"/>
                <a:gd name="T6" fmla="*/ 7 w 43"/>
                <a:gd name="T7" fmla="*/ 47 h 131"/>
                <a:gd name="T8" fmla="*/ 0 w 43"/>
                <a:gd name="T9" fmla="*/ 131 h 131"/>
                <a:gd name="T10" fmla="*/ 26 w 43"/>
                <a:gd name="T11" fmla="*/ 72 h 131"/>
                <a:gd name="T12" fmla="*/ 43 w 43"/>
                <a:gd name="T13" fmla="*/ 67 h 131"/>
              </a:gdLst>
              <a:ahLst/>
              <a:cxnLst>
                <a:cxn ang="0">
                  <a:pos x="T0" y="T1"/>
                </a:cxn>
                <a:cxn ang="0">
                  <a:pos x="T2" y="T3"/>
                </a:cxn>
                <a:cxn ang="0">
                  <a:pos x="T4" y="T5"/>
                </a:cxn>
                <a:cxn ang="0">
                  <a:pos x="T6" y="T7"/>
                </a:cxn>
                <a:cxn ang="0">
                  <a:pos x="T8" y="T9"/>
                </a:cxn>
                <a:cxn ang="0">
                  <a:pos x="T10" y="T11"/>
                </a:cxn>
                <a:cxn ang="0">
                  <a:pos x="T12" y="T13"/>
                </a:cxn>
              </a:cxnLst>
              <a:rect l="0" t="0" r="r" b="b"/>
              <a:pathLst>
                <a:path w="43" h="131">
                  <a:moveTo>
                    <a:pt x="43" y="67"/>
                  </a:moveTo>
                  <a:cubicBezTo>
                    <a:pt x="43" y="67"/>
                    <a:pt x="38" y="24"/>
                    <a:pt x="28" y="14"/>
                  </a:cubicBezTo>
                  <a:cubicBezTo>
                    <a:pt x="18" y="4"/>
                    <a:pt x="7" y="0"/>
                    <a:pt x="4" y="10"/>
                  </a:cubicBezTo>
                  <a:cubicBezTo>
                    <a:pt x="2" y="20"/>
                    <a:pt x="7" y="31"/>
                    <a:pt x="7" y="47"/>
                  </a:cubicBezTo>
                  <a:cubicBezTo>
                    <a:pt x="7" y="63"/>
                    <a:pt x="7" y="112"/>
                    <a:pt x="0" y="131"/>
                  </a:cubicBezTo>
                  <a:cubicBezTo>
                    <a:pt x="11" y="121"/>
                    <a:pt x="25" y="82"/>
                    <a:pt x="26" y="72"/>
                  </a:cubicBezTo>
                  <a:cubicBezTo>
                    <a:pt x="27" y="63"/>
                    <a:pt x="39" y="63"/>
                    <a:pt x="43" y="6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3"/>
            <p:cNvSpPr/>
            <p:nvPr/>
          </p:nvSpPr>
          <p:spPr bwMode="auto">
            <a:xfrm>
              <a:off x="4873220" y="6316433"/>
              <a:ext cx="47397" cy="21628"/>
            </a:xfrm>
            <a:custGeom>
              <a:avLst/>
              <a:gdLst>
                <a:gd name="T0" fmla="*/ 10 w 71"/>
                <a:gd name="T1" fmla="*/ 0 h 32"/>
                <a:gd name="T2" fmla="*/ 65 w 71"/>
                <a:gd name="T3" fmla="*/ 15 h 32"/>
                <a:gd name="T4" fmla="*/ 63 w 71"/>
                <a:gd name="T5" fmla="*/ 31 h 32"/>
                <a:gd name="T6" fmla="*/ 10 w 71"/>
                <a:gd name="T7" fmla="*/ 19 h 32"/>
                <a:gd name="T8" fmla="*/ 10 w 71"/>
                <a:gd name="T9" fmla="*/ 0 h 32"/>
              </a:gdLst>
              <a:ahLst/>
              <a:cxnLst>
                <a:cxn ang="0">
                  <a:pos x="T0" y="T1"/>
                </a:cxn>
                <a:cxn ang="0">
                  <a:pos x="T2" y="T3"/>
                </a:cxn>
                <a:cxn ang="0">
                  <a:pos x="T4" y="T5"/>
                </a:cxn>
                <a:cxn ang="0">
                  <a:pos x="T6" y="T7"/>
                </a:cxn>
                <a:cxn ang="0">
                  <a:pos x="T8" y="T9"/>
                </a:cxn>
              </a:cxnLst>
              <a:rect l="0" t="0" r="r" b="b"/>
              <a:pathLst>
                <a:path w="71" h="32">
                  <a:moveTo>
                    <a:pt x="10" y="0"/>
                  </a:moveTo>
                  <a:cubicBezTo>
                    <a:pt x="10" y="0"/>
                    <a:pt x="41" y="15"/>
                    <a:pt x="65" y="15"/>
                  </a:cubicBezTo>
                  <a:cubicBezTo>
                    <a:pt x="65" y="15"/>
                    <a:pt x="71" y="27"/>
                    <a:pt x="63" y="31"/>
                  </a:cubicBezTo>
                  <a:cubicBezTo>
                    <a:pt x="48" y="32"/>
                    <a:pt x="20" y="29"/>
                    <a:pt x="10" y="19"/>
                  </a:cubicBezTo>
                  <a:cubicBezTo>
                    <a:pt x="0" y="9"/>
                    <a:pt x="10" y="0"/>
                    <a:pt x="10" y="0"/>
                  </a:cubicBezTo>
                  <a:close/>
                </a:path>
              </a:pathLst>
            </a:custGeom>
            <a:solidFill>
              <a:srgbClr val="458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4"/>
            <p:cNvSpPr/>
            <p:nvPr/>
          </p:nvSpPr>
          <p:spPr bwMode="auto">
            <a:xfrm>
              <a:off x="4832266" y="6335300"/>
              <a:ext cx="79148" cy="82369"/>
            </a:xfrm>
            <a:custGeom>
              <a:avLst/>
              <a:gdLst>
                <a:gd name="T0" fmla="*/ 74 w 118"/>
                <a:gd name="T1" fmla="*/ 0 h 122"/>
                <a:gd name="T2" fmla="*/ 118 w 118"/>
                <a:gd name="T3" fmla="*/ 9 h 122"/>
                <a:gd name="T4" fmla="*/ 107 w 118"/>
                <a:gd name="T5" fmla="*/ 88 h 122"/>
                <a:gd name="T6" fmla="*/ 81 w 118"/>
                <a:gd name="T7" fmla="*/ 115 h 122"/>
                <a:gd name="T8" fmla="*/ 43 w 118"/>
                <a:gd name="T9" fmla="*/ 109 h 122"/>
                <a:gd name="T10" fmla="*/ 2 w 118"/>
                <a:gd name="T11" fmla="*/ 100 h 122"/>
                <a:gd name="T12" fmla="*/ 27 w 118"/>
                <a:gd name="T13" fmla="*/ 68 h 122"/>
                <a:gd name="T14" fmla="*/ 72 w 118"/>
                <a:gd name="T15" fmla="*/ 70 h 122"/>
                <a:gd name="T16" fmla="*/ 76 w 118"/>
                <a:gd name="T17" fmla="*/ 44 h 122"/>
                <a:gd name="T18" fmla="*/ 74 w 11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2">
                  <a:moveTo>
                    <a:pt x="74" y="0"/>
                  </a:moveTo>
                  <a:cubicBezTo>
                    <a:pt x="74" y="0"/>
                    <a:pt x="106" y="9"/>
                    <a:pt x="118" y="9"/>
                  </a:cubicBezTo>
                  <a:cubicBezTo>
                    <a:pt x="118" y="22"/>
                    <a:pt x="116" y="66"/>
                    <a:pt x="107" y="88"/>
                  </a:cubicBezTo>
                  <a:cubicBezTo>
                    <a:pt x="97" y="109"/>
                    <a:pt x="92" y="120"/>
                    <a:pt x="81" y="115"/>
                  </a:cubicBezTo>
                  <a:cubicBezTo>
                    <a:pt x="70" y="109"/>
                    <a:pt x="59" y="109"/>
                    <a:pt x="43" y="109"/>
                  </a:cubicBezTo>
                  <a:cubicBezTo>
                    <a:pt x="28" y="109"/>
                    <a:pt x="0" y="122"/>
                    <a:pt x="2" y="100"/>
                  </a:cubicBezTo>
                  <a:cubicBezTo>
                    <a:pt x="5" y="77"/>
                    <a:pt x="7" y="68"/>
                    <a:pt x="27" y="68"/>
                  </a:cubicBezTo>
                  <a:cubicBezTo>
                    <a:pt x="47" y="68"/>
                    <a:pt x="67" y="65"/>
                    <a:pt x="72" y="70"/>
                  </a:cubicBezTo>
                  <a:cubicBezTo>
                    <a:pt x="78" y="76"/>
                    <a:pt x="76" y="64"/>
                    <a:pt x="76" y="44"/>
                  </a:cubicBezTo>
                  <a:cubicBezTo>
                    <a:pt x="76" y="25"/>
                    <a:pt x="74" y="0"/>
                    <a:pt x="7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5"/>
            <p:cNvSpPr/>
            <p:nvPr/>
          </p:nvSpPr>
          <p:spPr bwMode="auto">
            <a:xfrm>
              <a:off x="4746675" y="6368432"/>
              <a:ext cx="89272" cy="56600"/>
            </a:xfrm>
            <a:custGeom>
              <a:avLst/>
              <a:gdLst>
                <a:gd name="T0" fmla="*/ 30 w 133"/>
                <a:gd name="T1" fmla="*/ 0 h 84"/>
                <a:gd name="T2" fmla="*/ 133 w 133"/>
                <a:gd name="T3" fmla="*/ 0 h 84"/>
                <a:gd name="T4" fmla="*/ 125 w 133"/>
                <a:gd name="T5" fmla="*/ 84 h 84"/>
                <a:gd name="T6" fmla="*/ 26 w 133"/>
                <a:gd name="T7" fmla="*/ 77 h 84"/>
                <a:gd name="T8" fmla="*/ 30 w 133"/>
                <a:gd name="T9" fmla="*/ 0 h 84"/>
              </a:gdLst>
              <a:ahLst/>
              <a:cxnLst>
                <a:cxn ang="0">
                  <a:pos x="T0" y="T1"/>
                </a:cxn>
                <a:cxn ang="0">
                  <a:pos x="T2" y="T3"/>
                </a:cxn>
                <a:cxn ang="0">
                  <a:pos x="T4" y="T5"/>
                </a:cxn>
                <a:cxn ang="0">
                  <a:pos x="T6" y="T7"/>
                </a:cxn>
                <a:cxn ang="0">
                  <a:pos x="T8" y="T9"/>
                </a:cxn>
              </a:cxnLst>
              <a:rect l="0" t="0" r="r" b="b"/>
              <a:pathLst>
                <a:path w="133" h="84">
                  <a:moveTo>
                    <a:pt x="30" y="0"/>
                  </a:moveTo>
                  <a:cubicBezTo>
                    <a:pt x="133" y="0"/>
                    <a:pt x="133" y="0"/>
                    <a:pt x="133" y="0"/>
                  </a:cubicBezTo>
                  <a:cubicBezTo>
                    <a:pt x="125" y="84"/>
                    <a:pt x="125" y="84"/>
                    <a:pt x="125" y="84"/>
                  </a:cubicBezTo>
                  <a:cubicBezTo>
                    <a:pt x="26" y="77"/>
                    <a:pt x="26" y="77"/>
                    <a:pt x="26" y="77"/>
                  </a:cubicBezTo>
                  <a:cubicBezTo>
                    <a:pt x="26" y="77"/>
                    <a:pt x="0" y="12"/>
                    <a:pt x="30" y="0"/>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6"/>
            <p:cNvSpPr/>
            <p:nvPr/>
          </p:nvSpPr>
          <p:spPr bwMode="auto">
            <a:xfrm>
              <a:off x="4771524" y="6371653"/>
              <a:ext cx="58441" cy="49237"/>
            </a:xfrm>
            <a:custGeom>
              <a:avLst/>
              <a:gdLst>
                <a:gd name="T0" fmla="*/ 32 w 87"/>
                <a:gd name="T1" fmla="*/ 68 h 73"/>
                <a:gd name="T2" fmla="*/ 8 w 87"/>
                <a:gd name="T3" fmla="*/ 35 h 73"/>
                <a:gd name="T4" fmla="*/ 62 w 87"/>
                <a:gd name="T5" fmla="*/ 0 h 73"/>
                <a:gd name="T6" fmla="*/ 86 w 87"/>
                <a:gd name="T7" fmla="*/ 27 h 73"/>
                <a:gd name="T8" fmla="*/ 80 w 87"/>
                <a:gd name="T9" fmla="*/ 58 h 73"/>
                <a:gd name="T10" fmla="*/ 38 w 87"/>
                <a:gd name="T11" fmla="*/ 70 h 73"/>
                <a:gd name="T12" fmla="*/ 32 w 8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87" h="73">
                  <a:moveTo>
                    <a:pt x="32" y="68"/>
                  </a:moveTo>
                  <a:cubicBezTo>
                    <a:pt x="19" y="63"/>
                    <a:pt x="12" y="49"/>
                    <a:pt x="8" y="35"/>
                  </a:cubicBezTo>
                  <a:cubicBezTo>
                    <a:pt x="0" y="6"/>
                    <a:pt x="42" y="0"/>
                    <a:pt x="62" y="0"/>
                  </a:cubicBezTo>
                  <a:cubicBezTo>
                    <a:pt x="82" y="0"/>
                    <a:pt x="86" y="8"/>
                    <a:pt x="86" y="27"/>
                  </a:cubicBezTo>
                  <a:cubicBezTo>
                    <a:pt x="86" y="37"/>
                    <a:pt x="87" y="49"/>
                    <a:pt x="80" y="58"/>
                  </a:cubicBezTo>
                  <a:cubicBezTo>
                    <a:pt x="71" y="72"/>
                    <a:pt x="53" y="73"/>
                    <a:pt x="38" y="70"/>
                  </a:cubicBezTo>
                  <a:cubicBezTo>
                    <a:pt x="36" y="70"/>
                    <a:pt x="34" y="69"/>
                    <a:pt x="32" y="68"/>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7"/>
            <p:cNvSpPr/>
            <p:nvPr/>
          </p:nvSpPr>
          <p:spPr bwMode="auto">
            <a:xfrm>
              <a:off x="4600344" y="6453102"/>
              <a:ext cx="71325" cy="148633"/>
            </a:xfrm>
            <a:custGeom>
              <a:avLst/>
              <a:gdLst>
                <a:gd name="T0" fmla="*/ 13 w 106"/>
                <a:gd name="T1" fmla="*/ 0 h 221"/>
                <a:gd name="T2" fmla="*/ 0 w 106"/>
                <a:gd name="T3" fmla="*/ 105 h 221"/>
                <a:gd name="T4" fmla="*/ 67 w 106"/>
                <a:gd name="T5" fmla="*/ 221 h 221"/>
                <a:gd name="T6" fmla="*/ 106 w 106"/>
                <a:gd name="T7" fmla="*/ 221 h 221"/>
                <a:gd name="T8" fmla="*/ 106 w 106"/>
                <a:gd name="T9" fmla="*/ 6 h 221"/>
                <a:gd name="T10" fmla="*/ 13 w 106"/>
                <a:gd name="T11" fmla="*/ 0 h 221"/>
              </a:gdLst>
              <a:ahLst/>
              <a:cxnLst>
                <a:cxn ang="0">
                  <a:pos x="T0" y="T1"/>
                </a:cxn>
                <a:cxn ang="0">
                  <a:pos x="T2" y="T3"/>
                </a:cxn>
                <a:cxn ang="0">
                  <a:pos x="T4" y="T5"/>
                </a:cxn>
                <a:cxn ang="0">
                  <a:pos x="T6" y="T7"/>
                </a:cxn>
                <a:cxn ang="0">
                  <a:pos x="T8" y="T9"/>
                </a:cxn>
                <a:cxn ang="0">
                  <a:pos x="T10" y="T11"/>
                </a:cxn>
              </a:cxnLst>
              <a:rect l="0" t="0" r="r" b="b"/>
              <a:pathLst>
                <a:path w="106" h="221">
                  <a:moveTo>
                    <a:pt x="13" y="0"/>
                  </a:moveTo>
                  <a:cubicBezTo>
                    <a:pt x="13" y="0"/>
                    <a:pt x="4" y="66"/>
                    <a:pt x="0" y="105"/>
                  </a:cubicBezTo>
                  <a:cubicBezTo>
                    <a:pt x="0" y="149"/>
                    <a:pt x="19" y="198"/>
                    <a:pt x="67" y="221"/>
                  </a:cubicBezTo>
                  <a:cubicBezTo>
                    <a:pt x="106" y="221"/>
                    <a:pt x="106" y="221"/>
                    <a:pt x="106" y="221"/>
                  </a:cubicBezTo>
                  <a:cubicBezTo>
                    <a:pt x="106" y="6"/>
                    <a:pt x="106" y="6"/>
                    <a:pt x="106" y="6"/>
                  </a:cubicBezTo>
                  <a:lnTo>
                    <a:pt x="13" y="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8"/>
            <p:cNvSpPr/>
            <p:nvPr/>
          </p:nvSpPr>
          <p:spPr bwMode="auto">
            <a:xfrm>
              <a:off x="4603104" y="6476110"/>
              <a:ext cx="38194" cy="108138"/>
            </a:xfrm>
            <a:custGeom>
              <a:avLst/>
              <a:gdLst>
                <a:gd name="T0" fmla="*/ 11 w 57"/>
                <a:gd name="T1" fmla="*/ 5 h 161"/>
                <a:gd name="T2" fmla="*/ 31 w 57"/>
                <a:gd name="T3" fmla="*/ 1 h 161"/>
                <a:gd name="T4" fmla="*/ 50 w 57"/>
                <a:gd name="T5" fmla="*/ 8 h 161"/>
                <a:gd name="T6" fmla="*/ 50 w 57"/>
                <a:gd name="T7" fmla="*/ 63 h 161"/>
                <a:gd name="T8" fmla="*/ 23 w 57"/>
                <a:gd name="T9" fmla="*/ 82 h 161"/>
                <a:gd name="T10" fmla="*/ 34 w 57"/>
                <a:gd name="T11" fmla="*/ 80 h 161"/>
                <a:gd name="T12" fmla="*/ 51 w 57"/>
                <a:gd name="T13" fmla="*/ 83 h 161"/>
                <a:gd name="T14" fmla="*/ 51 w 57"/>
                <a:gd name="T15" fmla="*/ 117 h 161"/>
                <a:gd name="T16" fmla="*/ 42 w 57"/>
                <a:gd name="T17" fmla="*/ 144 h 161"/>
                <a:gd name="T18" fmla="*/ 27 w 57"/>
                <a:gd name="T19" fmla="*/ 154 h 161"/>
                <a:gd name="T20" fmla="*/ 0 w 57"/>
                <a:gd name="T21" fmla="*/ 86 h 161"/>
                <a:gd name="T22" fmla="*/ 6 w 57"/>
                <a:gd name="T23" fmla="*/ 30 h 161"/>
                <a:gd name="T24" fmla="*/ 8 w 57"/>
                <a:gd name="T25" fmla="*/ 9 h 161"/>
                <a:gd name="T26" fmla="*/ 11 w 57"/>
                <a:gd name="T2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61">
                  <a:moveTo>
                    <a:pt x="11" y="5"/>
                  </a:moveTo>
                  <a:cubicBezTo>
                    <a:pt x="16" y="0"/>
                    <a:pt x="24" y="1"/>
                    <a:pt x="31" y="1"/>
                  </a:cubicBezTo>
                  <a:cubicBezTo>
                    <a:pt x="38" y="1"/>
                    <a:pt x="47" y="1"/>
                    <a:pt x="50" y="8"/>
                  </a:cubicBezTo>
                  <a:cubicBezTo>
                    <a:pt x="57" y="21"/>
                    <a:pt x="50" y="56"/>
                    <a:pt x="50" y="63"/>
                  </a:cubicBezTo>
                  <a:cubicBezTo>
                    <a:pt x="50" y="70"/>
                    <a:pt x="23" y="72"/>
                    <a:pt x="23" y="82"/>
                  </a:cubicBezTo>
                  <a:cubicBezTo>
                    <a:pt x="23" y="85"/>
                    <a:pt x="25" y="85"/>
                    <a:pt x="34" y="80"/>
                  </a:cubicBezTo>
                  <a:cubicBezTo>
                    <a:pt x="44" y="76"/>
                    <a:pt x="51" y="76"/>
                    <a:pt x="51" y="83"/>
                  </a:cubicBezTo>
                  <a:cubicBezTo>
                    <a:pt x="51" y="91"/>
                    <a:pt x="51" y="110"/>
                    <a:pt x="51" y="117"/>
                  </a:cubicBezTo>
                  <a:cubicBezTo>
                    <a:pt x="51" y="125"/>
                    <a:pt x="42" y="130"/>
                    <a:pt x="42" y="144"/>
                  </a:cubicBezTo>
                  <a:cubicBezTo>
                    <a:pt x="42" y="157"/>
                    <a:pt x="36" y="161"/>
                    <a:pt x="27" y="154"/>
                  </a:cubicBezTo>
                  <a:cubicBezTo>
                    <a:pt x="18" y="148"/>
                    <a:pt x="0" y="98"/>
                    <a:pt x="0" y="86"/>
                  </a:cubicBezTo>
                  <a:cubicBezTo>
                    <a:pt x="0" y="67"/>
                    <a:pt x="4" y="49"/>
                    <a:pt x="6" y="30"/>
                  </a:cubicBezTo>
                  <a:cubicBezTo>
                    <a:pt x="7" y="23"/>
                    <a:pt x="6" y="16"/>
                    <a:pt x="8" y="9"/>
                  </a:cubicBezTo>
                  <a:cubicBezTo>
                    <a:pt x="9" y="7"/>
                    <a:pt x="10" y="6"/>
                    <a:pt x="11" y="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9"/>
            <p:cNvSpPr/>
            <p:nvPr/>
          </p:nvSpPr>
          <p:spPr bwMode="auto">
            <a:xfrm>
              <a:off x="4594822" y="6377175"/>
              <a:ext cx="68564" cy="93413"/>
            </a:xfrm>
            <a:custGeom>
              <a:avLst/>
              <a:gdLst>
                <a:gd name="T0" fmla="*/ 93 w 102"/>
                <a:gd name="T1" fmla="*/ 0 h 139"/>
                <a:gd name="T2" fmla="*/ 0 w 102"/>
                <a:gd name="T3" fmla="*/ 139 h 139"/>
                <a:gd name="T4" fmla="*/ 102 w 102"/>
                <a:gd name="T5" fmla="*/ 139 h 139"/>
                <a:gd name="T6" fmla="*/ 102 w 102"/>
                <a:gd name="T7" fmla="*/ 0 h 139"/>
                <a:gd name="T8" fmla="*/ 93 w 102"/>
                <a:gd name="T9" fmla="*/ 0 h 139"/>
              </a:gdLst>
              <a:ahLst/>
              <a:cxnLst>
                <a:cxn ang="0">
                  <a:pos x="T0" y="T1"/>
                </a:cxn>
                <a:cxn ang="0">
                  <a:pos x="T2" y="T3"/>
                </a:cxn>
                <a:cxn ang="0">
                  <a:pos x="T4" y="T5"/>
                </a:cxn>
                <a:cxn ang="0">
                  <a:pos x="T6" y="T7"/>
                </a:cxn>
                <a:cxn ang="0">
                  <a:pos x="T8" y="T9"/>
                </a:cxn>
              </a:cxnLst>
              <a:rect l="0" t="0" r="r" b="b"/>
              <a:pathLst>
                <a:path w="102" h="139">
                  <a:moveTo>
                    <a:pt x="93" y="0"/>
                  </a:moveTo>
                  <a:cubicBezTo>
                    <a:pt x="93" y="0"/>
                    <a:pt x="11" y="36"/>
                    <a:pt x="0" y="139"/>
                  </a:cubicBezTo>
                  <a:cubicBezTo>
                    <a:pt x="102" y="139"/>
                    <a:pt x="102" y="139"/>
                    <a:pt x="102" y="139"/>
                  </a:cubicBezTo>
                  <a:cubicBezTo>
                    <a:pt x="102" y="0"/>
                    <a:pt x="102" y="0"/>
                    <a:pt x="102" y="0"/>
                  </a:cubicBezTo>
                  <a:lnTo>
                    <a:pt x="93" y="0"/>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Freeform 290"/>
            <p:cNvSpPr/>
            <p:nvPr/>
          </p:nvSpPr>
          <p:spPr bwMode="auto">
            <a:xfrm>
              <a:off x="4602184" y="6389139"/>
              <a:ext cx="50618" cy="78688"/>
            </a:xfrm>
            <a:custGeom>
              <a:avLst/>
              <a:gdLst>
                <a:gd name="T0" fmla="*/ 32 w 75"/>
                <a:gd name="T1" fmla="*/ 114 h 117"/>
                <a:gd name="T2" fmla="*/ 3 w 75"/>
                <a:gd name="T3" fmla="*/ 94 h 117"/>
                <a:gd name="T4" fmla="*/ 53 w 75"/>
                <a:gd name="T5" fmla="*/ 8 h 117"/>
                <a:gd name="T6" fmla="*/ 71 w 75"/>
                <a:gd name="T7" fmla="*/ 22 h 117"/>
                <a:gd name="T8" fmla="*/ 59 w 75"/>
                <a:gd name="T9" fmla="*/ 113 h 117"/>
                <a:gd name="T10" fmla="*/ 32 w 75"/>
                <a:gd name="T11" fmla="*/ 114 h 117"/>
              </a:gdLst>
              <a:ahLst/>
              <a:cxnLst>
                <a:cxn ang="0">
                  <a:pos x="T0" y="T1"/>
                </a:cxn>
                <a:cxn ang="0">
                  <a:pos x="T2" y="T3"/>
                </a:cxn>
                <a:cxn ang="0">
                  <a:pos x="T4" y="T5"/>
                </a:cxn>
                <a:cxn ang="0">
                  <a:pos x="T6" y="T7"/>
                </a:cxn>
                <a:cxn ang="0">
                  <a:pos x="T8" y="T9"/>
                </a:cxn>
                <a:cxn ang="0">
                  <a:pos x="T10" y="T11"/>
                </a:cxn>
              </a:cxnLst>
              <a:rect l="0" t="0" r="r" b="b"/>
              <a:pathLst>
                <a:path w="75" h="117">
                  <a:moveTo>
                    <a:pt x="32" y="114"/>
                  </a:moveTo>
                  <a:cubicBezTo>
                    <a:pt x="32" y="114"/>
                    <a:pt x="6" y="113"/>
                    <a:pt x="3" y="94"/>
                  </a:cubicBezTo>
                  <a:cubicBezTo>
                    <a:pt x="0" y="75"/>
                    <a:pt x="38" y="16"/>
                    <a:pt x="53" y="8"/>
                  </a:cubicBezTo>
                  <a:cubicBezTo>
                    <a:pt x="68" y="0"/>
                    <a:pt x="75" y="1"/>
                    <a:pt x="71" y="22"/>
                  </a:cubicBezTo>
                  <a:cubicBezTo>
                    <a:pt x="68" y="43"/>
                    <a:pt x="59" y="105"/>
                    <a:pt x="59" y="113"/>
                  </a:cubicBezTo>
                  <a:cubicBezTo>
                    <a:pt x="51" y="117"/>
                    <a:pt x="32" y="114"/>
                    <a:pt x="32" y="114"/>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1"/>
            <p:cNvSpPr/>
            <p:nvPr/>
          </p:nvSpPr>
          <p:spPr bwMode="auto">
            <a:xfrm>
              <a:off x="4591600" y="6760031"/>
              <a:ext cx="106298" cy="54299"/>
            </a:xfrm>
            <a:custGeom>
              <a:avLst/>
              <a:gdLst>
                <a:gd name="T0" fmla="*/ 0 w 158"/>
                <a:gd name="T1" fmla="*/ 69 h 81"/>
                <a:gd name="T2" fmla="*/ 117 w 158"/>
                <a:gd name="T3" fmla="*/ 17 h 81"/>
                <a:gd name="T4" fmla="*/ 158 w 158"/>
                <a:gd name="T5" fmla="*/ 66 h 81"/>
                <a:gd name="T6" fmla="*/ 0 w 158"/>
                <a:gd name="T7" fmla="*/ 69 h 81"/>
              </a:gdLst>
              <a:ahLst/>
              <a:cxnLst>
                <a:cxn ang="0">
                  <a:pos x="T0" y="T1"/>
                </a:cxn>
                <a:cxn ang="0">
                  <a:pos x="T2" y="T3"/>
                </a:cxn>
                <a:cxn ang="0">
                  <a:pos x="T4" y="T5"/>
                </a:cxn>
                <a:cxn ang="0">
                  <a:pos x="T6" y="T7"/>
                </a:cxn>
              </a:cxnLst>
              <a:rect l="0" t="0" r="r" b="b"/>
              <a:pathLst>
                <a:path w="158" h="81">
                  <a:moveTo>
                    <a:pt x="0" y="69"/>
                  </a:moveTo>
                  <a:cubicBezTo>
                    <a:pt x="13" y="10"/>
                    <a:pt x="78" y="0"/>
                    <a:pt x="117" y="17"/>
                  </a:cubicBezTo>
                  <a:cubicBezTo>
                    <a:pt x="144" y="30"/>
                    <a:pt x="154" y="52"/>
                    <a:pt x="158" y="66"/>
                  </a:cubicBezTo>
                  <a:cubicBezTo>
                    <a:pt x="119" y="81"/>
                    <a:pt x="38" y="74"/>
                    <a:pt x="0"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2"/>
            <p:cNvSpPr/>
            <p:nvPr/>
          </p:nvSpPr>
          <p:spPr bwMode="auto">
            <a:xfrm>
              <a:off x="4586999" y="6804206"/>
              <a:ext cx="114121" cy="28990"/>
            </a:xfrm>
            <a:custGeom>
              <a:avLst/>
              <a:gdLst>
                <a:gd name="T0" fmla="*/ 7 w 170"/>
                <a:gd name="T1" fmla="*/ 3 h 43"/>
                <a:gd name="T2" fmla="*/ 7 w 170"/>
                <a:gd name="T3" fmla="*/ 3 h 43"/>
                <a:gd name="T4" fmla="*/ 165 w 170"/>
                <a:gd name="T5" fmla="*/ 0 h 43"/>
                <a:gd name="T6" fmla="*/ 165 w 170"/>
                <a:gd name="T7" fmla="*/ 0 h 43"/>
                <a:gd name="T8" fmla="*/ 166 w 170"/>
                <a:gd name="T9" fmla="*/ 22 h 43"/>
                <a:gd name="T10" fmla="*/ 11 w 170"/>
                <a:gd name="T11" fmla="*/ 24 h 43"/>
                <a:gd name="T12" fmla="*/ 7 w 170"/>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70" h="43">
                  <a:moveTo>
                    <a:pt x="7" y="3"/>
                  </a:moveTo>
                  <a:cubicBezTo>
                    <a:pt x="7" y="3"/>
                    <a:pt x="7" y="3"/>
                    <a:pt x="7" y="3"/>
                  </a:cubicBezTo>
                  <a:cubicBezTo>
                    <a:pt x="45" y="8"/>
                    <a:pt x="126" y="15"/>
                    <a:pt x="165" y="0"/>
                  </a:cubicBezTo>
                  <a:cubicBezTo>
                    <a:pt x="165" y="0"/>
                    <a:pt x="165" y="0"/>
                    <a:pt x="165" y="0"/>
                  </a:cubicBezTo>
                  <a:cubicBezTo>
                    <a:pt x="170" y="10"/>
                    <a:pt x="169" y="16"/>
                    <a:pt x="166" y="22"/>
                  </a:cubicBezTo>
                  <a:cubicBezTo>
                    <a:pt x="166" y="22"/>
                    <a:pt x="83" y="43"/>
                    <a:pt x="11" y="24"/>
                  </a:cubicBezTo>
                  <a:cubicBezTo>
                    <a:pt x="11" y="24"/>
                    <a:pt x="0" y="21"/>
                    <a:pt x="7"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3"/>
            <p:cNvSpPr/>
            <p:nvPr/>
          </p:nvSpPr>
          <p:spPr bwMode="auto">
            <a:xfrm>
              <a:off x="4604945" y="6781658"/>
              <a:ext cx="25769" cy="12424"/>
            </a:xfrm>
            <a:custGeom>
              <a:avLst/>
              <a:gdLst>
                <a:gd name="T0" fmla="*/ 1 w 38"/>
                <a:gd name="T1" fmla="*/ 5 h 19"/>
                <a:gd name="T2" fmla="*/ 17 w 38"/>
                <a:gd name="T3" fmla="*/ 17 h 19"/>
                <a:gd name="T4" fmla="*/ 37 w 38"/>
                <a:gd name="T5" fmla="*/ 14 h 19"/>
                <a:gd name="T6" fmla="*/ 21 w 38"/>
                <a:gd name="T7" fmla="*/ 3 h 19"/>
                <a:gd name="T8" fmla="*/ 1 w 38"/>
                <a:gd name="T9" fmla="*/ 5 h 19"/>
              </a:gdLst>
              <a:ahLst/>
              <a:cxnLst>
                <a:cxn ang="0">
                  <a:pos x="T0" y="T1"/>
                </a:cxn>
                <a:cxn ang="0">
                  <a:pos x="T2" y="T3"/>
                </a:cxn>
                <a:cxn ang="0">
                  <a:pos x="T4" y="T5"/>
                </a:cxn>
                <a:cxn ang="0">
                  <a:pos x="T6" y="T7"/>
                </a:cxn>
                <a:cxn ang="0">
                  <a:pos x="T8" y="T9"/>
                </a:cxn>
              </a:cxnLst>
              <a:rect l="0" t="0" r="r" b="b"/>
              <a:pathLst>
                <a:path w="38" h="19">
                  <a:moveTo>
                    <a:pt x="1" y="5"/>
                  </a:moveTo>
                  <a:cubicBezTo>
                    <a:pt x="0" y="9"/>
                    <a:pt x="7" y="14"/>
                    <a:pt x="17" y="17"/>
                  </a:cubicBezTo>
                  <a:cubicBezTo>
                    <a:pt x="27" y="19"/>
                    <a:pt x="36" y="18"/>
                    <a:pt x="37" y="14"/>
                  </a:cubicBezTo>
                  <a:cubicBezTo>
                    <a:pt x="38" y="10"/>
                    <a:pt x="30" y="5"/>
                    <a:pt x="21" y="3"/>
                  </a:cubicBezTo>
                  <a:cubicBezTo>
                    <a:pt x="11" y="0"/>
                    <a:pt x="2" y="1"/>
                    <a:pt x="1"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4"/>
            <p:cNvSpPr/>
            <p:nvPr/>
          </p:nvSpPr>
          <p:spPr bwMode="auto">
            <a:xfrm>
              <a:off x="4734711" y="6760031"/>
              <a:ext cx="106298" cy="54299"/>
            </a:xfrm>
            <a:custGeom>
              <a:avLst/>
              <a:gdLst>
                <a:gd name="T0" fmla="*/ 158 w 158"/>
                <a:gd name="T1" fmla="*/ 69 h 81"/>
                <a:gd name="T2" fmla="*/ 41 w 158"/>
                <a:gd name="T3" fmla="*/ 17 h 81"/>
                <a:gd name="T4" fmla="*/ 0 w 158"/>
                <a:gd name="T5" fmla="*/ 66 h 81"/>
                <a:gd name="T6" fmla="*/ 158 w 158"/>
                <a:gd name="T7" fmla="*/ 69 h 81"/>
              </a:gdLst>
              <a:ahLst/>
              <a:cxnLst>
                <a:cxn ang="0">
                  <a:pos x="T0" y="T1"/>
                </a:cxn>
                <a:cxn ang="0">
                  <a:pos x="T2" y="T3"/>
                </a:cxn>
                <a:cxn ang="0">
                  <a:pos x="T4" y="T5"/>
                </a:cxn>
                <a:cxn ang="0">
                  <a:pos x="T6" y="T7"/>
                </a:cxn>
              </a:cxnLst>
              <a:rect l="0" t="0" r="r" b="b"/>
              <a:pathLst>
                <a:path w="158" h="81">
                  <a:moveTo>
                    <a:pt x="158" y="69"/>
                  </a:moveTo>
                  <a:cubicBezTo>
                    <a:pt x="144" y="10"/>
                    <a:pt x="80" y="0"/>
                    <a:pt x="41" y="17"/>
                  </a:cubicBezTo>
                  <a:cubicBezTo>
                    <a:pt x="14" y="30"/>
                    <a:pt x="4" y="52"/>
                    <a:pt x="0" y="66"/>
                  </a:cubicBezTo>
                  <a:cubicBezTo>
                    <a:pt x="39" y="81"/>
                    <a:pt x="120" y="74"/>
                    <a:pt x="158"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5"/>
            <p:cNvSpPr/>
            <p:nvPr/>
          </p:nvSpPr>
          <p:spPr bwMode="auto">
            <a:xfrm>
              <a:off x="4731490" y="6804206"/>
              <a:ext cx="113200" cy="28990"/>
            </a:xfrm>
            <a:custGeom>
              <a:avLst/>
              <a:gdLst>
                <a:gd name="T0" fmla="*/ 163 w 169"/>
                <a:gd name="T1" fmla="*/ 3 h 43"/>
                <a:gd name="T2" fmla="*/ 163 w 169"/>
                <a:gd name="T3" fmla="*/ 3 h 43"/>
                <a:gd name="T4" fmla="*/ 5 w 169"/>
                <a:gd name="T5" fmla="*/ 0 h 43"/>
                <a:gd name="T6" fmla="*/ 5 w 169"/>
                <a:gd name="T7" fmla="*/ 0 h 43"/>
                <a:gd name="T8" fmla="*/ 4 w 169"/>
                <a:gd name="T9" fmla="*/ 22 h 43"/>
                <a:gd name="T10" fmla="*/ 158 w 169"/>
                <a:gd name="T11" fmla="*/ 24 h 43"/>
                <a:gd name="T12" fmla="*/ 163 w 16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9" h="43">
                  <a:moveTo>
                    <a:pt x="163" y="3"/>
                  </a:moveTo>
                  <a:cubicBezTo>
                    <a:pt x="163" y="3"/>
                    <a:pt x="163" y="3"/>
                    <a:pt x="163" y="3"/>
                  </a:cubicBezTo>
                  <a:cubicBezTo>
                    <a:pt x="125" y="8"/>
                    <a:pt x="44" y="15"/>
                    <a:pt x="5" y="0"/>
                  </a:cubicBezTo>
                  <a:cubicBezTo>
                    <a:pt x="5" y="0"/>
                    <a:pt x="5" y="0"/>
                    <a:pt x="5" y="0"/>
                  </a:cubicBezTo>
                  <a:cubicBezTo>
                    <a:pt x="0" y="10"/>
                    <a:pt x="1" y="16"/>
                    <a:pt x="4" y="22"/>
                  </a:cubicBezTo>
                  <a:cubicBezTo>
                    <a:pt x="4" y="22"/>
                    <a:pt x="86" y="43"/>
                    <a:pt x="158" y="24"/>
                  </a:cubicBezTo>
                  <a:cubicBezTo>
                    <a:pt x="158" y="24"/>
                    <a:pt x="169" y="21"/>
                    <a:pt x="163"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6"/>
            <p:cNvSpPr/>
            <p:nvPr/>
          </p:nvSpPr>
          <p:spPr bwMode="auto">
            <a:xfrm>
              <a:off x="4801895" y="6781658"/>
              <a:ext cx="25309" cy="12424"/>
            </a:xfrm>
            <a:custGeom>
              <a:avLst/>
              <a:gdLst>
                <a:gd name="T0" fmla="*/ 37 w 38"/>
                <a:gd name="T1" fmla="*/ 5 h 19"/>
                <a:gd name="T2" fmla="*/ 21 w 38"/>
                <a:gd name="T3" fmla="*/ 17 h 19"/>
                <a:gd name="T4" fmla="*/ 1 w 38"/>
                <a:gd name="T5" fmla="*/ 14 h 19"/>
                <a:gd name="T6" fmla="*/ 17 w 38"/>
                <a:gd name="T7" fmla="*/ 3 h 19"/>
                <a:gd name="T8" fmla="*/ 37 w 38"/>
                <a:gd name="T9" fmla="*/ 5 h 19"/>
              </a:gdLst>
              <a:ahLst/>
              <a:cxnLst>
                <a:cxn ang="0">
                  <a:pos x="T0" y="T1"/>
                </a:cxn>
                <a:cxn ang="0">
                  <a:pos x="T2" y="T3"/>
                </a:cxn>
                <a:cxn ang="0">
                  <a:pos x="T4" y="T5"/>
                </a:cxn>
                <a:cxn ang="0">
                  <a:pos x="T6" y="T7"/>
                </a:cxn>
                <a:cxn ang="0">
                  <a:pos x="T8" y="T9"/>
                </a:cxn>
              </a:cxnLst>
              <a:rect l="0" t="0" r="r" b="b"/>
              <a:pathLst>
                <a:path w="38" h="19">
                  <a:moveTo>
                    <a:pt x="37" y="5"/>
                  </a:moveTo>
                  <a:cubicBezTo>
                    <a:pt x="38" y="9"/>
                    <a:pt x="30" y="14"/>
                    <a:pt x="21" y="17"/>
                  </a:cubicBezTo>
                  <a:cubicBezTo>
                    <a:pt x="11" y="19"/>
                    <a:pt x="2" y="18"/>
                    <a:pt x="1" y="14"/>
                  </a:cubicBezTo>
                  <a:cubicBezTo>
                    <a:pt x="0" y="10"/>
                    <a:pt x="7" y="5"/>
                    <a:pt x="17" y="3"/>
                  </a:cubicBezTo>
                  <a:cubicBezTo>
                    <a:pt x="27" y="0"/>
                    <a:pt x="36" y="1"/>
                    <a:pt x="37"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7"/>
            <p:cNvSpPr/>
            <p:nvPr/>
          </p:nvSpPr>
          <p:spPr bwMode="auto">
            <a:xfrm>
              <a:off x="4618290" y="6552957"/>
              <a:ext cx="189127" cy="272877"/>
            </a:xfrm>
            <a:custGeom>
              <a:avLst/>
              <a:gdLst>
                <a:gd name="T0" fmla="*/ 34 w 281"/>
                <a:gd name="T1" fmla="*/ 78 h 406"/>
                <a:gd name="T2" fmla="*/ 26 w 281"/>
                <a:gd name="T3" fmla="*/ 292 h 406"/>
                <a:gd name="T4" fmla="*/ 15 w 281"/>
                <a:gd name="T5" fmla="*/ 321 h 406"/>
                <a:gd name="T6" fmla="*/ 109 w 281"/>
                <a:gd name="T7" fmla="*/ 398 h 406"/>
                <a:gd name="T8" fmla="*/ 144 w 281"/>
                <a:gd name="T9" fmla="*/ 379 h 406"/>
                <a:gd name="T10" fmla="*/ 184 w 281"/>
                <a:gd name="T11" fmla="*/ 397 h 406"/>
                <a:gd name="T12" fmla="*/ 274 w 281"/>
                <a:gd name="T13" fmla="*/ 320 h 406"/>
                <a:gd name="T14" fmla="*/ 252 w 281"/>
                <a:gd name="T15" fmla="*/ 298 h 406"/>
                <a:gd name="T16" fmla="*/ 253 w 281"/>
                <a:gd name="T17" fmla="*/ 0 h 406"/>
                <a:gd name="T18" fmla="*/ 37 w 281"/>
                <a:gd name="T19" fmla="*/ 1 h 406"/>
                <a:gd name="T20" fmla="*/ 34 w 281"/>
                <a:gd name="T21" fmla="*/ 14 h 406"/>
                <a:gd name="T22" fmla="*/ 27 w 281"/>
                <a:gd name="T23" fmla="*/ 18 h 406"/>
                <a:gd name="T24" fmla="*/ 16 w 281"/>
                <a:gd name="T25" fmla="*/ 54 h 406"/>
                <a:gd name="T26" fmla="*/ 34 w 281"/>
                <a:gd name="T27" fmla="*/ 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406">
                  <a:moveTo>
                    <a:pt x="34" y="78"/>
                  </a:moveTo>
                  <a:cubicBezTo>
                    <a:pt x="26" y="292"/>
                    <a:pt x="26" y="292"/>
                    <a:pt x="26" y="292"/>
                  </a:cubicBezTo>
                  <a:cubicBezTo>
                    <a:pt x="18" y="300"/>
                    <a:pt x="10" y="301"/>
                    <a:pt x="15" y="321"/>
                  </a:cubicBezTo>
                  <a:cubicBezTo>
                    <a:pt x="46" y="324"/>
                    <a:pt x="94" y="340"/>
                    <a:pt x="109" y="398"/>
                  </a:cubicBezTo>
                  <a:cubicBezTo>
                    <a:pt x="109" y="398"/>
                    <a:pt x="144" y="402"/>
                    <a:pt x="144" y="379"/>
                  </a:cubicBezTo>
                  <a:cubicBezTo>
                    <a:pt x="149" y="406"/>
                    <a:pt x="184" y="397"/>
                    <a:pt x="184" y="397"/>
                  </a:cubicBezTo>
                  <a:cubicBezTo>
                    <a:pt x="184" y="397"/>
                    <a:pt x="228" y="320"/>
                    <a:pt x="274" y="320"/>
                  </a:cubicBezTo>
                  <a:cubicBezTo>
                    <a:pt x="281" y="298"/>
                    <a:pt x="263" y="298"/>
                    <a:pt x="252" y="298"/>
                  </a:cubicBezTo>
                  <a:cubicBezTo>
                    <a:pt x="252" y="230"/>
                    <a:pt x="253" y="0"/>
                    <a:pt x="253" y="0"/>
                  </a:cubicBezTo>
                  <a:cubicBezTo>
                    <a:pt x="37" y="1"/>
                    <a:pt x="37" y="1"/>
                    <a:pt x="37" y="1"/>
                  </a:cubicBezTo>
                  <a:cubicBezTo>
                    <a:pt x="34" y="14"/>
                    <a:pt x="34" y="14"/>
                    <a:pt x="34" y="14"/>
                  </a:cubicBezTo>
                  <a:cubicBezTo>
                    <a:pt x="34" y="14"/>
                    <a:pt x="29" y="16"/>
                    <a:pt x="27" y="18"/>
                  </a:cubicBezTo>
                  <a:cubicBezTo>
                    <a:pt x="24" y="21"/>
                    <a:pt x="19" y="45"/>
                    <a:pt x="16" y="54"/>
                  </a:cubicBezTo>
                  <a:cubicBezTo>
                    <a:pt x="12" y="64"/>
                    <a:pt x="0" y="67"/>
                    <a:pt x="34" y="7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8"/>
            <p:cNvSpPr/>
            <p:nvPr/>
          </p:nvSpPr>
          <p:spPr bwMode="auto">
            <a:xfrm>
              <a:off x="4625192" y="6564001"/>
              <a:ext cx="176243" cy="253090"/>
            </a:xfrm>
            <a:custGeom>
              <a:avLst/>
              <a:gdLst>
                <a:gd name="T0" fmla="*/ 11 w 262"/>
                <a:gd name="T1" fmla="*/ 51 h 376"/>
                <a:gd name="T2" fmla="*/ 14 w 262"/>
                <a:gd name="T3" fmla="*/ 26 h 376"/>
                <a:gd name="T4" fmla="*/ 20 w 262"/>
                <a:gd name="T5" fmla="*/ 4 h 376"/>
                <a:gd name="T6" fmla="*/ 50 w 262"/>
                <a:gd name="T7" fmla="*/ 3 h 376"/>
                <a:gd name="T8" fmla="*/ 122 w 262"/>
                <a:gd name="T9" fmla="*/ 2 h 376"/>
                <a:gd name="T10" fmla="*/ 139 w 262"/>
                <a:gd name="T11" fmla="*/ 28 h 376"/>
                <a:gd name="T12" fmla="*/ 153 w 262"/>
                <a:gd name="T13" fmla="*/ 18 h 376"/>
                <a:gd name="T14" fmla="*/ 165 w 262"/>
                <a:gd name="T15" fmla="*/ 2 h 376"/>
                <a:gd name="T16" fmla="*/ 226 w 262"/>
                <a:gd name="T17" fmla="*/ 2 h 376"/>
                <a:gd name="T18" fmla="*/ 240 w 262"/>
                <a:gd name="T19" fmla="*/ 49 h 376"/>
                <a:gd name="T20" fmla="*/ 236 w 262"/>
                <a:gd name="T21" fmla="*/ 272 h 376"/>
                <a:gd name="T22" fmla="*/ 217 w 262"/>
                <a:gd name="T23" fmla="*/ 299 h 376"/>
                <a:gd name="T24" fmla="*/ 227 w 262"/>
                <a:gd name="T25" fmla="*/ 297 h 376"/>
                <a:gd name="T26" fmla="*/ 256 w 262"/>
                <a:gd name="T27" fmla="*/ 291 h 376"/>
                <a:gd name="T28" fmla="*/ 239 w 262"/>
                <a:gd name="T29" fmla="*/ 304 h 376"/>
                <a:gd name="T30" fmla="*/ 194 w 262"/>
                <a:gd name="T31" fmla="*/ 340 h 376"/>
                <a:gd name="T32" fmla="*/ 155 w 262"/>
                <a:gd name="T33" fmla="*/ 372 h 376"/>
                <a:gd name="T34" fmla="*/ 134 w 262"/>
                <a:gd name="T35" fmla="*/ 341 h 376"/>
                <a:gd name="T36" fmla="*/ 128 w 262"/>
                <a:gd name="T37" fmla="*/ 352 h 376"/>
                <a:gd name="T38" fmla="*/ 112 w 262"/>
                <a:gd name="T39" fmla="*/ 372 h 376"/>
                <a:gd name="T40" fmla="*/ 92 w 262"/>
                <a:gd name="T41" fmla="*/ 345 h 376"/>
                <a:gd name="T42" fmla="*/ 57 w 262"/>
                <a:gd name="T43" fmla="*/ 314 h 376"/>
                <a:gd name="T44" fmla="*/ 34 w 262"/>
                <a:gd name="T45" fmla="*/ 304 h 376"/>
                <a:gd name="T46" fmla="*/ 13 w 262"/>
                <a:gd name="T47" fmla="*/ 287 h 376"/>
                <a:gd name="T48" fmla="*/ 39 w 262"/>
                <a:gd name="T49" fmla="*/ 284 h 376"/>
                <a:gd name="T50" fmla="*/ 61 w 262"/>
                <a:gd name="T51" fmla="*/ 291 h 376"/>
                <a:gd name="T52" fmla="*/ 41 w 262"/>
                <a:gd name="T53" fmla="*/ 276 h 376"/>
                <a:gd name="T54" fmla="*/ 24 w 262"/>
                <a:gd name="T55" fmla="*/ 234 h 376"/>
                <a:gd name="T56" fmla="*/ 27 w 262"/>
                <a:gd name="T57" fmla="*/ 174 h 376"/>
                <a:gd name="T58" fmla="*/ 32 w 262"/>
                <a:gd name="T59" fmla="*/ 65 h 376"/>
                <a:gd name="T60" fmla="*/ 49 w 262"/>
                <a:gd name="T61" fmla="*/ 65 h 376"/>
                <a:gd name="T62" fmla="*/ 35 w 262"/>
                <a:gd name="T63" fmla="*/ 57 h 376"/>
                <a:gd name="T64" fmla="*/ 11 w 262"/>
                <a:gd name="T65"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76">
                  <a:moveTo>
                    <a:pt x="11" y="51"/>
                  </a:moveTo>
                  <a:cubicBezTo>
                    <a:pt x="0" y="49"/>
                    <a:pt x="11" y="39"/>
                    <a:pt x="14" y="26"/>
                  </a:cubicBezTo>
                  <a:cubicBezTo>
                    <a:pt x="15" y="20"/>
                    <a:pt x="17" y="7"/>
                    <a:pt x="20" y="4"/>
                  </a:cubicBezTo>
                  <a:cubicBezTo>
                    <a:pt x="24" y="0"/>
                    <a:pt x="50" y="3"/>
                    <a:pt x="50" y="3"/>
                  </a:cubicBezTo>
                  <a:cubicBezTo>
                    <a:pt x="70" y="2"/>
                    <a:pt x="122" y="2"/>
                    <a:pt x="122" y="2"/>
                  </a:cubicBezTo>
                  <a:cubicBezTo>
                    <a:pt x="122" y="2"/>
                    <a:pt x="135" y="25"/>
                    <a:pt x="139" y="28"/>
                  </a:cubicBezTo>
                  <a:cubicBezTo>
                    <a:pt x="143" y="32"/>
                    <a:pt x="146" y="30"/>
                    <a:pt x="153" y="18"/>
                  </a:cubicBezTo>
                  <a:cubicBezTo>
                    <a:pt x="160" y="7"/>
                    <a:pt x="165" y="2"/>
                    <a:pt x="165" y="2"/>
                  </a:cubicBezTo>
                  <a:cubicBezTo>
                    <a:pt x="165" y="2"/>
                    <a:pt x="216" y="2"/>
                    <a:pt x="226" y="2"/>
                  </a:cubicBezTo>
                  <a:cubicBezTo>
                    <a:pt x="237" y="2"/>
                    <a:pt x="240" y="23"/>
                    <a:pt x="240" y="49"/>
                  </a:cubicBezTo>
                  <a:cubicBezTo>
                    <a:pt x="240" y="75"/>
                    <a:pt x="236" y="249"/>
                    <a:pt x="236" y="272"/>
                  </a:cubicBezTo>
                  <a:cubicBezTo>
                    <a:pt x="236" y="287"/>
                    <a:pt x="221" y="294"/>
                    <a:pt x="217" y="299"/>
                  </a:cubicBezTo>
                  <a:cubicBezTo>
                    <a:pt x="212" y="303"/>
                    <a:pt x="217" y="304"/>
                    <a:pt x="227" y="297"/>
                  </a:cubicBezTo>
                  <a:cubicBezTo>
                    <a:pt x="236" y="291"/>
                    <a:pt x="249" y="284"/>
                    <a:pt x="256" y="291"/>
                  </a:cubicBezTo>
                  <a:cubicBezTo>
                    <a:pt x="262" y="297"/>
                    <a:pt x="250" y="300"/>
                    <a:pt x="239" y="304"/>
                  </a:cubicBezTo>
                  <a:cubicBezTo>
                    <a:pt x="228" y="308"/>
                    <a:pt x="205" y="321"/>
                    <a:pt x="194" y="340"/>
                  </a:cubicBezTo>
                  <a:cubicBezTo>
                    <a:pt x="182" y="359"/>
                    <a:pt x="170" y="376"/>
                    <a:pt x="155" y="372"/>
                  </a:cubicBezTo>
                  <a:cubicBezTo>
                    <a:pt x="141" y="367"/>
                    <a:pt x="134" y="351"/>
                    <a:pt x="134" y="341"/>
                  </a:cubicBezTo>
                  <a:cubicBezTo>
                    <a:pt x="134" y="330"/>
                    <a:pt x="128" y="338"/>
                    <a:pt x="128" y="352"/>
                  </a:cubicBezTo>
                  <a:cubicBezTo>
                    <a:pt x="127" y="366"/>
                    <a:pt x="119" y="372"/>
                    <a:pt x="112" y="372"/>
                  </a:cubicBezTo>
                  <a:cubicBezTo>
                    <a:pt x="100" y="372"/>
                    <a:pt x="96" y="354"/>
                    <a:pt x="92" y="345"/>
                  </a:cubicBezTo>
                  <a:cubicBezTo>
                    <a:pt x="86" y="330"/>
                    <a:pt x="70" y="322"/>
                    <a:pt x="57" y="314"/>
                  </a:cubicBezTo>
                  <a:cubicBezTo>
                    <a:pt x="50" y="310"/>
                    <a:pt x="42" y="306"/>
                    <a:pt x="34" y="304"/>
                  </a:cubicBezTo>
                  <a:cubicBezTo>
                    <a:pt x="15" y="300"/>
                    <a:pt x="7" y="293"/>
                    <a:pt x="13" y="287"/>
                  </a:cubicBezTo>
                  <a:cubicBezTo>
                    <a:pt x="19" y="281"/>
                    <a:pt x="30" y="279"/>
                    <a:pt x="39" y="284"/>
                  </a:cubicBezTo>
                  <a:cubicBezTo>
                    <a:pt x="47" y="288"/>
                    <a:pt x="61" y="296"/>
                    <a:pt x="61" y="291"/>
                  </a:cubicBezTo>
                  <a:cubicBezTo>
                    <a:pt x="61" y="287"/>
                    <a:pt x="55" y="280"/>
                    <a:pt x="41" y="276"/>
                  </a:cubicBezTo>
                  <a:cubicBezTo>
                    <a:pt x="28" y="271"/>
                    <a:pt x="24" y="254"/>
                    <a:pt x="24" y="234"/>
                  </a:cubicBezTo>
                  <a:cubicBezTo>
                    <a:pt x="24" y="214"/>
                    <a:pt x="26" y="194"/>
                    <a:pt x="27" y="174"/>
                  </a:cubicBezTo>
                  <a:cubicBezTo>
                    <a:pt x="29" y="136"/>
                    <a:pt x="32" y="103"/>
                    <a:pt x="32" y="65"/>
                  </a:cubicBezTo>
                  <a:cubicBezTo>
                    <a:pt x="32" y="65"/>
                    <a:pt x="47" y="67"/>
                    <a:pt x="49" y="65"/>
                  </a:cubicBezTo>
                  <a:cubicBezTo>
                    <a:pt x="52" y="63"/>
                    <a:pt x="49" y="57"/>
                    <a:pt x="35" y="57"/>
                  </a:cubicBezTo>
                  <a:cubicBezTo>
                    <a:pt x="21" y="57"/>
                    <a:pt x="11" y="51"/>
                    <a:pt x="11" y="5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9"/>
            <p:cNvSpPr/>
            <p:nvPr/>
          </p:nvSpPr>
          <p:spPr bwMode="auto">
            <a:xfrm>
              <a:off x="4690536" y="6607257"/>
              <a:ext cx="46016" cy="200631"/>
            </a:xfrm>
            <a:custGeom>
              <a:avLst/>
              <a:gdLst>
                <a:gd name="T0" fmla="*/ 58 w 69"/>
                <a:gd name="T1" fmla="*/ 10 h 298"/>
                <a:gd name="T2" fmla="*/ 28 w 69"/>
                <a:gd name="T3" fmla="*/ 18 h 298"/>
                <a:gd name="T4" fmla="*/ 16 w 69"/>
                <a:gd name="T5" fmla="*/ 14 h 298"/>
                <a:gd name="T6" fmla="*/ 14 w 69"/>
                <a:gd name="T7" fmla="*/ 13 h 298"/>
                <a:gd name="T8" fmla="*/ 4 w 69"/>
                <a:gd name="T9" fmla="*/ 10 h 298"/>
                <a:gd name="T10" fmla="*/ 12 w 69"/>
                <a:gd name="T11" fmla="*/ 19 h 298"/>
                <a:gd name="T12" fmla="*/ 33 w 69"/>
                <a:gd name="T13" fmla="*/ 24 h 298"/>
                <a:gd name="T14" fmla="*/ 32 w 69"/>
                <a:gd name="T15" fmla="*/ 223 h 298"/>
                <a:gd name="T16" fmla="*/ 29 w 69"/>
                <a:gd name="T17" fmla="*/ 298 h 298"/>
                <a:gd name="T18" fmla="*/ 45 w 69"/>
                <a:gd name="T19" fmla="*/ 298 h 298"/>
                <a:gd name="T20" fmla="*/ 40 w 69"/>
                <a:gd name="T21" fmla="*/ 90 h 298"/>
                <a:gd name="T22" fmla="*/ 40 w 69"/>
                <a:gd name="T23" fmla="*/ 24 h 298"/>
                <a:gd name="T24" fmla="*/ 58 w 69"/>
                <a:gd name="T25" fmla="*/ 18 h 298"/>
                <a:gd name="T26" fmla="*/ 58 w 69"/>
                <a:gd name="T27"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98">
                  <a:moveTo>
                    <a:pt x="58" y="10"/>
                  </a:moveTo>
                  <a:cubicBezTo>
                    <a:pt x="53" y="19"/>
                    <a:pt x="37" y="20"/>
                    <a:pt x="28" y="18"/>
                  </a:cubicBezTo>
                  <a:cubicBezTo>
                    <a:pt x="23" y="18"/>
                    <a:pt x="20" y="16"/>
                    <a:pt x="16" y="14"/>
                  </a:cubicBezTo>
                  <a:cubicBezTo>
                    <a:pt x="16" y="14"/>
                    <a:pt x="15" y="14"/>
                    <a:pt x="14" y="13"/>
                  </a:cubicBezTo>
                  <a:cubicBezTo>
                    <a:pt x="11" y="11"/>
                    <a:pt x="7" y="8"/>
                    <a:pt x="4" y="10"/>
                  </a:cubicBezTo>
                  <a:cubicBezTo>
                    <a:pt x="0" y="14"/>
                    <a:pt x="10" y="18"/>
                    <a:pt x="12" y="19"/>
                  </a:cubicBezTo>
                  <a:cubicBezTo>
                    <a:pt x="18" y="22"/>
                    <a:pt x="26" y="24"/>
                    <a:pt x="33" y="24"/>
                  </a:cubicBezTo>
                  <a:cubicBezTo>
                    <a:pt x="32" y="47"/>
                    <a:pt x="29" y="210"/>
                    <a:pt x="32" y="223"/>
                  </a:cubicBezTo>
                  <a:cubicBezTo>
                    <a:pt x="36" y="238"/>
                    <a:pt x="29" y="298"/>
                    <a:pt x="29" y="298"/>
                  </a:cubicBezTo>
                  <a:cubicBezTo>
                    <a:pt x="29" y="298"/>
                    <a:pt x="33" y="298"/>
                    <a:pt x="45" y="298"/>
                  </a:cubicBezTo>
                  <a:cubicBezTo>
                    <a:pt x="36" y="274"/>
                    <a:pt x="40" y="134"/>
                    <a:pt x="40" y="90"/>
                  </a:cubicBezTo>
                  <a:cubicBezTo>
                    <a:pt x="40" y="54"/>
                    <a:pt x="40" y="32"/>
                    <a:pt x="40" y="24"/>
                  </a:cubicBezTo>
                  <a:cubicBezTo>
                    <a:pt x="47" y="24"/>
                    <a:pt x="53" y="22"/>
                    <a:pt x="58" y="18"/>
                  </a:cubicBezTo>
                  <a:cubicBezTo>
                    <a:pt x="69" y="9"/>
                    <a:pt x="63" y="0"/>
                    <a:pt x="58" y="1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0"/>
            <p:cNvSpPr/>
            <p:nvPr/>
          </p:nvSpPr>
          <p:spPr bwMode="auto">
            <a:xfrm>
              <a:off x="4634396" y="6365211"/>
              <a:ext cx="158756" cy="196950"/>
            </a:xfrm>
            <a:custGeom>
              <a:avLst/>
              <a:gdLst>
                <a:gd name="T0" fmla="*/ 37 w 236"/>
                <a:gd name="T1" fmla="*/ 1 h 293"/>
                <a:gd name="T2" fmla="*/ 8 w 236"/>
                <a:gd name="T3" fmla="*/ 293 h 293"/>
                <a:gd name="T4" fmla="*/ 235 w 236"/>
                <a:gd name="T5" fmla="*/ 293 h 293"/>
                <a:gd name="T6" fmla="*/ 207 w 236"/>
                <a:gd name="T7" fmla="*/ 0 h 293"/>
                <a:gd name="T8" fmla="*/ 37 w 236"/>
                <a:gd name="T9" fmla="*/ 1 h 293"/>
              </a:gdLst>
              <a:ahLst/>
              <a:cxnLst>
                <a:cxn ang="0">
                  <a:pos x="T0" y="T1"/>
                </a:cxn>
                <a:cxn ang="0">
                  <a:pos x="T2" y="T3"/>
                </a:cxn>
                <a:cxn ang="0">
                  <a:pos x="T4" y="T5"/>
                </a:cxn>
                <a:cxn ang="0">
                  <a:pos x="T6" y="T7"/>
                </a:cxn>
                <a:cxn ang="0">
                  <a:pos x="T8" y="T9"/>
                </a:cxn>
              </a:cxnLst>
              <a:rect l="0" t="0" r="r" b="b"/>
              <a:pathLst>
                <a:path w="236" h="293">
                  <a:moveTo>
                    <a:pt x="37" y="1"/>
                  </a:moveTo>
                  <a:cubicBezTo>
                    <a:pt x="37" y="1"/>
                    <a:pt x="0" y="185"/>
                    <a:pt x="8" y="293"/>
                  </a:cubicBezTo>
                  <a:cubicBezTo>
                    <a:pt x="235" y="293"/>
                    <a:pt x="235" y="293"/>
                    <a:pt x="235" y="293"/>
                  </a:cubicBezTo>
                  <a:cubicBezTo>
                    <a:pt x="235" y="293"/>
                    <a:pt x="236" y="100"/>
                    <a:pt x="207" y="0"/>
                  </a:cubicBezTo>
                  <a:cubicBezTo>
                    <a:pt x="79" y="0"/>
                    <a:pt x="37" y="1"/>
                    <a:pt x="37" y="1"/>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1"/>
            <p:cNvSpPr/>
            <p:nvPr/>
          </p:nvSpPr>
          <p:spPr bwMode="auto">
            <a:xfrm>
              <a:off x="4633935" y="6347724"/>
              <a:ext cx="154615" cy="211215"/>
            </a:xfrm>
            <a:custGeom>
              <a:avLst/>
              <a:gdLst>
                <a:gd name="T0" fmla="*/ 53 w 230"/>
                <a:gd name="T1" fmla="*/ 45 h 314"/>
                <a:gd name="T2" fmla="*/ 25 w 230"/>
                <a:gd name="T3" fmla="*/ 147 h 314"/>
                <a:gd name="T4" fmla="*/ 52 w 230"/>
                <a:gd name="T5" fmla="*/ 314 h 314"/>
                <a:gd name="T6" fmla="*/ 211 w 230"/>
                <a:gd name="T7" fmla="*/ 314 h 314"/>
                <a:gd name="T8" fmla="*/ 230 w 230"/>
                <a:gd name="T9" fmla="*/ 236 h 314"/>
                <a:gd name="T10" fmla="*/ 199 w 230"/>
                <a:gd name="T11" fmla="*/ 44 h 314"/>
                <a:gd name="T12" fmla="*/ 53 w 230"/>
                <a:gd name="T13" fmla="*/ 45 h 314"/>
              </a:gdLst>
              <a:ahLst/>
              <a:cxnLst>
                <a:cxn ang="0">
                  <a:pos x="T0" y="T1"/>
                </a:cxn>
                <a:cxn ang="0">
                  <a:pos x="T2" y="T3"/>
                </a:cxn>
                <a:cxn ang="0">
                  <a:pos x="T4" y="T5"/>
                </a:cxn>
                <a:cxn ang="0">
                  <a:pos x="T6" y="T7"/>
                </a:cxn>
                <a:cxn ang="0">
                  <a:pos x="T8" y="T9"/>
                </a:cxn>
                <a:cxn ang="0">
                  <a:pos x="T10" y="T11"/>
                </a:cxn>
                <a:cxn ang="0">
                  <a:pos x="T12" y="T13"/>
                </a:cxn>
              </a:cxnLst>
              <a:rect l="0" t="0" r="r" b="b"/>
              <a:pathLst>
                <a:path w="230" h="314">
                  <a:moveTo>
                    <a:pt x="53" y="45"/>
                  </a:moveTo>
                  <a:cubicBezTo>
                    <a:pt x="53" y="45"/>
                    <a:pt x="33" y="89"/>
                    <a:pt x="25" y="147"/>
                  </a:cubicBezTo>
                  <a:cubicBezTo>
                    <a:pt x="18" y="205"/>
                    <a:pt x="0" y="314"/>
                    <a:pt x="52" y="314"/>
                  </a:cubicBezTo>
                  <a:cubicBezTo>
                    <a:pt x="104" y="314"/>
                    <a:pt x="192" y="314"/>
                    <a:pt x="211" y="314"/>
                  </a:cubicBezTo>
                  <a:cubicBezTo>
                    <a:pt x="230" y="314"/>
                    <a:pt x="230" y="261"/>
                    <a:pt x="230" y="236"/>
                  </a:cubicBezTo>
                  <a:cubicBezTo>
                    <a:pt x="230" y="210"/>
                    <a:pt x="219" y="63"/>
                    <a:pt x="199" y="44"/>
                  </a:cubicBezTo>
                  <a:cubicBezTo>
                    <a:pt x="123" y="0"/>
                    <a:pt x="53" y="45"/>
                    <a:pt x="53" y="45"/>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2"/>
            <p:cNvSpPr/>
            <p:nvPr/>
          </p:nvSpPr>
          <p:spPr bwMode="auto">
            <a:xfrm>
              <a:off x="4686854" y="6410307"/>
              <a:ext cx="69945" cy="151854"/>
            </a:xfrm>
            <a:custGeom>
              <a:avLst/>
              <a:gdLst>
                <a:gd name="T0" fmla="*/ 152 w 152"/>
                <a:gd name="T1" fmla="*/ 254 h 330"/>
                <a:gd name="T2" fmla="*/ 92 w 152"/>
                <a:gd name="T3" fmla="*/ 0 h 330"/>
                <a:gd name="T4" fmla="*/ 44 w 152"/>
                <a:gd name="T5" fmla="*/ 0 h 330"/>
                <a:gd name="T6" fmla="*/ 44 w 152"/>
                <a:gd name="T7" fmla="*/ 4 h 330"/>
                <a:gd name="T8" fmla="*/ 0 w 152"/>
                <a:gd name="T9" fmla="*/ 257 h 330"/>
                <a:gd name="T10" fmla="*/ 48 w 152"/>
                <a:gd name="T11" fmla="*/ 330 h 330"/>
                <a:gd name="T12" fmla="*/ 100 w 152"/>
                <a:gd name="T13" fmla="*/ 330 h 330"/>
                <a:gd name="T14" fmla="*/ 152 w 152"/>
                <a:gd name="T15" fmla="*/ 254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0">
                  <a:moveTo>
                    <a:pt x="152" y="254"/>
                  </a:moveTo>
                  <a:lnTo>
                    <a:pt x="92" y="0"/>
                  </a:lnTo>
                  <a:lnTo>
                    <a:pt x="44" y="0"/>
                  </a:lnTo>
                  <a:lnTo>
                    <a:pt x="44" y="4"/>
                  </a:lnTo>
                  <a:lnTo>
                    <a:pt x="0" y="257"/>
                  </a:lnTo>
                  <a:lnTo>
                    <a:pt x="48" y="330"/>
                  </a:lnTo>
                  <a:lnTo>
                    <a:pt x="100" y="330"/>
                  </a:lnTo>
                  <a:lnTo>
                    <a:pt x="152" y="254"/>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3"/>
            <p:cNvSpPr/>
            <p:nvPr/>
          </p:nvSpPr>
          <p:spPr bwMode="auto">
            <a:xfrm>
              <a:off x="4680872" y="6400183"/>
              <a:ext cx="26229" cy="23928"/>
            </a:xfrm>
            <a:custGeom>
              <a:avLst/>
              <a:gdLst>
                <a:gd name="T0" fmla="*/ 51 w 57"/>
                <a:gd name="T1" fmla="*/ 11 h 52"/>
                <a:gd name="T2" fmla="*/ 9 w 57"/>
                <a:gd name="T3" fmla="*/ 52 h 52"/>
                <a:gd name="T4" fmla="*/ 0 w 57"/>
                <a:gd name="T5" fmla="*/ 38 h 52"/>
                <a:gd name="T6" fmla="*/ 53 w 57"/>
                <a:gd name="T7" fmla="*/ 0 h 52"/>
                <a:gd name="T8" fmla="*/ 57 w 57"/>
                <a:gd name="T9" fmla="*/ 7 h 52"/>
                <a:gd name="T10" fmla="*/ 51 w 57"/>
                <a:gd name="T11" fmla="*/ 11 h 52"/>
              </a:gdLst>
              <a:ahLst/>
              <a:cxnLst>
                <a:cxn ang="0">
                  <a:pos x="T0" y="T1"/>
                </a:cxn>
                <a:cxn ang="0">
                  <a:pos x="T2" y="T3"/>
                </a:cxn>
                <a:cxn ang="0">
                  <a:pos x="T4" y="T5"/>
                </a:cxn>
                <a:cxn ang="0">
                  <a:pos x="T6" y="T7"/>
                </a:cxn>
                <a:cxn ang="0">
                  <a:pos x="T8" y="T9"/>
                </a:cxn>
                <a:cxn ang="0">
                  <a:pos x="T10" y="T11"/>
                </a:cxn>
              </a:cxnLst>
              <a:rect l="0" t="0" r="r" b="b"/>
              <a:pathLst>
                <a:path w="57" h="52">
                  <a:moveTo>
                    <a:pt x="51" y="11"/>
                  </a:moveTo>
                  <a:lnTo>
                    <a:pt x="9" y="52"/>
                  </a:lnTo>
                  <a:lnTo>
                    <a:pt x="0" y="38"/>
                  </a:lnTo>
                  <a:lnTo>
                    <a:pt x="53" y="0"/>
                  </a:lnTo>
                  <a:lnTo>
                    <a:pt x="57" y="7"/>
                  </a:lnTo>
                  <a:lnTo>
                    <a:pt x="51"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4"/>
            <p:cNvSpPr/>
            <p:nvPr/>
          </p:nvSpPr>
          <p:spPr bwMode="auto">
            <a:xfrm>
              <a:off x="4729189" y="6401564"/>
              <a:ext cx="26229" cy="24849"/>
            </a:xfrm>
            <a:custGeom>
              <a:avLst/>
              <a:gdLst>
                <a:gd name="T0" fmla="*/ 6 w 57"/>
                <a:gd name="T1" fmla="*/ 11 h 54"/>
                <a:gd name="T2" fmla="*/ 51 w 57"/>
                <a:gd name="T3" fmla="*/ 54 h 54"/>
                <a:gd name="T4" fmla="*/ 57 w 57"/>
                <a:gd name="T5" fmla="*/ 36 h 54"/>
                <a:gd name="T6" fmla="*/ 5 w 57"/>
                <a:gd name="T7" fmla="*/ 0 h 54"/>
                <a:gd name="T8" fmla="*/ 0 w 57"/>
                <a:gd name="T9" fmla="*/ 7 h 54"/>
                <a:gd name="T10" fmla="*/ 6 w 57"/>
                <a:gd name="T11" fmla="*/ 11 h 54"/>
              </a:gdLst>
              <a:ahLst/>
              <a:cxnLst>
                <a:cxn ang="0">
                  <a:pos x="T0" y="T1"/>
                </a:cxn>
                <a:cxn ang="0">
                  <a:pos x="T2" y="T3"/>
                </a:cxn>
                <a:cxn ang="0">
                  <a:pos x="T4" y="T5"/>
                </a:cxn>
                <a:cxn ang="0">
                  <a:pos x="T6" y="T7"/>
                </a:cxn>
                <a:cxn ang="0">
                  <a:pos x="T8" y="T9"/>
                </a:cxn>
                <a:cxn ang="0">
                  <a:pos x="T10" y="T11"/>
                </a:cxn>
              </a:cxnLst>
              <a:rect l="0" t="0" r="r" b="b"/>
              <a:pathLst>
                <a:path w="57" h="54">
                  <a:moveTo>
                    <a:pt x="6" y="11"/>
                  </a:moveTo>
                  <a:lnTo>
                    <a:pt x="51" y="54"/>
                  </a:lnTo>
                  <a:lnTo>
                    <a:pt x="57" y="36"/>
                  </a:lnTo>
                  <a:lnTo>
                    <a:pt x="5" y="0"/>
                  </a:lnTo>
                  <a:lnTo>
                    <a:pt x="0" y="7"/>
                  </a:lnTo>
                  <a:lnTo>
                    <a:pt x="6"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5"/>
            <p:cNvSpPr>
              <a:spLocks noEditPoints="1"/>
            </p:cNvSpPr>
            <p:nvPr/>
          </p:nvSpPr>
          <p:spPr bwMode="auto">
            <a:xfrm>
              <a:off x="4663386" y="6384538"/>
              <a:ext cx="101696" cy="35893"/>
            </a:xfrm>
            <a:custGeom>
              <a:avLst/>
              <a:gdLst>
                <a:gd name="T0" fmla="*/ 41 w 221"/>
                <a:gd name="T1" fmla="*/ 78 h 78"/>
                <a:gd name="T2" fmla="*/ 120 w 221"/>
                <a:gd name="T3" fmla="*/ 16 h 78"/>
                <a:gd name="T4" fmla="*/ 0 w 221"/>
                <a:gd name="T5" fmla="*/ 0 h 78"/>
                <a:gd name="T6" fmla="*/ 41 w 221"/>
                <a:gd name="T7" fmla="*/ 78 h 78"/>
                <a:gd name="T8" fmla="*/ 120 w 221"/>
                <a:gd name="T9" fmla="*/ 16 h 78"/>
                <a:gd name="T10" fmla="*/ 193 w 221"/>
                <a:gd name="T11" fmla="*/ 78 h 78"/>
                <a:gd name="T12" fmla="*/ 221 w 221"/>
                <a:gd name="T13" fmla="*/ 0 h 78"/>
                <a:gd name="T14" fmla="*/ 120 w 221"/>
                <a:gd name="T15" fmla="*/ 1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8">
                  <a:moveTo>
                    <a:pt x="41" y="78"/>
                  </a:moveTo>
                  <a:lnTo>
                    <a:pt x="120" y="16"/>
                  </a:lnTo>
                  <a:lnTo>
                    <a:pt x="0" y="0"/>
                  </a:lnTo>
                  <a:lnTo>
                    <a:pt x="41" y="78"/>
                  </a:lnTo>
                  <a:close/>
                  <a:moveTo>
                    <a:pt x="120" y="16"/>
                  </a:moveTo>
                  <a:lnTo>
                    <a:pt x="193" y="78"/>
                  </a:lnTo>
                  <a:lnTo>
                    <a:pt x="221" y="0"/>
                  </a:lnTo>
                  <a:lnTo>
                    <a:pt x="120" y="16"/>
                  </a:ln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6"/>
            <p:cNvSpPr/>
            <p:nvPr/>
          </p:nvSpPr>
          <p:spPr bwMode="auto">
            <a:xfrm>
              <a:off x="4689615" y="6412607"/>
              <a:ext cx="63963" cy="162438"/>
            </a:xfrm>
            <a:custGeom>
              <a:avLst/>
              <a:gdLst>
                <a:gd name="T0" fmla="*/ 44 w 139"/>
                <a:gd name="T1" fmla="*/ 0 h 353"/>
                <a:gd name="T2" fmla="*/ 82 w 139"/>
                <a:gd name="T3" fmla="*/ 0 h 353"/>
                <a:gd name="T4" fmla="*/ 139 w 139"/>
                <a:gd name="T5" fmla="*/ 248 h 353"/>
                <a:gd name="T6" fmla="*/ 67 w 139"/>
                <a:gd name="T7" fmla="*/ 353 h 353"/>
                <a:gd name="T8" fmla="*/ 0 w 139"/>
                <a:gd name="T9" fmla="*/ 250 h 353"/>
                <a:gd name="T10" fmla="*/ 44 w 139"/>
                <a:gd name="T11" fmla="*/ 0 h 353"/>
              </a:gdLst>
              <a:ahLst/>
              <a:cxnLst>
                <a:cxn ang="0">
                  <a:pos x="T0" y="T1"/>
                </a:cxn>
                <a:cxn ang="0">
                  <a:pos x="T2" y="T3"/>
                </a:cxn>
                <a:cxn ang="0">
                  <a:pos x="T4" y="T5"/>
                </a:cxn>
                <a:cxn ang="0">
                  <a:pos x="T6" y="T7"/>
                </a:cxn>
                <a:cxn ang="0">
                  <a:pos x="T8" y="T9"/>
                </a:cxn>
                <a:cxn ang="0">
                  <a:pos x="T10" y="T11"/>
                </a:cxn>
              </a:cxnLst>
              <a:rect l="0" t="0" r="r" b="b"/>
              <a:pathLst>
                <a:path w="139" h="353">
                  <a:moveTo>
                    <a:pt x="44" y="0"/>
                  </a:moveTo>
                  <a:lnTo>
                    <a:pt x="82" y="0"/>
                  </a:lnTo>
                  <a:lnTo>
                    <a:pt x="139" y="248"/>
                  </a:lnTo>
                  <a:lnTo>
                    <a:pt x="67" y="353"/>
                  </a:lnTo>
                  <a:lnTo>
                    <a:pt x="0" y="250"/>
                  </a:lnTo>
                  <a:lnTo>
                    <a:pt x="44" y="0"/>
                  </a:ln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7"/>
            <p:cNvSpPr/>
            <p:nvPr/>
          </p:nvSpPr>
          <p:spPr bwMode="auto">
            <a:xfrm>
              <a:off x="4701119" y="6398803"/>
              <a:ext cx="34052" cy="24849"/>
            </a:xfrm>
            <a:custGeom>
              <a:avLst/>
              <a:gdLst>
                <a:gd name="T0" fmla="*/ 4 w 51"/>
                <a:gd name="T1" fmla="*/ 0 h 37"/>
                <a:gd name="T2" fmla="*/ 49 w 51"/>
                <a:gd name="T3" fmla="*/ 0 h 37"/>
                <a:gd name="T4" fmla="*/ 49 w 51"/>
                <a:gd name="T5" fmla="*/ 25 h 37"/>
                <a:gd name="T6" fmla="*/ 24 w 51"/>
                <a:gd name="T7" fmla="*/ 37 h 37"/>
                <a:gd name="T8" fmla="*/ 5 w 51"/>
                <a:gd name="T9" fmla="*/ 30 h 37"/>
                <a:gd name="T10" fmla="*/ 4 w 51"/>
                <a:gd name="T11" fmla="*/ 0 h 37"/>
              </a:gdLst>
              <a:ahLst/>
              <a:cxnLst>
                <a:cxn ang="0">
                  <a:pos x="T0" y="T1"/>
                </a:cxn>
                <a:cxn ang="0">
                  <a:pos x="T2" y="T3"/>
                </a:cxn>
                <a:cxn ang="0">
                  <a:pos x="T4" y="T5"/>
                </a:cxn>
                <a:cxn ang="0">
                  <a:pos x="T6" y="T7"/>
                </a:cxn>
                <a:cxn ang="0">
                  <a:pos x="T8" y="T9"/>
                </a:cxn>
                <a:cxn ang="0">
                  <a:pos x="T10" y="T11"/>
                </a:cxn>
              </a:cxnLst>
              <a:rect l="0" t="0" r="r" b="b"/>
              <a:pathLst>
                <a:path w="51" h="37">
                  <a:moveTo>
                    <a:pt x="4" y="0"/>
                  </a:moveTo>
                  <a:cubicBezTo>
                    <a:pt x="4" y="0"/>
                    <a:pt x="49" y="0"/>
                    <a:pt x="49" y="0"/>
                  </a:cubicBezTo>
                  <a:cubicBezTo>
                    <a:pt x="51" y="0"/>
                    <a:pt x="50" y="23"/>
                    <a:pt x="49" y="25"/>
                  </a:cubicBezTo>
                  <a:cubicBezTo>
                    <a:pt x="46" y="37"/>
                    <a:pt x="33" y="37"/>
                    <a:pt x="24" y="37"/>
                  </a:cubicBezTo>
                  <a:cubicBezTo>
                    <a:pt x="17" y="37"/>
                    <a:pt x="9" y="36"/>
                    <a:pt x="5" y="30"/>
                  </a:cubicBezTo>
                  <a:cubicBezTo>
                    <a:pt x="0" y="22"/>
                    <a:pt x="4" y="9"/>
                    <a:pt x="4" y="0"/>
                  </a:cubicBezTo>
                  <a:close/>
                </a:path>
              </a:pathLst>
            </a:custGeom>
            <a:solidFill>
              <a:srgbClr val="45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8"/>
            <p:cNvSpPr/>
            <p:nvPr/>
          </p:nvSpPr>
          <p:spPr bwMode="auto">
            <a:xfrm>
              <a:off x="4692836" y="6426873"/>
              <a:ext cx="57981" cy="138049"/>
            </a:xfrm>
            <a:custGeom>
              <a:avLst/>
              <a:gdLst>
                <a:gd name="T0" fmla="*/ 41 w 86"/>
                <a:gd name="T1" fmla="*/ 2 h 205"/>
                <a:gd name="T2" fmla="*/ 25 w 86"/>
                <a:gd name="T3" fmla="*/ 14 h 205"/>
                <a:gd name="T4" fmla="*/ 18 w 86"/>
                <a:gd name="T5" fmla="*/ 38 h 205"/>
                <a:gd name="T6" fmla="*/ 13 w 86"/>
                <a:gd name="T7" fmla="*/ 164 h 205"/>
                <a:gd name="T8" fmla="*/ 40 w 86"/>
                <a:gd name="T9" fmla="*/ 204 h 205"/>
                <a:gd name="T10" fmla="*/ 67 w 86"/>
                <a:gd name="T11" fmla="*/ 174 h 205"/>
                <a:gd name="T12" fmla="*/ 74 w 86"/>
                <a:gd name="T13" fmla="*/ 94 h 205"/>
                <a:gd name="T14" fmla="*/ 56 w 86"/>
                <a:gd name="T15" fmla="*/ 20 h 205"/>
                <a:gd name="T16" fmla="*/ 42 w 86"/>
                <a:gd name="T17" fmla="*/ 2 h 205"/>
                <a:gd name="T18" fmla="*/ 41 w 86"/>
                <a:gd name="T19"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05">
                  <a:moveTo>
                    <a:pt x="41" y="2"/>
                  </a:moveTo>
                  <a:cubicBezTo>
                    <a:pt x="33" y="0"/>
                    <a:pt x="28" y="8"/>
                    <a:pt x="25" y="14"/>
                  </a:cubicBezTo>
                  <a:cubicBezTo>
                    <a:pt x="22" y="22"/>
                    <a:pt x="20" y="30"/>
                    <a:pt x="18" y="38"/>
                  </a:cubicBezTo>
                  <a:cubicBezTo>
                    <a:pt x="10" y="85"/>
                    <a:pt x="0" y="139"/>
                    <a:pt x="13" y="164"/>
                  </a:cubicBezTo>
                  <a:cubicBezTo>
                    <a:pt x="18" y="174"/>
                    <a:pt x="27" y="203"/>
                    <a:pt x="40" y="204"/>
                  </a:cubicBezTo>
                  <a:cubicBezTo>
                    <a:pt x="54" y="205"/>
                    <a:pt x="61" y="182"/>
                    <a:pt x="67" y="174"/>
                  </a:cubicBezTo>
                  <a:cubicBezTo>
                    <a:pt x="86" y="147"/>
                    <a:pt x="80" y="124"/>
                    <a:pt x="74" y="94"/>
                  </a:cubicBezTo>
                  <a:cubicBezTo>
                    <a:pt x="69" y="69"/>
                    <a:pt x="65" y="43"/>
                    <a:pt x="56" y="20"/>
                  </a:cubicBezTo>
                  <a:cubicBezTo>
                    <a:pt x="53" y="13"/>
                    <a:pt x="49" y="5"/>
                    <a:pt x="42" y="2"/>
                  </a:cubicBezTo>
                  <a:cubicBezTo>
                    <a:pt x="41" y="2"/>
                    <a:pt x="41" y="2"/>
                    <a:pt x="41" y="2"/>
                  </a:cubicBezTo>
                  <a:close/>
                </a:path>
              </a:pathLst>
            </a:custGeom>
            <a:solidFill>
              <a:srgbClr val="6DB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9"/>
            <p:cNvSpPr/>
            <p:nvPr/>
          </p:nvSpPr>
          <p:spPr bwMode="auto">
            <a:xfrm>
              <a:off x="4696978" y="6476110"/>
              <a:ext cx="43716" cy="42335"/>
            </a:xfrm>
            <a:custGeom>
              <a:avLst/>
              <a:gdLst>
                <a:gd name="T0" fmla="*/ 10 w 65"/>
                <a:gd name="T1" fmla="*/ 45 h 63"/>
                <a:gd name="T2" fmla="*/ 52 w 65"/>
                <a:gd name="T3" fmla="*/ 7 h 63"/>
                <a:gd name="T4" fmla="*/ 58 w 65"/>
                <a:gd name="T5" fmla="*/ 12 h 63"/>
                <a:gd name="T6" fmla="*/ 15 w 65"/>
                <a:gd name="T7" fmla="*/ 53 h 63"/>
                <a:gd name="T8" fmla="*/ 10 w 65"/>
                <a:gd name="T9" fmla="*/ 45 h 63"/>
              </a:gdLst>
              <a:ahLst/>
              <a:cxnLst>
                <a:cxn ang="0">
                  <a:pos x="T0" y="T1"/>
                </a:cxn>
                <a:cxn ang="0">
                  <a:pos x="T2" y="T3"/>
                </a:cxn>
                <a:cxn ang="0">
                  <a:pos x="T4" y="T5"/>
                </a:cxn>
                <a:cxn ang="0">
                  <a:pos x="T6" y="T7"/>
                </a:cxn>
                <a:cxn ang="0">
                  <a:pos x="T8" y="T9"/>
                </a:cxn>
              </a:cxnLst>
              <a:rect l="0" t="0" r="r" b="b"/>
              <a:pathLst>
                <a:path w="65" h="63">
                  <a:moveTo>
                    <a:pt x="10" y="45"/>
                  </a:moveTo>
                  <a:cubicBezTo>
                    <a:pt x="10" y="45"/>
                    <a:pt x="39" y="15"/>
                    <a:pt x="52" y="7"/>
                  </a:cubicBezTo>
                  <a:cubicBezTo>
                    <a:pt x="64" y="0"/>
                    <a:pt x="65" y="5"/>
                    <a:pt x="58" y="12"/>
                  </a:cubicBezTo>
                  <a:cubicBezTo>
                    <a:pt x="50" y="19"/>
                    <a:pt x="23" y="43"/>
                    <a:pt x="15" y="53"/>
                  </a:cubicBezTo>
                  <a:cubicBezTo>
                    <a:pt x="7" y="63"/>
                    <a:pt x="0" y="54"/>
                    <a:pt x="10" y="45"/>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0"/>
            <p:cNvSpPr/>
            <p:nvPr/>
          </p:nvSpPr>
          <p:spPr bwMode="auto">
            <a:xfrm>
              <a:off x="4704340" y="6492676"/>
              <a:ext cx="34972" cy="37733"/>
            </a:xfrm>
            <a:custGeom>
              <a:avLst/>
              <a:gdLst>
                <a:gd name="T0" fmla="*/ 7 w 52"/>
                <a:gd name="T1" fmla="*/ 40 h 56"/>
                <a:gd name="T2" fmla="*/ 41 w 52"/>
                <a:gd name="T3" fmla="*/ 6 h 56"/>
                <a:gd name="T4" fmla="*/ 46 w 52"/>
                <a:gd name="T5" fmla="*/ 10 h 56"/>
                <a:gd name="T6" fmla="*/ 11 w 52"/>
                <a:gd name="T7" fmla="*/ 47 h 56"/>
                <a:gd name="T8" fmla="*/ 7 w 52"/>
                <a:gd name="T9" fmla="*/ 40 h 56"/>
              </a:gdLst>
              <a:ahLst/>
              <a:cxnLst>
                <a:cxn ang="0">
                  <a:pos x="T0" y="T1"/>
                </a:cxn>
                <a:cxn ang="0">
                  <a:pos x="T2" y="T3"/>
                </a:cxn>
                <a:cxn ang="0">
                  <a:pos x="T4" y="T5"/>
                </a:cxn>
                <a:cxn ang="0">
                  <a:pos x="T6" y="T7"/>
                </a:cxn>
                <a:cxn ang="0">
                  <a:pos x="T8" y="T9"/>
                </a:cxn>
              </a:cxnLst>
              <a:rect l="0" t="0" r="r" b="b"/>
              <a:pathLst>
                <a:path w="52" h="56">
                  <a:moveTo>
                    <a:pt x="7" y="40"/>
                  </a:moveTo>
                  <a:cubicBezTo>
                    <a:pt x="7" y="40"/>
                    <a:pt x="31" y="13"/>
                    <a:pt x="41" y="6"/>
                  </a:cubicBezTo>
                  <a:cubicBezTo>
                    <a:pt x="51" y="0"/>
                    <a:pt x="52" y="4"/>
                    <a:pt x="46" y="10"/>
                  </a:cubicBezTo>
                  <a:cubicBezTo>
                    <a:pt x="40" y="17"/>
                    <a:pt x="18" y="39"/>
                    <a:pt x="11" y="47"/>
                  </a:cubicBezTo>
                  <a:cubicBezTo>
                    <a:pt x="5" y="56"/>
                    <a:pt x="0" y="48"/>
                    <a:pt x="7" y="40"/>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311"/>
            <p:cNvSpPr>
              <a:spLocks noChangeArrowheads="1"/>
            </p:cNvSpPr>
            <p:nvPr/>
          </p:nvSpPr>
          <p:spPr bwMode="auto">
            <a:xfrm>
              <a:off x="4749436" y="6442978"/>
              <a:ext cx="31751" cy="5982"/>
            </a:xfrm>
            <a:prstGeom prst="rect">
              <a:avLst/>
            </a:prstGeom>
            <a:solidFill>
              <a:srgbClr val="EAE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312"/>
            <p:cNvSpPr/>
            <p:nvPr/>
          </p:nvSpPr>
          <p:spPr bwMode="auto">
            <a:xfrm>
              <a:off x="4574114" y="6124085"/>
              <a:ext cx="278859" cy="210755"/>
            </a:xfrm>
            <a:custGeom>
              <a:avLst/>
              <a:gdLst>
                <a:gd name="T0" fmla="*/ 361 w 415"/>
                <a:gd name="T1" fmla="*/ 313 h 313"/>
                <a:gd name="T2" fmla="*/ 409 w 415"/>
                <a:gd name="T3" fmla="*/ 213 h 313"/>
                <a:gd name="T4" fmla="*/ 364 w 415"/>
                <a:gd name="T5" fmla="*/ 82 h 313"/>
                <a:gd name="T6" fmla="*/ 362 w 415"/>
                <a:gd name="T7" fmla="*/ 58 h 313"/>
                <a:gd name="T8" fmla="*/ 344 w 415"/>
                <a:gd name="T9" fmla="*/ 50 h 313"/>
                <a:gd name="T10" fmla="*/ 326 w 415"/>
                <a:gd name="T11" fmla="*/ 48 h 313"/>
                <a:gd name="T12" fmla="*/ 232 w 415"/>
                <a:gd name="T13" fmla="*/ 5 h 313"/>
                <a:gd name="T14" fmla="*/ 79 w 415"/>
                <a:gd name="T15" fmla="*/ 48 h 313"/>
                <a:gd name="T16" fmla="*/ 42 w 415"/>
                <a:gd name="T17" fmla="*/ 86 h 313"/>
                <a:gd name="T18" fmla="*/ 13 w 415"/>
                <a:gd name="T19" fmla="*/ 225 h 313"/>
                <a:gd name="T20" fmla="*/ 32 w 415"/>
                <a:gd name="T21" fmla="*/ 267 h 313"/>
                <a:gd name="T22" fmla="*/ 46 w 415"/>
                <a:gd name="T23" fmla="*/ 288 h 313"/>
                <a:gd name="T24" fmla="*/ 62 w 415"/>
                <a:gd name="T25" fmla="*/ 310 h 313"/>
                <a:gd name="T26" fmla="*/ 361 w 415"/>
                <a:gd name="T2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313">
                  <a:moveTo>
                    <a:pt x="361" y="313"/>
                  </a:moveTo>
                  <a:cubicBezTo>
                    <a:pt x="361" y="313"/>
                    <a:pt x="403" y="290"/>
                    <a:pt x="409" y="213"/>
                  </a:cubicBezTo>
                  <a:cubicBezTo>
                    <a:pt x="415" y="136"/>
                    <a:pt x="392" y="92"/>
                    <a:pt x="364" y="82"/>
                  </a:cubicBezTo>
                  <a:cubicBezTo>
                    <a:pt x="385" y="82"/>
                    <a:pt x="402" y="65"/>
                    <a:pt x="362" y="58"/>
                  </a:cubicBezTo>
                  <a:cubicBezTo>
                    <a:pt x="382" y="37"/>
                    <a:pt x="373" y="20"/>
                    <a:pt x="344" y="50"/>
                  </a:cubicBezTo>
                  <a:cubicBezTo>
                    <a:pt x="344" y="7"/>
                    <a:pt x="326" y="0"/>
                    <a:pt x="326" y="48"/>
                  </a:cubicBezTo>
                  <a:cubicBezTo>
                    <a:pt x="304" y="24"/>
                    <a:pt x="262" y="7"/>
                    <a:pt x="232" y="5"/>
                  </a:cubicBezTo>
                  <a:cubicBezTo>
                    <a:pt x="175" y="0"/>
                    <a:pt x="124" y="6"/>
                    <a:pt x="79" y="48"/>
                  </a:cubicBezTo>
                  <a:cubicBezTo>
                    <a:pt x="67" y="59"/>
                    <a:pt x="51" y="73"/>
                    <a:pt x="42" y="86"/>
                  </a:cubicBezTo>
                  <a:cubicBezTo>
                    <a:pt x="17" y="124"/>
                    <a:pt x="0" y="179"/>
                    <a:pt x="13" y="225"/>
                  </a:cubicBezTo>
                  <a:cubicBezTo>
                    <a:pt x="17" y="240"/>
                    <a:pt x="24" y="254"/>
                    <a:pt x="32" y="267"/>
                  </a:cubicBezTo>
                  <a:cubicBezTo>
                    <a:pt x="36" y="274"/>
                    <a:pt x="41" y="281"/>
                    <a:pt x="46" y="288"/>
                  </a:cubicBezTo>
                  <a:cubicBezTo>
                    <a:pt x="48" y="291"/>
                    <a:pt x="59" y="310"/>
                    <a:pt x="62" y="310"/>
                  </a:cubicBezTo>
                  <a:cubicBezTo>
                    <a:pt x="290" y="310"/>
                    <a:pt x="361" y="313"/>
                    <a:pt x="361" y="313"/>
                  </a:cubicBezTo>
                  <a:close/>
                </a:path>
              </a:pathLst>
            </a:custGeom>
            <a:solidFill>
              <a:srgbClr val="6B4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3"/>
            <p:cNvSpPr/>
            <p:nvPr/>
          </p:nvSpPr>
          <p:spPr bwMode="auto">
            <a:xfrm>
              <a:off x="4590220" y="6200472"/>
              <a:ext cx="254010" cy="134368"/>
            </a:xfrm>
            <a:custGeom>
              <a:avLst/>
              <a:gdLst>
                <a:gd name="T0" fmla="*/ 363 w 378"/>
                <a:gd name="T1" fmla="*/ 135 h 200"/>
                <a:gd name="T2" fmla="*/ 361 w 378"/>
                <a:gd name="T3" fmla="*/ 98 h 200"/>
                <a:gd name="T4" fmla="*/ 334 w 378"/>
                <a:gd name="T5" fmla="*/ 55 h 200"/>
                <a:gd name="T6" fmla="*/ 349 w 378"/>
                <a:gd name="T7" fmla="*/ 101 h 200"/>
                <a:gd name="T8" fmla="*/ 279 w 378"/>
                <a:gd name="T9" fmla="*/ 24 h 200"/>
                <a:gd name="T10" fmla="*/ 281 w 378"/>
                <a:gd name="T11" fmla="*/ 0 h 200"/>
                <a:gd name="T12" fmla="*/ 145 w 378"/>
                <a:gd name="T13" fmla="*/ 93 h 200"/>
                <a:gd name="T14" fmla="*/ 194 w 378"/>
                <a:gd name="T15" fmla="*/ 31 h 200"/>
                <a:gd name="T16" fmla="*/ 176 w 378"/>
                <a:gd name="T17" fmla="*/ 53 h 200"/>
                <a:gd name="T18" fmla="*/ 67 w 378"/>
                <a:gd name="T19" fmla="*/ 106 h 200"/>
                <a:gd name="T20" fmla="*/ 122 w 378"/>
                <a:gd name="T21" fmla="*/ 35 h 200"/>
                <a:gd name="T22" fmla="*/ 17 w 378"/>
                <a:gd name="T23" fmla="*/ 119 h 200"/>
                <a:gd name="T24" fmla="*/ 17 w 378"/>
                <a:gd name="T25" fmla="*/ 63 h 200"/>
                <a:gd name="T26" fmla="*/ 12 w 378"/>
                <a:gd name="T27" fmla="*/ 143 h 200"/>
                <a:gd name="T28" fmla="*/ 0 w 378"/>
                <a:gd name="T29" fmla="*/ 140 h 200"/>
                <a:gd name="T30" fmla="*/ 8 w 378"/>
                <a:gd name="T31" fmla="*/ 154 h 200"/>
                <a:gd name="T32" fmla="*/ 22 w 378"/>
                <a:gd name="T33" fmla="*/ 175 h 200"/>
                <a:gd name="T34" fmla="*/ 38 w 378"/>
                <a:gd name="T35" fmla="*/ 197 h 200"/>
                <a:gd name="T36" fmla="*/ 337 w 378"/>
                <a:gd name="T37" fmla="*/ 200 h 200"/>
                <a:gd name="T38" fmla="*/ 378 w 378"/>
                <a:gd name="T39" fmla="*/ 138 h 200"/>
                <a:gd name="T40" fmla="*/ 363 w 378"/>
                <a:gd name="T4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200">
                  <a:moveTo>
                    <a:pt x="363" y="135"/>
                  </a:moveTo>
                  <a:cubicBezTo>
                    <a:pt x="363" y="135"/>
                    <a:pt x="363" y="116"/>
                    <a:pt x="361" y="98"/>
                  </a:cubicBezTo>
                  <a:cubicBezTo>
                    <a:pt x="355" y="67"/>
                    <a:pt x="334" y="55"/>
                    <a:pt x="334" y="55"/>
                  </a:cubicBezTo>
                  <a:cubicBezTo>
                    <a:pt x="344" y="66"/>
                    <a:pt x="349" y="88"/>
                    <a:pt x="349" y="101"/>
                  </a:cubicBezTo>
                  <a:cubicBezTo>
                    <a:pt x="324" y="95"/>
                    <a:pt x="286" y="58"/>
                    <a:pt x="279" y="24"/>
                  </a:cubicBezTo>
                  <a:cubicBezTo>
                    <a:pt x="284" y="6"/>
                    <a:pt x="281" y="0"/>
                    <a:pt x="281" y="0"/>
                  </a:cubicBezTo>
                  <a:cubicBezTo>
                    <a:pt x="259" y="67"/>
                    <a:pt x="176" y="93"/>
                    <a:pt x="145" y="93"/>
                  </a:cubicBezTo>
                  <a:cubicBezTo>
                    <a:pt x="181" y="66"/>
                    <a:pt x="194" y="31"/>
                    <a:pt x="194" y="31"/>
                  </a:cubicBezTo>
                  <a:cubicBezTo>
                    <a:pt x="194" y="31"/>
                    <a:pt x="187" y="42"/>
                    <a:pt x="176" y="53"/>
                  </a:cubicBezTo>
                  <a:cubicBezTo>
                    <a:pt x="147" y="90"/>
                    <a:pt x="84" y="110"/>
                    <a:pt x="67" y="106"/>
                  </a:cubicBezTo>
                  <a:cubicBezTo>
                    <a:pt x="117" y="78"/>
                    <a:pt x="122" y="35"/>
                    <a:pt x="122" y="35"/>
                  </a:cubicBezTo>
                  <a:cubicBezTo>
                    <a:pt x="105" y="72"/>
                    <a:pt x="53" y="106"/>
                    <a:pt x="17" y="119"/>
                  </a:cubicBezTo>
                  <a:cubicBezTo>
                    <a:pt x="10" y="106"/>
                    <a:pt x="17" y="63"/>
                    <a:pt x="17" y="63"/>
                  </a:cubicBezTo>
                  <a:cubicBezTo>
                    <a:pt x="6" y="83"/>
                    <a:pt x="10" y="121"/>
                    <a:pt x="12" y="143"/>
                  </a:cubicBezTo>
                  <a:cubicBezTo>
                    <a:pt x="9" y="141"/>
                    <a:pt x="4" y="140"/>
                    <a:pt x="0" y="140"/>
                  </a:cubicBezTo>
                  <a:cubicBezTo>
                    <a:pt x="2" y="145"/>
                    <a:pt x="5" y="150"/>
                    <a:pt x="8" y="154"/>
                  </a:cubicBezTo>
                  <a:cubicBezTo>
                    <a:pt x="12" y="161"/>
                    <a:pt x="17" y="168"/>
                    <a:pt x="22" y="175"/>
                  </a:cubicBezTo>
                  <a:cubicBezTo>
                    <a:pt x="24" y="178"/>
                    <a:pt x="35" y="197"/>
                    <a:pt x="38" y="197"/>
                  </a:cubicBezTo>
                  <a:cubicBezTo>
                    <a:pt x="266" y="197"/>
                    <a:pt x="337" y="200"/>
                    <a:pt x="337" y="200"/>
                  </a:cubicBezTo>
                  <a:cubicBezTo>
                    <a:pt x="337" y="200"/>
                    <a:pt x="364" y="185"/>
                    <a:pt x="378" y="138"/>
                  </a:cubicBezTo>
                  <a:cubicBezTo>
                    <a:pt x="369" y="133"/>
                    <a:pt x="363" y="135"/>
                    <a:pt x="363" y="135"/>
                  </a:cubicBezTo>
                  <a:close/>
                </a:path>
              </a:pathLst>
            </a:custGeom>
            <a:solidFill>
              <a:srgbClr val="5132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4"/>
            <p:cNvSpPr/>
            <p:nvPr/>
          </p:nvSpPr>
          <p:spPr bwMode="auto">
            <a:xfrm>
              <a:off x="4601724" y="6220259"/>
              <a:ext cx="226861" cy="185906"/>
            </a:xfrm>
            <a:custGeom>
              <a:avLst/>
              <a:gdLst>
                <a:gd name="T0" fmla="*/ 0 w 338"/>
                <a:gd name="T1" fmla="*/ 94 h 276"/>
                <a:gd name="T2" fmla="*/ 167 w 338"/>
                <a:gd name="T3" fmla="*/ 276 h 276"/>
                <a:gd name="T4" fmla="*/ 338 w 338"/>
                <a:gd name="T5" fmla="*/ 84 h 276"/>
                <a:gd name="T6" fmla="*/ 257 w 338"/>
                <a:gd name="T7" fmla="*/ 0 h 276"/>
                <a:gd name="T8" fmla="*/ 119 w 338"/>
                <a:gd name="T9" fmla="*/ 68 h 276"/>
                <a:gd name="T10" fmla="*/ 42 w 338"/>
                <a:gd name="T11" fmla="*/ 80 h 276"/>
                <a:gd name="T12" fmla="*/ 0 w 338"/>
                <a:gd name="T13" fmla="*/ 94 h 276"/>
              </a:gdLst>
              <a:ahLst/>
              <a:cxnLst>
                <a:cxn ang="0">
                  <a:pos x="T0" y="T1"/>
                </a:cxn>
                <a:cxn ang="0">
                  <a:pos x="T2" y="T3"/>
                </a:cxn>
                <a:cxn ang="0">
                  <a:pos x="T4" y="T5"/>
                </a:cxn>
                <a:cxn ang="0">
                  <a:pos x="T6" y="T7"/>
                </a:cxn>
                <a:cxn ang="0">
                  <a:pos x="T8" y="T9"/>
                </a:cxn>
                <a:cxn ang="0">
                  <a:pos x="T10" y="T11"/>
                </a:cxn>
                <a:cxn ang="0">
                  <a:pos x="T12" y="T13"/>
                </a:cxn>
              </a:cxnLst>
              <a:rect l="0" t="0" r="r" b="b"/>
              <a:pathLst>
                <a:path w="338" h="276">
                  <a:moveTo>
                    <a:pt x="0" y="94"/>
                  </a:moveTo>
                  <a:cubicBezTo>
                    <a:pt x="0" y="200"/>
                    <a:pt x="72" y="276"/>
                    <a:pt x="167" y="276"/>
                  </a:cubicBezTo>
                  <a:cubicBezTo>
                    <a:pt x="261" y="276"/>
                    <a:pt x="338" y="190"/>
                    <a:pt x="338" y="84"/>
                  </a:cubicBezTo>
                  <a:cubicBezTo>
                    <a:pt x="338" y="84"/>
                    <a:pt x="277" y="65"/>
                    <a:pt x="257" y="0"/>
                  </a:cubicBezTo>
                  <a:cubicBezTo>
                    <a:pt x="238" y="35"/>
                    <a:pt x="179" y="81"/>
                    <a:pt x="119" y="68"/>
                  </a:cubicBezTo>
                  <a:cubicBezTo>
                    <a:pt x="81" y="86"/>
                    <a:pt x="52" y="90"/>
                    <a:pt x="42" y="80"/>
                  </a:cubicBezTo>
                  <a:cubicBezTo>
                    <a:pt x="23" y="91"/>
                    <a:pt x="0" y="94"/>
                    <a:pt x="0" y="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5"/>
            <p:cNvSpPr/>
            <p:nvPr/>
          </p:nvSpPr>
          <p:spPr bwMode="auto">
            <a:xfrm>
              <a:off x="4810638" y="6295726"/>
              <a:ext cx="52459" cy="63503"/>
            </a:xfrm>
            <a:custGeom>
              <a:avLst/>
              <a:gdLst>
                <a:gd name="T0" fmla="*/ 12 w 78"/>
                <a:gd name="T1" fmla="*/ 29 h 94"/>
                <a:gd name="T2" fmla="*/ 53 w 78"/>
                <a:gd name="T3" fmla="*/ 16 h 94"/>
                <a:gd name="T4" fmla="*/ 53 w 78"/>
                <a:gd name="T5" fmla="*/ 74 h 94"/>
                <a:gd name="T6" fmla="*/ 0 w 78"/>
                <a:gd name="T7" fmla="*/ 64 h 94"/>
                <a:gd name="T8" fmla="*/ 12 w 78"/>
                <a:gd name="T9" fmla="*/ 29 h 94"/>
              </a:gdLst>
              <a:ahLst/>
              <a:cxnLst>
                <a:cxn ang="0">
                  <a:pos x="T0" y="T1"/>
                </a:cxn>
                <a:cxn ang="0">
                  <a:pos x="T2" y="T3"/>
                </a:cxn>
                <a:cxn ang="0">
                  <a:pos x="T4" y="T5"/>
                </a:cxn>
                <a:cxn ang="0">
                  <a:pos x="T6" y="T7"/>
                </a:cxn>
                <a:cxn ang="0">
                  <a:pos x="T8" y="T9"/>
                </a:cxn>
              </a:cxnLst>
              <a:rect l="0" t="0" r="r" b="b"/>
              <a:pathLst>
                <a:path w="78" h="94">
                  <a:moveTo>
                    <a:pt x="12" y="29"/>
                  </a:moveTo>
                  <a:cubicBezTo>
                    <a:pt x="12" y="29"/>
                    <a:pt x="28" y="0"/>
                    <a:pt x="53" y="16"/>
                  </a:cubicBezTo>
                  <a:cubicBezTo>
                    <a:pt x="78" y="33"/>
                    <a:pt x="67" y="63"/>
                    <a:pt x="53" y="74"/>
                  </a:cubicBezTo>
                  <a:cubicBezTo>
                    <a:pt x="40" y="85"/>
                    <a:pt x="1" y="94"/>
                    <a:pt x="0" y="64"/>
                  </a:cubicBezTo>
                  <a:cubicBezTo>
                    <a:pt x="5" y="47"/>
                    <a:pt x="12" y="29"/>
                    <a:pt x="12"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6"/>
            <p:cNvSpPr/>
            <p:nvPr/>
          </p:nvSpPr>
          <p:spPr bwMode="auto">
            <a:xfrm>
              <a:off x="4810638" y="6295726"/>
              <a:ext cx="52459" cy="63503"/>
            </a:xfrm>
            <a:custGeom>
              <a:avLst/>
              <a:gdLst>
                <a:gd name="T0" fmla="*/ 53 w 78"/>
                <a:gd name="T1" fmla="*/ 16 h 94"/>
                <a:gd name="T2" fmla="*/ 12 w 78"/>
                <a:gd name="T3" fmla="*/ 29 h 94"/>
                <a:gd name="T4" fmla="*/ 12 w 78"/>
                <a:gd name="T5" fmla="*/ 30 h 94"/>
                <a:gd name="T6" fmla="*/ 54 w 78"/>
                <a:gd name="T7" fmla="*/ 21 h 94"/>
                <a:gd name="T8" fmla="*/ 41 w 78"/>
                <a:gd name="T9" fmla="*/ 75 h 94"/>
                <a:gd name="T10" fmla="*/ 0 w 78"/>
                <a:gd name="T11" fmla="*/ 64 h 94"/>
                <a:gd name="T12" fmla="*/ 53 w 78"/>
                <a:gd name="T13" fmla="*/ 74 h 94"/>
                <a:gd name="T14" fmla="*/ 53 w 78"/>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94">
                  <a:moveTo>
                    <a:pt x="53" y="16"/>
                  </a:moveTo>
                  <a:cubicBezTo>
                    <a:pt x="28" y="0"/>
                    <a:pt x="12" y="29"/>
                    <a:pt x="12" y="29"/>
                  </a:cubicBezTo>
                  <a:cubicBezTo>
                    <a:pt x="12" y="29"/>
                    <a:pt x="12" y="29"/>
                    <a:pt x="12" y="30"/>
                  </a:cubicBezTo>
                  <a:cubicBezTo>
                    <a:pt x="12" y="30"/>
                    <a:pt x="31" y="7"/>
                    <a:pt x="54" y="21"/>
                  </a:cubicBezTo>
                  <a:cubicBezTo>
                    <a:pt x="77" y="35"/>
                    <a:pt x="54" y="73"/>
                    <a:pt x="41" y="75"/>
                  </a:cubicBezTo>
                  <a:cubicBezTo>
                    <a:pt x="28" y="78"/>
                    <a:pt x="7" y="83"/>
                    <a:pt x="0" y="64"/>
                  </a:cubicBezTo>
                  <a:cubicBezTo>
                    <a:pt x="1" y="94"/>
                    <a:pt x="40" y="85"/>
                    <a:pt x="53" y="74"/>
                  </a:cubicBezTo>
                  <a:cubicBezTo>
                    <a:pt x="67" y="63"/>
                    <a:pt x="78" y="33"/>
                    <a:pt x="53"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7"/>
            <p:cNvSpPr/>
            <p:nvPr/>
          </p:nvSpPr>
          <p:spPr bwMode="auto">
            <a:xfrm>
              <a:off x="4824903" y="6314593"/>
              <a:ext cx="17486" cy="19327"/>
            </a:xfrm>
            <a:custGeom>
              <a:avLst/>
              <a:gdLst>
                <a:gd name="T0" fmla="*/ 1 w 26"/>
                <a:gd name="T1" fmla="*/ 16 h 29"/>
                <a:gd name="T2" fmla="*/ 7 w 26"/>
                <a:gd name="T3" fmla="*/ 5 h 29"/>
                <a:gd name="T4" fmla="*/ 8 w 26"/>
                <a:gd name="T5" fmla="*/ 5 h 29"/>
                <a:gd name="T6" fmla="*/ 18 w 26"/>
                <a:gd name="T7" fmla="*/ 0 h 29"/>
                <a:gd name="T8" fmla="*/ 23 w 26"/>
                <a:gd name="T9" fmla="*/ 0 h 29"/>
                <a:gd name="T10" fmla="*/ 25 w 26"/>
                <a:gd name="T11" fmla="*/ 3 h 29"/>
                <a:gd name="T12" fmla="*/ 22 w 26"/>
                <a:gd name="T13" fmla="*/ 5 h 29"/>
                <a:gd name="T14" fmla="*/ 22 w 26"/>
                <a:gd name="T15" fmla="*/ 5 h 29"/>
                <a:gd name="T16" fmla="*/ 19 w 26"/>
                <a:gd name="T17" fmla="*/ 4 h 29"/>
                <a:gd name="T18" fmla="*/ 13 w 26"/>
                <a:gd name="T19" fmla="*/ 6 h 29"/>
                <a:gd name="T20" fmla="*/ 17 w 26"/>
                <a:gd name="T21" fmla="*/ 9 h 29"/>
                <a:gd name="T22" fmla="*/ 26 w 26"/>
                <a:gd name="T23" fmla="*/ 26 h 29"/>
                <a:gd name="T24" fmla="*/ 26 w 26"/>
                <a:gd name="T25" fmla="*/ 27 h 29"/>
                <a:gd name="T26" fmla="*/ 24 w 26"/>
                <a:gd name="T27" fmla="*/ 29 h 29"/>
                <a:gd name="T28" fmla="*/ 24 w 26"/>
                <a:gd name="T29" fmla="*/ 29 h 29"/>
                <a:gd name="T30" fmla="*/ 22 w 26"/>
                <a:gd name="T31" fmla="*/ 27 h 29"/>
                <a:gd name="T32" fmla="*/ 22 w 26"/>
                <a:gd name="T33" fmla="*/ 26 h 29"/>
                <a:gd name="T34" fmla="*/ 15 w 26"/>
                <a:gd name="T35" fmla="*/ 13 h 29"/>
                <a:gd name="T36" fmla="*/ 10 w 26"/>
                <a:gd name="T37" fmla="*/ 9 h 29"/>
                <a:gd name="T38" fmla="*/ 10 w 26"/>
                <a:gd name="T39" fmla="*/ 9 h 29"/>
                <a:gd name="T40" fmla="*/ 5 w 26"/>
                <a:gd name="T41" fmla="*/ 18 h 29"/>
                <a:gd name="T42" fmla="*/ 3 w 26"/>
                <a:gd name="T43" fmla="*/ 19 h 29"/>
                <a:gd name="T44" fmla="*/ 2 w 26"/>
                <a:gd name="T45" fmla="*/ 19 h 29"/>
                <a:gd name="T46" fmla="*/ 1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 y="16"/>
                  </a:moveTo>
                  <a:cubicBezTo>
                    <a:pt x="3" y="11"/>
                    <a:pt x="5" y="7"/>
                    <a:pt x="7" y="5"/>
                  </a:cubicBezTo>
                  <a:cubicBezTo>
                    <a:pt x="8" y="5"/>
                    <a:pt x="8" y="5"/>
                    <a:pt x="8" y="5"/>
                  </a:cubicBezTo>
                  <a:cubicBezTo>
                    <a:pt x="11" y="1"/>
                    <a:pt x="15" y="0"/>
                    <a:pt x="18" y="0"/>
                  </a:cubicBezTo>
                  <a:cubicBezTo>
                    <a:pt x="21" y="0"/>
                    <a:pt x="23" y="0"/>
                    <a:pt x="23" y="0"/>
                  </a:cubicBezTo>
                  <a:cubicBezTo>
                    <a:pt x="24" y="1"/>
                    <a:pt x="25" y="2"/>
                    <a:pt x="25" y="3"/>
                  </a:cubicBezTo>
                  <a:cubicBezTo>
                    <a:pt x="24" y="4"/>
                    <a:pt x="23" y="5"/>
                    <a:pt x="22" y="5"/>
                  </a:cubicBezTo>
                  <a:cubicBezTo>
                    <a:pt x="22" y="5"/>
                    <a:pt x="22" y="5"/>
                    <a:pt x="22" y="5"/>
                  </a:cubicBezTo>
                  <a:cubicBezTo>
                    <a:pt x="22" y="4"/>
                    <a:pt x="20" y="4"/>
                    <a:pt x="19" y="4"/>
                  </a:cubicBezTo>
                  <a:cubicBezTo>
                    <a:pt x="17" y="5"/>
                    <a:pt x="15" y="5"/>
                    <a:pt x="13" y="6"/>
                  </a:cubicBezTo>
                  <a:cubicBezTo>
                    <a:pt x="14" y="7"/>
                    <a:pt x="16" y="8"/>
                    <a:pt x="17" y="9"/>
                  </a:cubicBezTo>
                  <a:cubicBezTo>
                    <a:pt x="21" y="12"/>
                    <a:pt x="25" y="18"/>
                    <a:pt x="26" y="26"/>
                  </a:cubicBezTo>
                  <a:cubicBezTo>
                    <a:pt x="26" y="26"/>
                    <a:pt x="26" y="26"/>
                    <a:pt x="26" y="27"/>
                  </a:cubicBezTo>
                  <a:cubicBezTo>
                    <a:pt x="26" y="28"/>
                    <a:pt x="26" y="29"/>
                    <a:pt x="24" y="29"/>
                  </a:cubicBezTo>
                  <a:cubicBezTo>
                    <a:pt x="24" y="29"/>
                    <a:pt x="24" y="29"/>
                    <a:pt x="24" y="29"/>
                  </a:cubicBezTo>
                  <a:cubicBezTo>
                    <a:pt x="23" y="29"/>
                    <a:pt x="22" y="28"/>
                    <a:pt x="22" y="27"/>
                  </a:cubicBezTo>
                  <a:cubicBezTo>
                    <a:pt x="22" y="27"/>
                    <a:pt x="22" y="26"/>
                    <a:pt x="22" y="26"/>
                  </a:cubicBezTo>
                  <a:cubicBezTo>
                    <a:pt x="21" y="20"/>
                    <a:pt x="18" y="15"/>
                    <a:pt x="15" y="13"/>
                  </a:cubicBezTo>
                  <a:cubicBezTo>
                    <a:pt x="13" y="11"/>
                    <a:pt x="11" y="10"/>
                    <a:pt x="10" y="9"/>
                  </a:cubicBezTo>
                  <a:cubicBezTo>
                    <a:pt x="10" y="9"/>
                    <a:pt x="10" y="9"/>
                    <a:pt x="10" y="9"/>
                  </a:cubicBezTo>
                  <a:cubicBezTo>
                    <a:pt x="8" y="11"/>
                    <a:pt x="6" y="14"/>
                    <a:pt x="5" y="18"/>
                  </a:cubicBezTo>
                  <a:cubicBezTo>
                    <a:pt x="4" y="18"/>
                    <a:pt x="4" y="19"/>
                    <a:pt x="3" y="19"/>
                  </a:cubicBezTo>
                  <a:cubicBezTo>
                    <a:pt x="3" y="19"/>
                    <a:pt x="2" y="19"/>
                    <a:pt x="2" y="19"/>
                  </a:cubicBezTo>
                  <a:cubicBezTo>
                    <a:pt x="1" y="18"/>
                    <a:pt x="0" y="17"/>
                    <a:pt x="1"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8"/>
            <p:cNvSpPr/>
            <p:nvPr/>
          </p:nvSpPr>
          <p:spPr bwMode="auto">
            <a:xfrm>
              <a:off x="4566752" y="6295726"/>
              <a:ext cx="51538" cy="63503"/>
            </a:xfrm>
            <a:custGeom>
              <a:avLst/>
              <a:gdLst>
                <a:gd name="T0" fmla="*/ 65 w 77"/>
                <a:gd name="T1" fmla="*/ 29 h 94"/>
                <a:gd name="T2" fmla="*/ 24 w 77"/>
                <a:gd name="T3" fmla="*/ 16 h 94"/>
                <a:gd name="T4" fmla="*/ 24 w 77"/>
                <a:gd name="T5" fmla="*/ 74 h 94"/>
                <a:gd name="T6" fmla="*/ 77 w 77"/>
                <a:gd name="T7" fmla="*/ 64 h 94"/>
                <a:gd name="T8" fmla="*/ 65 w 77"/>
                <a:gd name="T9" fmla="*/ 29 h 94"/>
              </a:gdLst>
              <a:ahLst/>
              <a:cxnLst>
                <a:cxn ang="0">
                  <a:pos x="T0" y="T1"/>
                </a:cxn>
                <a:cxn ang="0">
                  <a:pos x="T2" y="T3"/>
                </a:cxn>
                <a:cxn ang="0">
                  <a:pos x="T4" y="T5"/>
                </a:cxn>
                <a:cxn ang="0">
                  <a:pos x="T6" y="T7"/>
                </a:cxn>
                <a:cxn ang="0">
                  <a:pos x="T8" y="T9"/>
                </a:cxn>
              </a:cxnLst>
              <a:rect l="0" t="0" r="r" b="b"/>
              <a:pathLst>
                <a:path w="77" h="94">
                  <a:moveTo>
                    <a:pt x="65" y="29"/>
                  </a:moveTo>
                  <a:cubicBezTo>
                    <a:pt x="65" y="29"/>
                    <a:pt x="49" y="0"/>
                    <a:pt x="24" y="16"/>
                  </a:cubicBezTo>
                  <a:cubicBezTo>
                    <a:pt x="0" y="33"/>
                    <a:pt x="11" y="63"/>
                    <a:pt x="24" y="74"/>
                  </a:cubicBezTo>
                  <a:cubicBezTo>
                    <a:pt x="38" y="85"/>
                    <a:pt x="77" y="94"/>
                    <a:pt x="77" y="64"/>
                  </a:cubicBezTo>
                  <a:cubicBezTo>
                    <a:pt x="72" y="47"/>
                    <a:pt x="65" y="29"/>
                    <a:pt x="65"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9"/>
            <p:cNvSpPr/>
            <p:nvPr/>
          </p:nvSpPr>
          <p:spPr bwMode="auto">
            <a:xfrm>
              <a:off x="4566752" y="6295726"/>
              <a:ext cx="51538" cy="63503"/>
            </a:xfrm>
            <a:custGeom>
              <a:avLst/>
              <a:gdLst>
                <a:gd name="T0" fmla="*/ 24 w 77"/>
                <a:gd name="T1" fmla="*/ 16 h 94"/>
                <a:gd name="T2" fmla="*/ 65 w 77"/>
                <a:gd name="T3" fmla="*/ 29 h 94"/>
                <a:gd name="T4" fmla="*/ 66 w 77"/>
                <a:gd name="T5" fmla="*/ 30 h 94"/>
                <a:gd name="T6" fmla="*/ 24 w 77"/>
                <a:gd name="T7" fmla="*/ 21 h 94"/>
                <a:gd name="T8" fmla="*/ 37 w 77"/>
                <a:gd name="T9" fmla="*/ 75 h 94"/>
                <a:gd name="T10" fmla="*/ 77 w 77"/>
                <a:gd name="T11" fmla="*/ 64 h 94"/>
                <a:gd name="T12" fmla="*/ 24 w 77"/>
                <a:gd name="T13" fmla="*/ 74 h 94"/>
                <a:gd name="T14" fmla="*/ 24 w 77"/>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4">
                  <a:moveTo>
                    <a:pt x="24" y="16"/>
                  </a:moveTo>
                  <a:cubicBezTo>
                    <a:pt x="49" y="0"/>
                    <a:pt x="65" y="29"/>
                    <a:pt x="65" y="29"/>
                  </a:cubicBezTo>
                  <a:cubicBezTo>
                    <a:pt x="65" y="29"/>
                    <a:pt x="65" y="29"/>
                    <a:pt x="66" y="30"/>
                  </a:cubicBezTo>
                  <a:cubicBezTo>
                    <a:pt x="66" y="30"/>
                    <a:pt x="46" y="7"/>
                    <a:pt x="24" y="21"/>
                  </a:cubicBezTo>
                  <a:cubicBezTo>
                    <a:pt x="1" y="35"/>
                    <a:pt x="24" y="73"/>
                    <a:pt x="37" y="75"/>
                  </a:cubicBezTo>
                  <a:cubicBezTo>
                    <a:pt x="49" y="78"/>
                    <a:pt x="70" y="83"/>
                    <a:pt x="77" y="64"/>
                  </a:cubicBezTo>
                  <a:cubicBezTo>
                    <a:pt x="77" y="94"/>
                    <a:pt x="38" y="85"/>
                    <a:pt x="24" y="74"/>
                  </a:cubicBezTo>
                  <a:cubicBezTo>
                    <a:pt x="11" y="63"/>
                    <a:pt x="0" y="33"/>
                    <a:pt x="24"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0"/>
            <p:cNvSpPr/>
            <p:nvPr/>
          </p:nvSpPr>
          <p:spPr bwMode="auto">
            <a:xfrm>
              <a:off x="4586999" y="6314593"/>
              <a:ext cx="17486" cy="19327"/>
            </a:xfrm>
            <a:custGeom>
              <a:avLst/>
              <a:gdLst>
                <a:gd name="T0" fmla="*/ 26 w 26"/>
                <a:gd name="T1" fmla="*/ 16 h 29"/>
                <a:gd name="T2" fmla="*/ 19 w 26"/>
                <a:gd name="T3" fmla="*/ 5 h 29"/>
                <a:gd name="T4" fmla="*/ 19 w 26"/>
                <a:gd name="T5" fmla="*/ 5 h 29"/>
                <a:gd name="T6" fmla="*/ 8 w 26"/>
                <a:gd name="T7" fmla="*/ 0 h 29"/>
                <a:gd name="T8" fmla="*/ 4 w 26"/>
                <a:gd name="T9" fmla="*/ 0 h 29"/>
                <a:gd name="T10" fmla="*/ 2 w 26"/>
                <a:gd name="T11" fmla="*/ 3 h 29"/>
                <a:gd name="T12" fmla="*/ 5 w 26"/>
                <a:gd name="T13" fmla="*/ 5 h 29"/>
                <a:gd name="T14" fmla="*/ 5 w 26"/>
                <a:gd name="T15" fmla="*/ 5 h 29"/>
                <a:gd name="T16" fmla="*/ 8 w 26"/>
                <a:gd name="T17" fmla="*/ 4 h 29"/>
                <a:gd name="T18" fmla="*/ 13 w 26"/>
                <a:gd name="T19" fmla="*/ 6 h 29"/>
                <a:gd name="T20" fmla="*/ 9 w 26"/>
                <a:gd name="T21" fmla="*/ 9 h 29"/>
                <a:gd name="T22" fmla="*/ 0 w 26"/>
                <a:gd name="T23" fmla="*/ 26 h 29"/>
                <a:gd name="T24" fmla="*/ 0 w 26"/>
                <a:gd name="T25" fmla="*/ 27 h 29"/>
                <a:gd name="T26" fmla="*/ 2 w 26"/>
                <a:gd name="T27" fmla="*/ 29 h 29"/>
                <a:gd name="T28" fmla="*/ 2 w 26"/>
                <a:gd name="T29" fmla="*/ 29 h 29"/>
                <a:gd name="T30" fmla="*/ 5 w 26"/>
                <a:gd name="T31" fmla="*/ 27 h 29"/>
                <a:gd name="T32" fmla="*/ 5 w 26"/>
                <a:gd name="T33" fmla="*/ 26 h 29"/>
                <a:gd name="T34" fmla="*/ 12 w 26"/>
                <a:gd name="T35" fmla="*/ 13 h 29"/>
                <a:gd name="T36" fmla="*/ 16 w 26"/>
                <a:gd name="T37" fmla="*/ 9 h 29"/>
                <a:gd name="T38" fmla="*/ 17 w 26"/>
                <a:gd name="T39" fmla="*/ 9 h 29"/>
                <a:gd name="T40" fmla="*/ 22 w 26"/>
                <a:gd name="T41" fmla="*/ 18 h 29"/>
                <a:gd name="T42" fmla="*/ 24 w 26"/>
                <a:gd name="T43" fmla="*/ 19 h 29"/>
                <a:gd name="T44" fmla="*/ 25 w 26"/>
                <a:gd name="T45" fmla="*/ 19 h 29"/>
                <a:gd name="T46" fmla="*/ 26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26" y="16"/>
                  </a:moveTo>
                  <a:cubicBezTo>
                    <a:pt x="24" y="11"/>
                    <a:pt x="22" y="7"/>
                    <a:pt x="19" y="5"/>
                  </a:cubicBezTo>
                  <a:cubicBezTo>
                    <a:pt x="19" y="5"/>
                    <a:pt x="19" y="5"/>
                    <a:pt x="19" y="5"/>
                  </a:cubicBezTo>
                  <a:cubicBezTo>
                    <a:pt x="15" y="1"/>
                    <a:pt x="11" y="0"/>
                    <a:pt x="8" y="0"/>
                  </a:cubicBezTo>
                  <a:cubicBezTo>
                    <a:pt x="6" y="0"/>
                    <a:pt x="4" y="0"/>
                    <a:pt x="4" y="0"/>
                  </a:cubicBezTo>
                  <a:cubicBezTo>
                    <a:pt x="3" y="1"/>
                    <a:pt x="2" y="2"/>
                    <a:pt x="2" y="3"/>
                  </a:cubicBezTo>
                  <a:cubicBezTo>
                    <a:pt x="2" y="4"/>
                    <a:pt x="3" y="5"/>
                    <a:pt x="5" y="5"/>
                  </a:cubicBezTo>
                  <a:cubicBezTo>
                    <a:pt x="5" y="5"/>
                    <a:pt x="5" y="5"/>
                    <a:pt x="5" y="5"/>
                  </a:cubicBezTo>
                  <a:cubicBezTo>
                    <a:pt x="5" y="4"/>
                    <a:pt x="6" y="4"/>
                    <a:pt x="8" y="4"/>
                  </a:cubicBezTo>
                  <a:cubicBezTo>
                    <a:pt x="9" y="5"/>
                    <a:pt x="11" y="5"/>
                    <a:pt x="13" y="6"/>
                  </a:cubicBezTo>
                  <a:cubicBezTo>
                    <a:pt x="12" y="7"/>
                    <a:pt x="11" y="8"/>
                    <a:pt x="9" y="9"/>
                  </a:cubicBezTo>
                  <a:cubicBezTo>
                    <a:pt x="6" y="12"/>
                    <a:pt x="1" y="18"/>
                    <a:pt x="0" y="26"/>
                  </a:cubicBezTo>
                  <a:cubicBezTo>
                    <a:pt x="0" y="26"/>
                    <a:pt x="0" y="26"/>
                    <a:pt x="0" y="27"/>
                  </a:cubicBezTo>
                  <a:cubicBezTo>
                    <a:pt x="0" y="28"/>
                    <a:pt x="1" y="29"/>
                    <a:pt x="2" y="29"/>
                  </a:cubicBezTo>
                  <a:cubicBezTo>
                    <a:pt x="2" y="29"/>
                    <a:pt x="2" y="29"/>
                    <a:pt x="2" y="29"/>
                  </a:cubicBezTo>
                  <a:cubicBezTo>
                    <a:pt x="3" y="29"/>
                    <a:pt x="5" y="28"/>
                    <a:pt x="5" y="27"/>
                  </a:cubicBezTo>
                  <a:cubicBezTo>
                    <a:pt x="5" y="27"/>
                    <a:pt x="5" y="26"/>
                    <a:pt x="5" y="26"/>
                  </a:cubicBezTo>
                  <a:cubicBezTo>
                    <a:pt x="6" y="20"/>
                    <a:pt x="9" y="15"/>
                    <a:pt x="12" y="13"/>
                  </a:cubicBezTo>
                  <a:cubicBezTo>
                    <a:pt x="14" y="11"/>
                    <a:pt x="15" y="10"/>
                    <a:pt x="16" y="9"/>
                  </a:cubicBezTo>
                  <a:cubicBezTo>
                    <a:pt x="17" y="9"/>
                    <a:pt x="17" y="9"/>
                    <a:pt x="17" y="9"/>
                  </a:cubicBezTo>
                  <a:cubicBezTo>
                    <a:pt x="19" y="11"/>
                    <a:pt x="20" y="14"/>
                    <a:pt x="22" y="18"/>
                  </a:cubicBezTo>
                  <a:cubicBezTo>
                    <a:pt x="22" y="18"/>
                    <a:pt x="23" y="19"/>
                    <a:pt x="24" y="19"/>
                  </a:cubicBezTo>
                  <a:cubicBezTo>
                    <a:pt x="24" y="19"/>
                    <a:pt x="24" y="19"/>
                    <a:pt x="25" y="19"/>
                  </a:cubicBezTo>
                  <a:cubicBezTo>
                    <a:pt x="26" y="18"/>
                    <a:pt x="26" y="17"/>
                    <a:pt x="26"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21"/>
            <p:cNvSpPr>
              <a:spLocks noChangeArrowheads="1"/>
            </p:cNvSpPr>
            <p:nvPr/>
          </p:nvSpPr>
          <p:spPr bwMode="auto">
            <a:xfrm>
              <a:off x="4760020"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2"/>
            <p:cNvSpPr/>
            <p:nvPr/>
          </p:nvSpPr>
          <p:spPr bwMode="auto">
            <a:xfrm>
              <a:off x="4763702" y="6283762"/>
              <a:ext cx="19327" cy="13805"/>
            </a:xfrm>
            <a:custGeom>
              <a:avLst/>
              <a:gdLst>
                <a:gd name="T0" fmla="*/ 28 w 29"/>
                <a:gd name="T1" fmla="*/ 6 h 21"/>
                <a:gd name="T2" fmla="*/ 17 w 29"/>
                <a:gd name="T3" fmla="*/ 18 h 21"/>
                <a:gd name="T4" fmla="*/ 2 w 29"/>
                <a:gd name="T5" fmla="*/ 15 h 21"/>
                <a:gd name="T6" fmla="*/ 12 w 29"/>
                <a:gd name="T7" fmla="*/ 2 h 21"/>
                <a:gd name="T8" fmla="*/ 28 w 29"/>
                <a:gd name="T9" fmla="*/ 6 h 21"/>
              </a:gdLst>
              <a:ahLst/>
              <a:cxnLst>
                <a:cxn ang="0">
                  <a:pos x="T0" y="T1"/>
                </a:cxn>
                <a:cxn ang="0">
                  <a:pos x="T2" y="T3"/>
                </a:cxn>
                <a:cxn ang="0">
                  <a:pos x="T4" y="T5"/>
                </a:cxn>
                <a:cxn ang="0">
                  <a:pos x="T6" y="T7"/>
                </a:cxn>
                <a:cxn ang="0">
                  <a:pos x="T8" y="T9"/>
                </a:cxn>
              </a:cxnLst>
              <a:rect l="0" t="0" r="r" b="b"/>
              <a:pathLst>
                <a:path w="29" h="21">
                  <a:moveTo>
                    <a:pt x="28" y="6"/>
                  </a:moveTo>
                  <a:cubicBezTo>
                    <a:pt x="29" y="10"/>
                    <a:pt x="24" y="16"/>
                    <a:pt x="17" y="18"/>
                  </a:cubicBezTo>
                  <a:cubicBezTo>
                    <a:pt x="10" y="21"/>
                    <a:pt x="3" y="19"/>
                    <a:pt x="2" y="15"/>
                  </a:cubicBezTo>
                  <a:cubicBezTo>
                    <a:pt x="0" y="10"/>
                    <a:pt x="5" y="5"/>
                    <a:pt x="12" y="2"/>
                  </a:cubicBezTo>
                  <a:cubicBezTo>
                    <a:pt x="19" y="0"/>
                    <a:pt x="26" y="1"/>
                    <a:pt x="28"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23"/>
            <p:cNvSpPr>
              <a:spLocks noChangeArrowheads="1"/>
            </p:cNvSpPr>
            <p:nvPr/>
          </p:nvSpPr>
          <p:spPr bwMode="auto">
            <a:xfrm>
              <a:off x="4643139"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4"/>
            <p:cNvSpPr/>
            <p:nvPr/>
          </p:nvSpPr>
          <p:spPr bwMode="auto">
            <a:xfrm>
              <a:off x="4647280" y="6283762"/>
              <a:ext cx="18867" cy="13805"/>
            </a:xfrm>
            <a:custGeom>
              <a:avLst/>
              <a:gdLst>
                <a:gd name="T0" fmla="*/ 27 w 28"/>
                <a:gd name="T1" fmla="*/ 6 h 21"/>
                <a:gd name="T2" fmla="*/ 17 w 28"/>
                <a:gd name="T3" fmla="*/ 18 h 21"/>
                <a:gd name="T4" fmla="*/ 1 w 28"/>
                <a:gd name="T5" fmla="*/ 15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0"/>
                    <a:pt x="24" y="16"/>
                    <a:pt x="17" y="18"/>
                  </a:cubicBezTo>
                  <a:cubicBezTo>
                    <a:pt x="9" y="21"/>
                    <a:pt x="2" y="19"/>
                    <a:pt x="1" y="15"/>
                  </a:cubicBezTo>
                  <a:cubicBezTo>
                    <a:pt x="0" y="10"/>
                    <a:pt x="4" y="5"/>
                    <a:pt x="11" y="2"/>
                  </a:cubicBezTo>
                  <a:cubicBezTo>
                    <a:pt x="19" y="0"/>
                    <a:pt x="26" y="1"/>
                    <a:pt x="27"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5"/>
            <p:cNvSpPr/>
            <p:nvPr/>
          </p:nvSpPr>
          <p:spPr bwMode="auto">
            <a:xfrm>
              <a:off x="4759560" y="6256152"/>
              <a:ext cx="40494" cy="16106"/>
            </a:xfrm>
            <a:custGeom>
              <a:avLst/>
              <a:gdLst>
                <a:gd name="T0" fmla="*/ 2 w 60"/>
                <a:gd name="T1" fmla="*/ 23 h 24"/>
                <a:gd name="T2" fmla="*/ 1 w 60"/>
                <a:gd name="T3" fmla="*/ 19 h 24"/>
                <a:gd name="T4" fmla="*/ 1 w 60"/>
                <a:gd name="T5" fmla="*/ 19 h 24"/>
                <a:gd name="T6" fmla="*/ 7 w 60"/>
                <a:gd name="T7" fmla="*/ 10 h 24"/>
                <a:gd name="T8" fmla="*/ 7 w 60"/>
                <a:gd name="T9" fmla="*/ 10 h 24"/>
                <a:gd name="T10" fmla="*/ 26 w 60"/>
                <a:gd name="T11" fmla="*/ 0 h 24"/>
                <a:gd name="T12" fmla="*/ 26 w 60"/>
                <a:gd name="T13" fmla="*/ 0 h 24"/>
                <a:gd name="T14" fmla="*/ 31 w 60"/>
                <a:gd name="T15" fmla="*/ 0 h 24"/>
                <a:gd name="T16" fmla="*/ 31 w 60"/>
                <a:gd name="T17" fmla="*/ 0 h 24"/>
                <a:gd name="T18" fmla="*/ 59 w 60"/>
                <a:gd name="T19" fmla="*/ 16 h 24"/>
                <a:gd name="T20" fmla="*/ 59 w 60"/>
                <a:gd name="T21" fmla="*/ 16 h 24"/>
                <a:gd name="T22" fmla="*/ 57 w 60"/>
                <a:gd name="T23" fmla="*/ 20 h 24"/>
                <a:gd name="T24" fmla="*/ 57 w 60"/>
                <a:gd name="T25" fmla="*/ 20 h 24"/>
                <a:gd name="T26" fmla="*/ 52 w 60"/>
                <a:gd name="T27" fmla="*/ 19 h 24"/>
                <a:gd name="T28" fmla="*/ 52 w 60"/>
                <a:gd name="T29" fmla="*/ 19 h 24"/>
                <a:gd name="T30" fmla="*/ 31 w 60"/>
                <a:gd name="T31" fmla="*/ 7 h 24"/>
                <a:gd name="T32" fmla="*/ 31 w 60"/>
                <a:gd name="T33" fmla="*/ 7 h 24"/>
                <a:gd name="T34" fmla="*/ 27 w 60"/>
                <a:gd name="T35" fmla="*/ 7 h 24"/>
                <a:gd name="T36" fmla="*/ 27 w 60"/>
                <a:gd name="T37" fmla="*/ 7 h 24"/>
                <a:gd name="T38" fmla="*/ 14 w 60"/>
                <a:gd name="T39" fmla="*/ 14 h 24"/>
                <a:gd name="T40" fmla="*/ 14 w 60"/>
                <a:gd name="T41" fmla="*/ 14 h 24"/>
                <a:gd name="T42" fmla="*/ 8 w 60"/>
                <a:gd name="T43" fmla="*/ 22 h 24"/>
                <a:gd name="T44" fmla="*/ 8 w 60"/>
                <a:gd name="T45" fmla="*/ 22 h 24"/>
                <a:gd name="T46" fmla="*/ 7 w 60"/>
                <a:gd name="T47" fmla="*/ 22 h 24"/>
                <a:gd name="T48" fmla="*/ 7 w 60"/>
                <a:gd name="T49" fmla="*/ 22 h 24"/>
                <a:gd name="T50" fmla="*/ 4 w 60"/>
                <a:gd name="T51" fmla="*/ 24 h 24"/>
                <a:gd name="T52" fmla="*/ 4 w 60"/>
                <a:gd name="T53" fmla="*/ 24 h 24"/>
                <a:gd name="T54" fmla="*/ 2 w 60"/>
                <a:gd name="T5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24">
                  <a:moveTo>
                    <a:pt x="2" y="23"/>
                  </a:moveTo>
                  <a:cubicBezTo>
                    <a:pt x="0" y="23"/>
                    <a:pt x="0" y="20"/>
                    <a:pt x="1" y="19"/>
                  </a:cubicBezTo>
                  <a:cubicBezTo>
                    <a:pt x="1" y="19"/>
                    <a:pt x="1" y="19"/>
                    <a:pt x="1" y="19"/>
                  </a:cubicBezTo>
                  <a:cubicBezTo>
                    <a:pt x="1" y="19"/>
                    <a:pt x="3" y="15"/>
                    <a:pt x="7" y="10"/>
                  </a:cubicBezTo>
                  <a:cubicBezTo>
                    <a:pt x="7" y="10"/>
                    <a:pt x="7" y="10"/>
                    <a:pt x="7" y="10"/>
                  </a:cubicBezTo>
                  <a:cubicBezTo>
                    <a:pt x="12" y="6"/>
                    <a:pt x="18" y="1"/>
                    <a:pt x="26" y="0"/>
                  </a:cubicBezTo>
                  <a:cubicBezTo>
                    <a:pt x="26" y="0"/>
                    <a:pt x="26" y="0"/>
                    <a:pt x="26" y="0"/>
                  </a:cubicBezTo>
                  <a:cubicBezTo>
                    <a:pt x="27" y="0"/>
                    <a:pt x="29" y="0"/>
                    <a:pt x="31" y="0"/>
                  </a:cubicBezTo>
                  <a:cubicBezTo>
                    <a:pt x="31" y="0"/>
                    <a:pt x="31" y="0"/>
                    <a:pt x="31" y="0"/>
                  </a:cubicBezTo>
                  <a:cubicBezTo>
                    <a:pt x="43" y="0"/>
                    <a:pt x="54" y="6"/>
                    <a:pt x="59" y="16"/>
                  </a:cubicBezTo>
                  <a:cubicBezTo>
                    <a:pt x="59" y="16"/>
                    <a:pt x="59" y="16"/>
                    <a:pt x="59" y="16"/>
                  </a:cubicBezTo>
                  <a:cubicBezTo>
                    <a:pt x="60" y="17"/>
                    <a:pt x="59" y="19"/>
                    <a:pt x="57" y="20"/>
                  </a:cubicBezTo>
                  <a:cubicBezTo>
                    <a:pt x="57" y="20"/>
                    <a:pt x="57" y="20"/>
                    <a:pt x="57" y="20"/>
                  </a:cubicBezTo>
                  <a:cubicBezTo>
                    <a:pt x="55" y="21"/>
                    <a:pt x="53" y="21"/>
                    <a:pt x="52" y="19"/>
                  </a:cubicBezTo>
                  <a:cubicBezTo>
                    <a:pt x="52" y="19"/>
                    <a:pt x="52" y="19"/>
                    <a:pt x="52" y="19"/>
                  </a:cubicBezTo>
                  <a:cubicBezTo>
                    <a:pt x="48" y="12"/>
                    <a:pt x="41" y="7"/>
                    <a:pt x="31" y="7"/>
                  </a:cubicBezTo>
                  <a:cubicBezTo>
                    <a:pt x="31" y="7"/>
                    <a:pt x="31" y="7"/>
                    <a:pt x="31" y="7"/>
                  </a:cubicBezTo>
                  <a:cubicBezTo>
                    <a:pt x="30" y="7"/>
                    <a:pt x="28" y="7"/>
                    <a:pt x="27" y="7"/>
                  </a:cubicBezTo>
                  <a:cubicBezTo>
                    <a:pt x="27" y="7"/>
                    <a:pt x="27" y="7"/>
                    <a:pt x="27" y="7"/>
                  </a:cubicBezTo>
                  <a:cubicBezTo>
                    <a:pt x="22" y="8"/>
                    <a:pt x="18" y="11"/>
                    <a:pt x="14" y="14"/>
                  </a:cubicBezTo>
                  <a:cubicBezTo>
                    <a:pt x="14" y="14"/>
                    <a:pt x="14" y="14"/>
                    <a:pt x="14" y="14"/>
                  </a:cubicBezTo>
                  <a:cubicBezTo>
                    <a:pt x="11" y="17"/>
                    <a:pt x="9" y="20"/>
                    <a:pt x="8" y="22"/>
                  </a:cubicBezTo>
                  <a:cubicBezTo>
                    <a:pt x="8" y="22"/>
                    <a:pt x="8" y="22"/>
                    <a:pt x="8" y="22"/>
                  </a:cubicBezTo>
                  <a:cubicBezTo>
                    <a:pt x="7" y="22"/>
                    <a:pt x="7" y="22"/>
                    <a:pt x="7" y="22"/>
                  </a:cubicBezTo>
                  <a:cubicBezTo>
                    <a:pt x="7" y="22"/>
                    <a:pt x="7" y="22"/>
                    <a:pt x="7" y="22"/>
                  </a:cubicBezTo>
                  <a:cubicBezTo>
                    <a:pt x="7" y="23"/>
                    <a:pt x="5" y="24"/>
                    <a:pt x="4" y="24"/>
                  </a:cubicBezTo>
                  <a:cubicBezTo>
                    <a:pt x="4" y="24"/>
                    <a:pt x="4" y="24"/>
                    <a:pt x="4" y="24"/>
                  </a:cubicBezTo>
                  <a:cubicBezTo>
                    <a:pt x="3" y="24"/>
                    <a:pt x="3" y="24"/>
                    <a:pt x="2" y="23"/>
                  </a:cubicBezTo>
                  <a:close/>
                </a:path>
              </a:pathLst>
            </a:cu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6"/>
            <p:cNvSpPr/>
            <p:nvPr/>
          </p:nvSpPr>
          <p:spPr bwMode="auto">
            <a:xfrm>
              <a:off x="4694217" y="6319194"/>
              <a:ext cx="38654" cy="16106"/>
            </a:xfrm>
            <a:custGeom>
              <a:avLst/>
              <a:gdLst>
                <a:gd name="T0" fmla="*/ 29 w 57"/>
                <a:gd name="T1" fmla="*/ 24 h 24"/>
                <a:gd name="T2" fmla="*/ 0 w 57"/>
                <a:gd name="T3" fmla="*/ 6 h 24"/>
                <a:gd name="T4" fmla="*/ 0 w 57"/>
                <a:gd name="T5" fmla="*/ 6 h 24"/>
                <a:gd name="T6" fmla="*/ 1 w 57"/>
                <a:gd name="T7" fmla="*/ 3 h 24"/>
                <a:gd name="T8" fmla="*/ 1 w 57"/>
                <a:gd name="T9" fmla="*/ 3 h 24"/>
                <a:gd name="T10" fmla="*/ 4 w 57"/>
                <a:gd name="T11" fmla="*/ 4 h 24"/>
                <a:gd name="T12" fmla="*/ 4 w 57"/>
                <a:gd name="T13" fmla="*/ 4 h 24"/>
                <a:gd name="T14" fmla="*/ 5 w 57"/>
                <a:gd name="T15" fmla="*/ 4 h 24"/>
                <a:gd name="T16" fmla="*/ 5 w 57"/>
                <a:gd name="T17" fmla="*/ 4 h 24"/>
                <a:gd name="T18" fmla="*/ 6 w 57"/>
                <a:gd name="T19" fmla="*/ 6 h 24"/>
                <a:gd name="T20" fmla="*/ 6 w 57"/>
                <a:gd name="T21" fmla="*/ 6 h 24"/>
                <a:gd name="T22" fmla="*/ 11 w 57"/>
                <a:gd name="T23" fmla="*/ 11 h 24"/>
                <a:gd name="T24" fmla="*/ 11 w 57"/>
                <a:gd name="T25" fmla="*/ 11 h 24"/>
                <a:gd name="T26" fmla="*/ 30 w 57"/>
                <a:gd name="T27" fmla="*/ 19 h 24"/>
                <a:gd name="T28" fmla="*/ 30 w 57"/>
                <a:gd name="T29" fmla="*/ 19 h 24"/>
                <a:gd name="T30" fmla="*/ 47 w 57"/>
                <a:gd name="T31" fmla="*/ 13 h 24"/>
                <a:gd name="T32" fmla="*/ 47 w 57"/>
                <a:gd name="T33" fmla="*/ 13 h 24"/>
                <a:gd name="T34" fmla="*/ 52 w 57"/>
                <a:gd name="T35" fmla="*/ 3 h 24"/>
                <a:gd name="T36" fmla="*/ 52 w 57"/>
                <a:gd name="T37" fmla="*/ 3 h 24"/>
                <a:gd name="T38" fmla="*/ 54 w 57"/>
                <a:gd name="T39" fmla="*/ 0 h 24"/>
                <a:gd name="T40" fmla="*/ 54 w 57"/>
                <a:gd name="T41" fmla="*/ 0 h 24"/>
                <a:gd name="T42" fmla="*/ 57 w 57"/>
                <a:gd name="T43" fmla="*/ 3 h 24"/>
                <a:gd name="T44" fmla="*/ 57 w 57"/>
                <a:gd name="T45" fmla="*/ 3 h 24"/>
                <a:gd name="T46" fmla="*/ 50 w 57"/>
                <a:gd name="T47" fmla="*/ 17 h 24"/>
                <a:gd name="T48" fmla="*/ 50 w 57"/>
                <a:gd name="T49" fmla="*/ 17 h 24"/>
                <a:gd name="T50" fmla="*/ 30 w 57"/>
                <a:gd name="T51" fmla="*/ 24 h 24"/>
                <a:gd name="T52" fmla="*/ 30 w 57"/>
                <a:gd name="T53" fmla="*/ 24 h 24"/>
                <a:gd name="T54" fmla="*/ 29 w 57"/>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24">
                  <a:moveTo>
                    <a:pt x="29" y="24"/>
                  </a:moveTo>
                  <a:cubicBezTo>
                    <a:pt x="10" y="22"/>
                    <a:pt x="0" y="7"/>
                    <a:pt x="0" y="6"/>
                  </a:cubicBezTo>
                  <a:cubicBezTo>
                    <a:pt x="0" y="6"/>
                    <a:pt x="0" y="6"/>
                    <a:pt x="0" y="6"/>
                  </a:cubicBezTo>
                  <a:cubicBezTo>
                    <a:pt x="0" y="5"/>
                    <a:pt x="0" y="4"/>
                    <a:pt x="1" y="3"/>
                  </a:cubicBezTo>
                  <a:cubicBezTo>
                    <a:pt x="1" y="3"/>
                    <a:pt x="1" y="3"/>
                    <a:pt x="1" y="3"/>
                  </a:cubicBezTo>
                  <a:cubicBezTo>
                    <a:pt x="2" y="2"/>
                    <a:pt x="4" y="3"/>
                    <a:pt x="4" y="4"/>
                  </a:cubicBezTo>
                  <a:cubicBezTo>
                    <a:pt x="4" y="4"/>
                    <a:pt x="4" y="4"/>
                    <a:pt x="4" y="4"/>
                  </a:cubicBezTo>
                  <a:cubicBezTo>
                    <a:pt x="4" y="4"/>
                    <a:pt x="4" y="4"/>
                    <a:pt x="5" y="4"/>
                  </a:cubicBezTo>
                  <a:cubicBezTo>
                    <a:pt x="5" y="4"/>
                    <a:pt x="5" y="4"/>
                    <a:pt x="5" y="4"/>
                  </a:cubicBezTo>
                  <a:cubicBezTo>
                    <a:pt x="5" y="5"/>
                    <a:pt x="5" y="5"/>
                    <a:pt x="6" y="6"/>
                  </a:cubicBezTo>
                  <a:cubicBezTo>
                    <a:pt x="6" y="6"/>
                    <a:pt x="6" y="6"/>
                    <a:pt x="6" y="6"/>
                  </a:cubicBezTo>
                  <a:cubicBezTo>
                    <a:pt x="7" y="7"/>
                    <a:pt x="8" y="9"/>
                    <a:pt x="11" y="11"/>
                  </a:cubicBezTo>
                  <a:cubicBezTo>
                    <a:pt x="11" y="11"/>
                    <a:pt x="11" y="11"/>
                    <a:pt x="11" y="11"/>
                  </a:cubicBezTo>
                  <a:cubicBezTo>
                    <a:pt x="15" y="14"/>
                    <a:pt x="21" y="18"/>
                    <a:pt x="30" y="19"/>
                  </a:cubicBezTo>
                  <a:cubicBezTo>
                    <a:pt x="30" y="19"/>
                    <a:pt x="30" y="19"/>
                    <a:pt x="30" y="19"/>
                  </a:cubicBezTo>
                  <a:cubicBezTo>
                    <a:pt x="38" y="19"/>
                    <a:pt x="44" y="17"/>
                    <a:pt x="47" y="13"/>
                  </a:cubicBezTo>
                  <a:cubicBezTo>
                    <a:pt x="47" y="13"/>
                    <a:pt x="47" y="13"/>
                    <a:pt x="47" y="13"/>
                  </a:cubicBezTo>
                  <a:cubicBezTo>
                    <a:pt x="50" y="10"/>
                    <a:pt x="52" y="5"/>
                    <a:pt x="52" y="3"/>
                  </a:cubicBezTo>
                  <a:cubicBezTo>
                    <a:pt x="52" y="3"/>
                    <a:pt x="52" y="3"/>
                    <a:pt x="52" y="3"/>
                  </a:cubicBezTo>
                  <a:cubicBezTo>
                    <a:pt x="52" y="1"/>
                    <a:pt x="53" y="0"/>
                    <a:pt x="54" y="0"/>
                  </a:cubicBezTo>
                  <a:cubicBezTo>
                    <a:pt x="54" y="0"/>
                    <a:pt x="54" y="0"/>
                    <a:pt x="54" y="0"/>
                  </a:cubicBezTo>
                  <a:cubicBezTo>
                    <a:pt x="56" y="0"/>
                    <a:pt x="57" y="2"/>
                    <a:pt x="57" y="3"/>
                  </a:cubicBezTo>
                  <a:cubicBezTo>
                    <a:pt x="57" y="3"/>
                    <a:pt x="57" y="3"/>
                    <a:pt x="57" y="3"/>
                  </a:cubicBezTo>
                  <a:cubicBezTo>
                    <a:pt x="56" y="7"/>
                    <a:pt x="55" y="12"/>
                    <a:pt x="50" y="17"/>
                  </a:cubicBezTo>
                  <a:cubicBezTo>
                    <a:pt x="50" y="17"/>
                    <a:pt x="50" y="17"/>
                    <a:pt x="50" y="17"/>
                  </a:cubicBezTo>
                  <a:cubicBezTo>
                    <a:pt x="46" y="21"/>
                    <a:pt x="39" y="24"/>
                    <a:pt x="30" y="24"/>
                  </a:cubicBezTo>
                  <a:cubicBezTo>
                    <a:pt x="30" y="24"/>
                    <a:pt x="30" y="24"/>
                    <a:pt x="30" y="24"/>
                  </a:cubicBezTo>
                  <a:cubicBezTo>
                    <a:pt x="29" y="24"/>
                    <a:pt x="29" y="24"/>
                    <a:pt x="29" y="2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7"/>
            <p:cNvSpPr/>
            <p:nvPr/>
          </p:nvSpPr>
          <p:spPr bwMode="auto">
            <a:xfrm>
              <a:off x="4657864" y="6344964"/>
              <a:ext cx="118262" cy="29450"/>
            </a:xfrm>
            <a:custGeom>
              <a:avLst/>
              <a:gdLst>
                <a:gd name="T0" fmla="*/ 1 w 176"/>
                <a:gd name="T1" fmla="*/ 14 h 44"/>
                <a:gd name="T2" fmla="*/ 2 w 176"/>
                <a:gd name="T3" fmla="*/ 10 h 44"/>
                <a:gd name="T4" fmla="*/ 2 w 176"/>
                <a:gd name="T5" fmla="*/ 10 h 44"/>
                <a:gd name="T6" fmla="*/ 5 w 176"/>
                <a:gd name="T7" fmla="*/ 11 h 44"/>
                <a:gd name="T8" fmla="*/ 5 w 176"/>
                <a:gd name="T9" fmla="*/ 11 h 44"/>
                <a:gd name="T10" fmla="*/ 5 w 176"/>
                <a:gd name="T11" fmla="*/ 12 h 44"/>
                <a:gd name="T12" fmla="*/ 5 w 176"/>
                <a:gd name="T13" fmla="*/ 12 h 44"/>
                <a:gd name="T14" fmla="*/ 6 w 176"/>
                <a:gd name="T15" fmla="*/ 12 h 44"/>
                <a:gd name="T16" fmla="*/ 6 w 176"/>
                <a:gd name="T17" fmla="*/ 12 h 44"/>
                <a:gd name="T18" fmla="*/ 8 w 176"/>
                <a:gd name="T19" fmla="*/ 15 h 44"/>
                <a:gd name="T20" fmla="*/ 8 w 176"/>
                <a:gd name="T21" fmla="*/ 15 h 44"/>
                <a:gd name="T22" fmla="*/ 17 w 176"/>
                <a:gd name="T23" fmla="*/ 24 h 44"/>
                <a:gd name="T24" fmla="*/ 17 w 176"/>
                <a:gd name="T25" fmla="*/ 24 h 44"/>
                <a:gd name="T26" fmla="*/ 60 w 176"/>
                <a:gd name="T27" fmla="*/ 39 h 44"/>
                <a:gd name="T28" fmla="*/ 60 w 176"/>
                <a:gd name="T29" fmla="*/ 39 h 44"/>
                <a:gd name="T30" fmla="*/ 65 w 176"/>
                <a:gd name="T31" fmla="*/ 39 h 44"/>
                <a:gd name="T32" fmla="*/ 65 w 176"/>
                <a:gd name="T33" fmla="*/ 39 h 44"/>
                <a:gd name="T34" fmla="*/ 133 w 176"/>
                <a:gd name="T35" fmla="*/ 33 h 44"/>
                <a:gd name="T36" fmla="*/ 133 w 176"/>
                <a:gd name="T37" fmla="*/ 33 h 44"/>
                <a:gd name="T38" fmla="*/ 171 w 176"/>
                <a:gd name="T39" fmla="*/ 2 h 44"/>
                <a:gd name="T40" fmla="*/ 171 w 176"/>
                <a:gd name="T41" fmla="*/ 2 h 44"/>
                <a:gd name="T42" fmla="*/ 174 w 176"/>
                <a:gd name="T43" fmla="*/ 0 h 44"/>
                <a:gd name="T44" fmla="*/ 174 w 176"/>
                <a:gd name="T45" fmla="*/ 0 h 44"/>
                <a:gd name="T46" fmla="*/ 176 w 176"/>
                <a:gd name="T47" fmla="*/ 3 h 44"/>
                <a:gd name="T48" fmla="*/ 176 w 176"/>
                <a:gd name="T49" fmla="*/ 3 h 44"/>
                <a:gd name="T50" fmla="*/ 134 w 176"/>
                <a:gd name="T51" fmla="*/ 37 h 44"/>
                <a:gd name="T52" fmla="*/ 134 w 176"/>
                <a:gd name="T53" fmla="*/ 37 h 44"/>
                <a:gd name="T54" fmla="*/ 65 w 176"/>
                <a:gd name="T55" fmla="*/ 44 h 44"/>
                <a:gd name="T56" fmla="*/ 65 w 176"/>
                <a:gd name="T57" fmla="*/ 44 h 44"/>
                <a:gd name="T58" fmla="*/ 60 w 176"/>
                <a:gd name="T59" fmla="*/ 44 h 44"/>
                <a:gd name="T60" fmla="*/ 60 w 176"/>
                <a:gd name="T61" fmla="*/ 44 h 44"/>
                <a:gd name="T62" fmla="*/ 60 w 176"/>
                <a:gd name="T63" fmla="*/ 44 h 44"/>
                <a:gd name="T64" fmla="*/ 60 w 176"/>
                <a:gd name="T65" fmla="*/ 44 h 44"/>
                <a:gd name="T66" fmla="*/ 1 w 176"/>
                <a:gd name="T6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44">
                  <a:moveTo>
                    <a:pt x="1" y="14"/>
                  </a:moveTo>
                  <a:cubicBezTo>
                    <a:pt x="0" y="13"/>
                    <a:pt x="1" y="11"/>
                    <a:pt x="2" y="10"/>
                  </a:cubicBezTo>
                  <a:cubicBezTo>
                    <a:pt x="2" y="10"/>
                    <a:pt x="2" y="10"/>
                    <a:pt x="2" y="10"/>
                  </a:cubicBezTo>
                  <a:cubicBezTo>
                    <a:pt x="3" y="10"/>
                    <a:pt x="5" y="10"/>
                    <a:pt x="5" y="11"/>
                  </a:cubicBezTo>
                  <a:cubicBezTo>
                    <a:pt x="5" y="11"/>
                    <a:pt x="5" y="11"/>
                    <a:pt x="5" y="11"/>
                  </a:cubicBezTo>
                  <a:cubicBezTo>
                    <a:pt x="5" y="11"/>
                    <a:pt x="5" y="11"/>
                    <a:pt x="5" y="12"/>
                  </a:cubicBezTo>
                  <a:cubicBezTo>
                    <a:pt x="5" y="12"/>
                    <a:pt x="5" y="12"/>
                    <a:pt x="5" y="12"/>
                  </a:cubicBezTo>
                  <a:cubicBezTo>
                    <a:pt x="5" y="12"/>
                    <a:pt x="6" y="12"/>
                    <a:pt x="6" y="12"/>
                  </a:cubicBezTo>
                  <a:cubicBezTo>
                    <a:pt x="6" y="12"/>
                    <a:pt x="6" y="12"/>
                    <a:pt x="6" y="12"/>
                  </a:cubicBezTo>
                  <a:cubicBezTo>
                    <a:pt x="6" y="13"/>
                    <a:pt x="7" y="14"/>
                    <a:pt x="8" y="15"/>
                  </a:cubicBezTo>
                  <a:cubicBezTo>
                    <a:pt x="8" y="15"/>
                    <a:pt x="8" y="15"/>
                    <a:pt x="8" y="15"/>
                  </a:cubicBezTo>
                  <a:cubicBezTo>
                    <a:pt x="9" y="17"/>
                    <a:pt x="12" y="21"/>
                    <a:pt x="17" y="24"/>
                  </a:cubicBezTo>
                  <a:cubicBezTo>
                    <a:pt x="17" y="24"/>
                    <a:pt x="17" y="24"/>
                    <a:pt x="17" y="24"/>
                  </a:cubicBezTo>
                  <a:cubicBezTo>
                    <a:pt x="25" y="30"/>
                    <a:pt x="39" y="37"/>
                    <a:pt x="60" y="39"/>
                  </a:cubicBezTo>
                  <a:cubicBezTo>
                    <a:pt x="60" y="39"/>
                    <a:pt x="60" y="39"/>
                    <a:pt x="60" y="39"/>
                  </a:cubicBezTo>
                  <a:cubicBezTo>
                    <a:pt x="62" y="39"/>
                    <a:pt x="63" y="39"/>
                    <a:pt x="65" y="39"/>
                  </a:cubicBezTo>
                  <a:cubicBezTo>
                    <a:pt x="65" y="39"/>
                    <a:pt x="65" y="39"/>
                    <a:pt x="65" y="39"/>
                  </a:cubicBezTo>
                  <a:cubicBezTo>
                    <a:pt x="89" y="39"/>
                    <a:pt x="113" y="38"/>
                    <a:pt x="133" y="33"/>
                  </a:cubicBezTo>
                  <a:cubicBezTo>
                    <a:pt x="133" y="33"/>
                    <a:pt x="133" y="33"/>
                    <a:pt x="133" y="33"/>
                  </a:cubicBezTo>
                  <a:cubicBezTo>
                    <a:pt x="152" y="27"/>
                    <a:pt x="167" y="18"/>
                    <a:pt x="171" y="2"/>
                  </a:cubicBezTo>
                  <a:cubicBezTo>
                    <a:pt x="171" y="2"/>
                    <a:pt x="171" y="2"/>
                    <a:pt x="171" y="2"/>
                  </a:cubicBezTo>
                  <a:cubicBezTo>
                    <a:pt x="172" y="1"/>
                    <a:pt x="173" y="0"/>
                    <a:pt x="174" y="0"/>
                  </a:cubicBezTo>
                  <a:cubicBezTo>
                    <a:pt x="174" y="0"/>
                    <a:pt x="174" y="0"/>
                    <a:pt x="174" y="0"/>
                  </a:cubicBezTo>
                  <a:cubicBezTo>
                    <a:pt x="175" y="1"/>
                    <a:pt x="176" y="2"/>
                    <a:pt x="176" y="3"/>
                  </a:cubicBezTo>
                  <a:cubicBezTo>
                    <a:pt x="176" y="3"/>
                    <a:pt x="176" y="3"/>
                    <a:pt x="176" y="3"/>
                  </a:cubicBezTo>
                  <a:cubicBezTo>
                    <a:pt x="170" y="21"/>
                    <a:pt x="154" y="32"/>
                    <a:pt x="134" y="37"/>
                  </a:cubicBezTo>
                  <a:cubicBezTo>
                    <a:pt x="134" y="37"/>
                    <a:pt x="134" y="37"/>
                    <a:pt x="134" y="37"/>
                  </a:cubicBezTo>
                  <a:cubicBezTo>
                    <a:pt x="113" y="43"/>
                    <a:pt x="89" y="44"/>
                    <a:pt x="65" y="44"/>
                  </a:cubicBezTo>
                  <a:cubicBezTo>
                    <a:pt x="65" y="44"/>
                    <a:pt x="65" y="44"/>
                    <a:pt x="65" y="44"/>
                  </a:cubicBezTo>
                  <a:cubicBezTo>
                    <a:pt x="63" y="44"/>
                    <a:pt x="62" y="44"/>
                    <a:pt x="60" y="44"/>
                  </a:cubicBezTo>
                  <a:cubicBezTo>
                    <a:pt x="60" y="44"/>
                    <a:pt x="60" y="44"/>
                    <a:pt x="60" y="44"/>
                  </a:cubicBezTo>
                  <a:cubicBezTo>
                    <a:pt x="60" y="44"/>
                    <a:pt x="60" y="44"/>
                    <a:pt x="60" y="44"/>
                  </a:cubicBezTo>
                  <a:cubicBezTo>
                    <a:pt x="60" y="44"/>
                    <a:pt x="60" y="44"/>
                    <a:pt x="60" y="44"/>
                  </a:cubicBezTo>
                  <a:cubicBezTo>
                    <a:pt x="15" y="41"/>
                    <a:pt x="1" y="14"/>
                    <a:pt x="1" y="1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8"/>
            <p:cNvSpPr/>
            <p:nvPr/>
          </p:nvSpPr>
          <p:spPr bwMode="auto">
            <a:xfrm>
              <a:off x="4766463" y="6333920"/>
              <a:ext cx="17486" cy="12885"/>
            </a:xfrm>
            <a:custGeom>
              <a:avLst/>
              <a:gdLst>
                <a:gd name="T0" fmla="*/ 21 w 26"/>
                <a:gd name="T1" fmla="*/ 17 h 19"/>
                <a:gd name="T2" fmla="*/ 21 w 26"/>
                <a:gd name="T3" fmla="*/ 17 h 19"/>
                <a:gd name="T4" fmla="*/ 21 w 26"/>
                <a:gd name="T5" fmla="*/ 17 h 19"/>
                <a:gd name="T6" fmla="*/ 21 w 26"/>
                <a:gd name="T7" fmla="*/ 17 h 19"/>
                <a:gd name="T8" fmla="*/ 20 w 26"/>
                <a:gd name="T9" fmla="*/ 15 h 19"/>
                <a:gd name="T10" fmla="*/ 20 w 26"/>
                <a:gd name="T11" fmla="*/ 15 h 19"/>
                <a:gd name="T12" fmla="*/ 15 w 26"/>
                <a:gd name="T13" fmla="*/ 7 h 19"/>
                <a:gd name="T14" fmla="*/ 15 w 26"/>
                <a:gd name="T15" fmla="*/ 7 h 19"/>
                <a:gd name="T16" fmla="*/ 11 w 26"/>
                <a:gd name="T17" fmla="*/ 5 h 19"/>
                <a:gd name="T18" fmla="*/ 11 w 26"/>
                <a:gd name="T19" fmla="*/ 5 h 19"/>
                <a:gd name="T20" fmla="*/ 4 w 26"/>
                <a:gd name="T21" fmla="*/ 9 h 19"/>
                <a:gd name="T22" fmla="*/ 4 w 26"/>
                <a:gd name="T23" fmla="*/ 9 h 19"/>
                <a:gd name="T24" fmla="*/ 4 w 26"/>
                <a:gd name="T25" fmla="*/ 9 h 19"/>
                <a:gd name="T26" fmla="*/ 4 w 26"/>
                <a:gd name="T27" fmla="*/ 9 h 19"/>
                <a:gd name="T28" fmla="*/ 4 w 26"/>
                <a:gd name="T29" fmla="*/ 9 h 19"/>
                <a:gd name="T30" fmla="*/ 1 w 26"/>
                <a:gd name="T31" fmla="*/ 10 h 19"/>
                <a:gd name="T32" fmla="*/ 1 w 26"/>
                <a:gd name="T33" fmla="*/ 10 h 19"/>
                <a:gd name="T34" fmla="*/ 1 w 26"/>
                <a:gd name="T35" fmla="*/ 6 h 19"/>
                <a:gd name="T36" fmla="*/ 1 w 26"/>
                <a:gd name="T37" fmla="*/ 6 h 19"/>
                <a:gd name="T38" fmla="*/ 4 w 26"/>
                <a:gd name="T39" fmla="*/ 3 h 19"/>
                <a:gd name="T40" fmla="*/ 4 w 26"/>
                <a:gd name="T41" fmla="*/ 3 h 19"/>
                <a:gd name="T42" fmla="*/ 12 w 26"/>
                <a:gd name="T43" fmla="*/ 0 h 19"/>
                <a:gd name="T44" fmla="*/ 12 w 26"/>
                <a:gd name="T45" fmla="*/ 0 h 19"/>
                <a:gd name="T46" fmla="*/ 18 w 26"/>
                <a:gd name="T47" fmla="*/ 4 h 19"/>
                <a:gd name="T48" fmla="*/ 18 w 26"/>
                <a:gd name="T49" fmla="*/ 4 h 19"/>
                <a:gd name="T50" fmla="*/ 26 w 26"/>
                <a:gd name="T51" fmla="*/ 16 h 19"/>
                <a:gd name="T52" fmla="*/ 26 w 26"/>
                <a:gd name="T53" fmla="*/ 16 h 19"/>
                <a:gd name="T54" fmla="*/ 24 w 26"/>
                <a:gd name="T55" fmla="*/ 19 h 19"/>
                <a:gd name="T56" fmla="*/ 24 w 26"/>
                <a:gd name="T57" fmla="*/ 19 h 19"/>
                <a:gd name="T58" fmla="*/ 24 w 26"/>
                <a:gd name="T59" fmla="*/ 19 h 19"/>
                <a:gd name="T60" fmla="*/ 24 w 26"/>
                <a:gd name="T61" fmla="*/ 19 h 19"/>
                <a:gd name="T62" fmla="*/ 21 w 26"/>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21" y="17"/>
                  </a:moveTo>
                  <a:cubicBezTo>
                    <a:pt x="21" y="17"/>
                    <a:pt x="21" y="17"/>
                    <a:pt x="21" y="17"/>
                  </a:cubicBezTo>
                  <a:cubicBezTo>
                    <a:pt x="21" y="17"/>
                    <a:pt x="21" y="17"/>
                    <a:pt x="21" y="17"/>
                  </a:cubicBezTo>
                  <a:cubicBezTo>
                    <a:pt x="21" y="17"/>
                    <a:pt x="21" y="17"/>
                    <a:pt x="21" y="17"/>
                  </a:cubicBezTo>
                  <a:cubicBezTo>
                    <a:pt x="21" y="16"/>
                    <a:pt x="21" y="16"/>
                    <a:pt x="20" y="15"/>
                  </a:cubicBezTo>
                  <a:cubicBezTo>
                    <a:pt x="20" y="15"/>
                    <a:pt x="20" y="15"/>
                    <a:pt x="20" y="15"/>
                  </a:cubicBezTo>
                  <a:cubicBezTo>
                    <a:pt x="20" y="13"/>
                    <a:pt x="18" y="11"/>
                    <a:pt x="15" y="7"/>
                  </a:cubicBezTo>
                  <a:cubicBezTo>
                    <a:pt x="15" y="7"/>
                    <a:pt x="15" y="7"/>
                    <a:pt x="15" y="7"/>
                  </a:cubicBezTo>
                  <a:cubicBezTo>
                    <a:pt x="14" y="6"/>
                    <a:pt x="12" y="5"/>
                    <a:pt x="11" y="5"/>
                  </a:cubicBezTo>
                  <a:cubicBezTo>
                    <a:pt x="11" y="5"/>
                    <a:pt x="11" y="5"/>
                    <a:pt x="11" y="5"/>
                  </a:cubicBezTo>
                  <a:cubicBezTo>
                    <a:pt x="9" y="5"/>
                    <a:pt x="5" y="8"/>
                    <a:pt x="4" y="9"/>
                  </a:cubicBezTo>
                  <a:cubicBezTo>
                    <a:pt x="4" y="9"/>
                    <a:pt x="4" y="9"/>
                    <a:pt x="4" y="9"/>
                  </a:cubicBezTo>
                  <a:cubicBezTo>
                    <a:pt x="4" y="9"/>
                    <a:pt x="4" y="9"/>
                    <a:pt x="4" y="9"/>
                  </a:cubicBezTo>
                  <a:cubicBezTo>
                    <a:pt x="4" y="9"/>
                    <a:pt x="4" y="9"/>
                    <a:pt x="4" y="9"/>
                  </a:cubicBezTo>
                  <a:cubicBezTo>
                    <a:pt x="4" y="9"/>
                    <a:pt x="4" y="9"/>
                    <a:pt x="4" y="9"/>
                  </a:cubicBezTo>
                  <a:cubicBezTo>
                    <a:pt x="3" y="10"/>
                    <a:pt x="2" y="11"/>
                    <a:pt x="1" y="10"/>
                  </a:cubicBezTo>
                  <a:cubicBezTo>
                    <a:pt x="1" y="10"/>
                    <a:pt x="1" y="10"/>
                    <a:pt x="1" y="10"/>
                  </a:cubicBezTo>
                  <a:cubicBezTo>
                    <a:pt x="0" y="9"/>
                    <a:pt x="0" y="7"/>
                    <a:pt x="1" y="6"/>
                  </a:cubicBezTo>
                  <a:cubicBezTo>
                    <a:pt x="1" y="6"/>
                    <a:pt x="1" y="6"/>
                    <a:pt x="1" y="6"/>
                  </a:cubicBezTo>
                  <a:cubicBezTo>
                    <a:pt x="1" y="6"/>
                    <a:pt x="2" y="5"/>
                    <a:pt x="4" y="3"/>
                  </a:cubicBezTo>
                  <a:cubicBezTo>
                    <a:pt x="4" y="3"/>
                    <a:pt x="4" y="3"/>
                    <a:pt x="4" y="3"/>
                  </a:cubicBezTo>
                  <a:cubicBezTo>
                    <a:pt x="6" y="2"/>
                    <a:pt x="8" y="0"/>
                    <a:pt x="12" y="0"/>
                  </a:cubicBezTo>
                  <a:cubicBezTo>
                    <a:pt x="12" y="0"/>
                    <a:pt x="12" y="0"/>
                    <a:pt x="12" y="0"/>
                  </a:cubicBezTo>
                  <a:cubicBezTo>
                    <a:pt x="14" y="0"/>
                    <a:pt x="16" y="2"/>
                    <a:pt x="18" y="4"/>
                  </a:cubicBezTo>
                  <a:cubicBezTo>
                    <a:pt x="18" y="4"/>
                    <a:pt x="18" y="4"/>
                    <a:pt x="18" y="4"/>
                  </a:cubicBezTo>
                  <a:cubicBezTo>
                    <a:pt x="25" y="12"/>
                    <a:pt x="26" y="15"/>
                    <a:pt x="26" y="16"/>
                  </a:cubicBezTo>
                  <a:cubicBezTo>
                    <a:pt x="26" y="16"/>
                    <a:pt x="26" y="16"/>
                    <a:pt x="26" y="16"/>
                  </a:cubicBezTo>
                  <a:cubicBezTo>
                    <a:pt x="26" y="17"/>
                    <a:pt x="26" y="19"/>
                    <a:pt x="24" y="19"/>
                  </a:cubicBezTo>
                  <a:cubicBezTo>
                    <a:pt x="24" y="19"/>
                    <a:pt x="24" y="19"/>
                    <a:pt x="24" y="19"/>
                  </a:cubicBezTo>
                  <a:cubicBezTo>
                    <a:pt x="24" y="19"/>
                    <a:pt x="24" y="19"/>
                    <a:pt x="24" y="19"/>
                  </a:cubicBezTo>
                  <a:cubicBezTo>
                    <a:pt x="24" y="19"/>
                    <a:pt x="24" y="19"/>
                    <a:pt x="24" y="19"/>
                  </a:cubicBezTo>
                  <a:cubicBezTo>
                    <a:pt x="23" y="19"/>
                    <a:pt x="22" y="18"/>
                    <a:pt x="21" y="17"/>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
          <a:srcRect/>
          <a:stretch>
            <a:fillRect/>
          </a:stretch>
        </p:blipFill>
        <p:spPr bwMode="auto">
          <a:xfrm>
            <a:off x="3650429" y="841383"/>
            <a:ext cx="8541571" cy="5584687"/>
          </a:xfrm>
          <a:prstGeom prst="rect">
            <a:avLst/>
          </a:prstGeom>
          <a:noFill/>
          <a:ln w="9525">
            <a:noFill/>
            <a:miter lim="800000"/>
            <a:headEnd/>
            <a:tailEnd/>
          </a:ln>
          <a:effectLst/>
        </p:spPr>
      </p:pic>
      <p:grpSp>
        <p:nvGrpSpPr>
          <p:cNvPr id="5" name="组合 4"/>
          <p:cNvGrpSpPr/>
          <p:nvPr/>
        </p:nvGrpSpPr>
        <p:grpSpPr>
          <a:xfrm>
            <a:off x="-1" y="3786692"/>
            <a:ext cx="3506993" cy="3071308"/>
            <a:chOff x="224341" y="2043987"/>
            <a:chExt cx="3185832" cy="2536866"/>
          </a:xfrm>
        </p:grpSpPr>
        <p:pic>
          <p:nvPicPr>
            <p:cNvPr id="6" name="Picture 4"/>
            <p:cNvPicPr>
              <a:picLocks noChangeAspect="1" noChangeArrowheads="1"/>
            </p:cNvPicPr>
            <p:nvPr/>
          </p:nvPicPr>
          <p:blipFill>
            <a:blip r:embed="rId2"/>
            <a:srcRect/>
            <a:stretch>
              <a:fillRect/>
            </a:stretch>
          </p:blipFill>
          <p:spPr bwMode="auto">
            <a:xfrm>
              <a:off x="224341" y="2043987"/>
              <a:ext cx="3185832" cy="2536866"/>
            </a:xfrm>
            <a:prstGeom prst="rect">
              <a:avLst/>
            </a:prstGeom>
            <a:noFill/>
            <a:ln w="9525">
              <a:noFill/>
              <a:miter lim="800000"/>
              <a:headEnd/>
              <a:tailEnd/>
            </a:ln>
            <a:effectLst/>
          </p:spPr>
        </p:pic>
        <p:sp>
          <p:nvSpPr>
            <p:cNvPr id="7" name="圆角矩形 6"/>
            <p:cNvSpPr/>
            <p:nvPr/>
          </p:nvSpPr>
          <p:spPr>
            <a:xfrm>
              <a:off x="1452281" y="2470501"/>
              <a:ext cx="1506072" cy="7286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办理很简单，我来给您图解吧！</a:t>
              </a:r>
              <a:endParaRPr lang="zh-CN" altLang="en-US" dirty="0"/>
            </a:p>
          </p:txBody>
        </p:sp>
      </p:grpSp>
      <p:sp>
        <p:nvSpPr>
          <p:cNvPr id="8" name="TextBox 13"/>
          <p:cNvSpPr txBox="1"/>
          <p:nvPr/>
        </p:nvSpPr>
        <p:spPr>
          <a:xfrm>
            <a:off x="1474341" y="211664"/>
            <a:ext cx="3223959" cy="369332"/>
          </a:xfrm>
          <a:prstGeom prst="rect">
            <a:avLst/>
          </a:prstGeom>
          <a:noFill/>
        </p:spPr>
        <p:txBody>
          <a:bodyPr wrap="none" rtlCol="0">
            <a:spAutoFit/>
          </a:bodyPr>
          <a:lstStyle/>
          <a:p>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专项附加扣除办理</a:t>
            </a:r>
            <a:r>
              <a:rPr lang="en-US" altLang="zh-CN"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纳税人</a:t>
            </a:r>
            <a:endPar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020874" y="2022764"/>
            <a:ext cx="2460579" cy="3862627"/>
            <a:chOff x="4665731" y="1530069"/>
            <a:chExt cx="2860538" cy="5166121"/>
          </a:xfrm>
        </p:grpSpPr>
        <p:sp>
          <p:nvSpPr>
            <p:cNvPr id="3"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5"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13" tIns="48208" rIns="96413" bIns="48208" numCol="1" anchor="t" anchorCtr="0" compatLnSpc="1"/>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Rectangle 83"/>
          <p:cNvSpPr/>
          <p:nvPr/>
        </p:nvSpPr>
        <p:spPr>
          <a:xfrm>
            <a:off x="7426037" y="2447328"/>
            <a:ext cx="4017818" cy="1089529"/>
          </a:xfrm>
          <a:prstGeom prst="rect">
            <a:avLst/>
          </a:prstGeom>
        </p:spPr>
        <p:txBody>
          <a:bodyPr wrap="square">
            <a:spAutoFit/>
          </a:bodyPr>
          <a:lstStyle/>
          <a:p>
            <a:pPr>
              <a:lnSpc>
                <a:spcPct val="120000"/>
              </a:lnSpc>
            </a:pPr>
            <a:r>
              <a:rPr lang="zh-CN" altLang="en-US" dirty="0" smtClean="0">
                <a:sym typeface="Calibri" panose="020F0502020204030204" pitchFamily="34" charset="0"/>
              </a:rPr>
              <a:t>纳税人专项附加扣除相关信息发生变化的，由</a:t>
            </a:r>
            <a:r>
              <a:rPr lang="zh-CN" altLang="en-US" b="1" dirty="0" smtClean="0">
                <a:solidFill>
                  <a:schemeClr val="accent1">
                    <a:lumMod val="75000"/>
                  </a:schemeClr>
                </a:solidFill>
                <a:sym typeface="Calibri" panose="020F0502020204030204" pitchFamily="34" charset="0"/>
              </a:rPr>
              <a:t>纳税人本人</a:t>
            </a:r>
            <a:r>
              <a:rPr lang="zh-CN" altLang="en-US" dirty="0" smtClean="0">
                <a:sym typeface="Calibri" panose="020F0502020204030204" pitchFamily="34" charset="0"/>
              </a:rPr>
              <a:t>将相关变化信息</a:t>
            </a:r>
            <a:r>
              <a:rPr lang="zh-CN" altLang="en-US" b="1" dirty="0" smtClean="0">
                <a:solidFill>
                  <a:schemeClr val="accent1">
                    <a:lumMod val="75000"/>
                  </a:schemeClr>
                </a:solidFill>
                <a:sym typeface="Calibri" panose="020F0502020204030204" pitchFamily="34" charset="0"/>
              </a:rPr>
              <a:t>及时</a:t>
            </a:r>
            <a:r>
              <a:rPr lang="zh-CN" altLang="en-US" dirty="0" smtClean="0">
                <a:sym typeface="Calibri" panose="020F0502020204030204" pitchFamily="34" charset="0"/>
              </a:rPr>
              <a:t>向扣缴义务人报送。</a:t>
            </a:r>
            <a:endParaRPr lang="en-GB" altLang="zh-CN" dirty="0">
              <a:sym typeface="Arial" panose="020B0604020202020204" pitchFamily="34" charset="0"/>
            </a:endParaRPr>
          </a:p>
        </p:txBody>
      </p:sp>
      <p:sp>
        <p:nvSpPr>
          <p:cNvPr id="33" name="Rectangle 85"/>
          <p:cNvSpPr/>
          <p:nvPr/>
        </p:nvSpPr>
        <p:spPr>
          <a:xfrm>
            <a:off x="512618" y="1328818"/>
            <a:ext cx="4239491" cy="1754326"/>
          </a:xfrm>
          <a:prstGeom prst="rect">
            <a:avLst/>
          </a:prstGeom>
        </p:spPr>
        <p:txBody>
          <a:bodyPr wrap="square">
            <a:spAutoFit/>
          </a:bodyPr>
          <a:lstStyle/>
          <a:p>
            <a:r>
              <a:rPr lang="zh-CN" altLang="zh-CN" dirty="0" smtClean="0">
                <a:sym typeface="Calibri" panose="020F0502020204030204" pitchFamily="34" charset="0"/>
              </a:rPr>
              <a:t>纳税人</a:t>
            </a:r>
            <a:r>
              <a:rPr lang="zh-CN" altLang="zh-CN" b="1" dirty="0" smtClean="0">
                <a:solidFill>
                  <a:schemeClr val="accent1">
                    <a:lumMod val="75000"/>
                  </a:schemeClr>
                </a:solidFill>
                <a:sym typeface="Calibri" panose="020F0502020204030204" pitchFamily="34" charset="0"/>
              </a:rPr>
              <a:t>次年</a:t>
            </a:r>
            <a:r>
              <a:rPr lang="zh-CN" altLang="zh-CN" dirty="0" smtClean="0">
                <a:sym typeface="Calibri" panose="020F0502020204030204" pitchFamily="34" charset="0"/>
              </a:rPr>
              <a:t>需要由扣缴义务人继续办理专项附加扣除的，应当于</a:t>
            </a:r>
            <a:r>
              <a:rPr lang="zh-CN" altLang="zh-CN" b="1" dirty="0" smtClean="0">
                <a:solidFill>
                  <a:schemeClr val="accent1">
                    <a:lumMod val="75000"/>
                  </a:schemeClr>
                </a:solidFill>
                <a:sym typeface="Calibri" panose="020F0502020204030204" pitchFamily="34" charset="0"/>
              </a:rPr>
              <a:t>每年</a:t>
            </a:r>
            <a:r>
              <a:rPr lang="en-US" altLang="zh-CN" b="1" dirty="0" smtClean="0">
                <a:solidFill>
                  <a:schemeClr val="accent1">
                    <a:lumMod val="75000"/>
                  </a:schemeClr>
                </a:solidFill>
                <a:sym typeface="Calibri" panose="020F0502020204030204" pitchFamily="34" charset="0"/>
              </a:rPr>
              <a:t>12</a:t>
            </a:r>
            <a:r>
              <a:rPr lang="zh-CN" altLang="en-US" b="1" dirty="0" smtClean="0">
                <a:solidFill>
                  <a:schemeClr val="accent1">
                    <a:lumMod val="75000"/>
                  </a:schemeClr>
                </a:solidFill>
                <a:sym typeface="Calibri" panose="020F0502020204030204" pitchFamily="34" charset="0"/>
              </a:rPr>
              <a:t>月份</a:t>
            </a:r>
            <a:r>
              <a:rPr lang="zh-CN" altLang="en-US" dirty="0" smtClean="0">
                <a:sym typeface="Calibri" panose="020F0502020204030204" pitchFamily="34" charset="0"/>
              </a:rPr>
              <a:t>对次年享受专项附加扣除的内容进行确认，并报送扣缴义务人。纳税人</a:t>
            </a:r>
            <a:r>
              <a:rPr lang="zh-CN" altLang="en-US" b="1" dirty="0" smtClean="0">
                <a:solidFill>
                  <a:schemeClr val="accent1">
                    <a:lumMod val="75000"/>
                  </a:schemeClr>
                </a:solidFill>
                <a:sym typeface="Calibri" panose="020F0502020204030204" pitchFamily="34" charset="0"/>
              </a:rPr>
              <a:t>未及时确认的，次年</a:t>
            </a:r>
            <a:r>
              <a:rPr lang="en-US" altLang="zh-CN" b="1" dirty="0" smtClean="0">
                <a:solidFill>
                  <a:schemeClr val="accent1">
                    <a:lumMod val="75000"/>
                  </a:schemeClr>
                </a:solidFill>
                <a:sym typeface="Calibri" panose="020F0502020204030204" pitchFamily="34" charset="0"/>
              </a:rPr>
              <a:t>1</a:t>
            </a:r>
            <a:r>
              <a:rPr lang="zh-CN" altLang="en-US" b="1" dirty="0" smtClean="0">
                <a:solidFill>
                  <a:schemeClr val="accent1">
                    <a:lumMod val="75000"/>
                  </a:schemeClr>
                </a:solidFill>
                <a:sym typeface="Calibri" panose="020F0502020204030204" pitchFamily="34" charset="0"/>
              </a:rPr>
              <a:t>月起暂停扣除，待纳税人确认后再行办理专项附加扣除。</a:t>
            </a:r>
            <a:endParaRPr lang="en-US" altLang="zh-CN" b="1" dirty="0" smtClean="0">
              <a:solidFill>
                <a:schemeClr val="accent1">
                  <a:lumMod val="75000"/>
                </a:schemeClr>
              </a:solidFill>
              <a:sym typeface="Calibri" panose="020F0502020204030204" pitchFamily="34" charset="0"/>
            </a:endParaRPr>
          </a:p>
        </p:txBody>
      </p:sp>
      <p:sp>
        <p:nvSpPr>
          <p:cNvPr id="36" name="Rectangle 87"/>
          <p:cNvSpPr/>
          <p:nvPr/>
        </p:nvSpPr>
        <p:spPr>
          <a:xfrm>
            <a:off x="474980" y="3185160"/>
            <a:ext cx="4420235" cy="1736090"/>
          </a:xfrm>
          <a:prstGeom prst="rect">
            <a:avLst/>
          </a:prstGeom>
        </p:spPr>
        <p:txBody>
          <a:bodyPr wrap="square">
            <a:spAutoFit/>
          </a:bodyPr>
          <a:lstStyle/>
          <a:p>
            <a:pPr algn="l">
              <a:lnSpc>
                <a:spcPct val="120000"/>
              </a:lnSpc>
            </a:pPr>
            <a:r>
              <a:rPr lang="zh-CN" altLang="en-US" b="1" dirty="0" smtClean="0">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首次</a:t>
            </a: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享受专项附加扣除时，</a:t>
            </a:r>
            <a:r>
              <a:rPr lang="zh-CN" altLang="en-US" dirty="0" smtClean="0"/>
              <a:t>应当将相关信息提交扣缴义务人或者税务机关，</a:t>
            </a:r>
            <a:r>
              <a:rPr lang="en-US" altLang="zh-CN" b="1" dirty="0">
                <a:solidFill>
                  <a:schemeClr val="tx2"/>
                </a:solidFill>
                <a:latin typeface="Calibri" panose="020F0502020204030204" pitchFamily="34" charset="0"/>
                <a:ea typeface="宋体" panose="02010600030101010101" pitchFamily="2" charset="-122"/>
                <a:sym typeface="+mn-ea"/>
              </a:rPr>
              <a:t>新税法实施首年发生的大病医疗支出，要在2020</a:t>
            </a:r>
            <a:r>
              <a:rPr lang="zh-CN" altLang="zh-CN" b="1" dirty="0">
                <a:solidFill>
                  <a:schemeClr val="tx2"/>
                </a:solidFill>
                <a:latin typeface="Calibri" panose="020F0502020204030204" pitchFamily="34" charset="0"/>
                <a:ea typeface="宋体" panose="02010600030101010101" pitchFamily="2" charset="-122"/>
                <a:sym typeface="+mn-ea"/>
              </a:rPr>
              <a:t>年才能办理。</a:t>
            </a:r>
            <a:endParaRPr lang="zh-CN" altLang="en-US" dirty="0"/>
          </a:p>
          <a:p>
            <a:pPr algn="l">
              <a:lnSpc>
                <a:spcPct val="120000"/>
              </a:lnSpc>
            </a:pPr>
            <a:endParaRPr lang="en-GB" altLang="zh-CN"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19"/>
          <p:cNvGrpSpPr/>
          <p:nvPr/>
        </p:nvGrpSpPr>
        <p:grpSpPr>
          <a:xfrm>
            <a:off x="597051" y="4839803"/>
            <a:ext cx="10860658" cy="1748034"/>
            <a:chOff x="541714" y="5446236"/>
            <a:chExt cx="3893022" cy="1229981"/>
          </a:xfrm>
        </p:grpSpPr>
        <p:sp>
          <p:nvSpPr>
            <p:cNvPr id="38" name="Rectangle 88"/>
            <p:cNvSpPr/>
            <p:nvPr/>
          </p:nvSpPr>
          <p:spPr>
            <a:xfrm>
              <a:off x="541714" y="5446236"/>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89"/>
            <p:cNvSpPr/>
            <p:nvPr/>
          </p:nvSpPr>
          <p:spPr>
            <a:xfrm>
              <a:off x="586944" y="5886696"/>
              <a:ext cx="3825755" cy="259876"/>
            </a:xfrm>
            <a:prstGeom prst="rect">
              <a:avLst/>
            </a:prstGeom>
          </p:spPr>
          <p:txBody>
            <a:bodyPr wrap="square">
              <a:spAutoFit/>
            </a:bodyPr>
            <a:lstStyle/>
            <a:p>
              <a:pPr>
                <a:spcAft>
                  <a:spcPts val="600"/>
                </a:spcAft>
              </a:pP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补充扣除：</a:t>
              </a:r>
              <a:endParaRPr lang="zh-CN"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40" name="Freeform 92"/>
          <p:cNvSpPr>
            <a:spLocks noEditPoints="1"/>
          </p:cNvSpPr>
          <p:nvPr/>
        </p:nvSpPr>
        <p:spPr bwMode="auto">
          <a:xfrm>
            <a:off x="9242563" y="3951903"/>
            <a:ext cx="296231" cy="3120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3"/>
          <p:cNvSpPr>
            <a:spLocks noEditPoints="1"/>
          </p:cNvSpPr>
          <p:nvPr/>
        </p:nvSpPr>
        <p:spPr bwMode="auto">
          <a:xfrm>
            <a:off x="8136902" y="3979611"/>
            <a:ext cx="281919" cy="28769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94"/>
          <p:cNvSpPr>
            <a:spLocks noEditPoints="1"/>
          </p:cNvSpPr>
          <p:nvPr/>
        </p:nvSpPr>
        <p:spPr bwMode="auto">
          <a:xfrm>
            <a:off x="10569471" y="3907248"/>
            <a:ext cx="285363" cy="33235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95"/>
          <p:cNvSpPr/>
          <p:nvPr/>
        </p:nvSpPr>
        <p:spPr>
          <a:xfrm>
            <a:off x="7523018" y="4361044"/>
            <a:ext cx="1095405" cy="398054"/>
          </a:xfrm>
          <a:prstGeom prst="rect">
            <a:avLst/>
          </a:prstGeom>
        </p:spPr>
        <p:txBody>
          <a:bodyPr wrap="square" lIns="65021" tIns="32510" rIns="65021" bIns="32510">
            <a:spAutoFit/>
          </a:bodyPr>
          <a:lstStyle/>
          <a:p>
            <a:pPr algn="ctr">
              <a:lnSpc>
                <a:spcPct val="120000"/>
              </a:lnSpc>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信息报送</a:t>
            </a:r>
            <a:endParaRPr lang="en-GB" altLang="zh-CN"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96"/>
          <p:cNvSpPr/>
          <p:nvPr/>
        </p:nvSpPr>
        <p:spPr>
          <a:xfrm>
            <a:off x="8853055" y="4361044"/>
            <a:ext cx="1274618" cy="398054"/>
          </a:xfrm>
          <a:prstGeom prst="rect">
            <a:avLst/>
          </a:prstGeom>
        </p:spPr>
        <p:txBody>
          <a:bodyPr wrap="square" lIns="65021" tIns="32510" rIns="65021" bIns="32510">
            <a:spAutoFit/>
          </a:bodyPr>
          <a:lstStyle/>
          <a:p>
            <a:pPr algn="ctr">
              <a:lnSpc>
                <a:spcPct val="120000"/>
              </a:lnSpc>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信息更新</a:t>
            </a:r>
            <a:endParaRPr lang="en-GB" altLang="zh-CN"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97"/>
          <p:cNvSpPr/>
          <p:nvPr/>
        </p:nvSpPr>
        <p:spPr>
          <a:xfrm>
            <a:off x="10141527" y="4402607"/>
            <a:ext cx="1149927" cy="367532"/>
          </a:xfrm>
          <a:prstGeom prst="rect">
            <a:avLst/>
          </a:prstGeom>
        </p:spPr>
        <p:txBody>
          <a:bodyPr wrap="square" lIns="65021" tIns="32510" rIns="65021" bIns="32510">
            <a:spAutoFit/>
          </a:bodyPr>
          <a:lstStyle/>
          <a:p>
            <a:pPr algn="ctr">
              <a:lnSpc>
                <a:spcPct val="120000"/>
              </a:lnSpc>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信息确认</a:t>
            </a:r>
            <a:endParaRPr lang="en-GB" altLang="zh-CN"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标题 2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       </a:t>
            </a:r>
            <a:endParaRPr lang="en-US" altLang="zh-CN" dirty="0"/>
          </a:p>
        </p:txBody>
      </p:sp>
      <p:pic>
        <p:nvPicPr>
          <p:cNvPr id="81922" name="Picture 2"/>
          <p:cNvPicPr>
            <a:picLocks noChangeAspect="1" noChangeArrowheads="1"/>
          </p:cNvPicPr>
          <p:nvPr/>
        </p:nvPicPr>
        <p:blipFill>
          <a:blip r:embed="rId1"/>
          <a:srcRect/>
          <a:stretch>
            <a:fillRect/>
          </a:stretch>
        </p:blipFill>
        <p:spPr bwMode="auto">
          <a:xfrm>
            <a:off x="2169968" y="4862946"/>
            <a:ext cx="9052213" cy="1717964"/>
          </a:xfrm>
          <a:prstGeom prst="rect">
            <a:avLst/>
          </a:prstGeom>
          <a:noFill/>
          <a:ln w="9525">
            <a:noFill/>
            <a:miter lim="800000"/>
            <a:headEnd/>
            <a:tailEnd/>
          </a:ln>
          <a:effectLst/>
        </p:spPr>
      </p:pic>
      <p:sp>
        <p:nvSpPr>
          <p:cNvPr id="47" name="TextBox 13"/>
          <p:cNvSpPr txBox="1"/>
          <p:nvPr/>
        </p:nvSpPr>
        <p:spPr>
          <a:xfrm>
            <a:off x="1474341" y="211664"/>
            <a:ext cx="3223959" cy="369332"/>
          </a:xfrm>
          <a:prstGeom prst="rect">
            <a:avLst/>
          </a:prstGeom>
          <a:noFill/>
        </p:spPr>
        <p:txBody>
          <a:bodyPr wrap="none" rtlCol="0">
            <a:spAutoFit/>
          </a:bodyPr>
          <a:lstStyle/>
          <a:p>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专项附加扣除办理</a:t>
            </a:r>
            <a:r>
              <a:rPr lang="en-US" altLang="zh-CN"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纳税人</a:t>
            </a:r>
            <a:endPar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par>
                                <p:cTn id="17" presetID="12" presetClass="entr" presetSubtype="1" fill="hold" grpId="0" nodeType="withEffec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ppt_y</p:attrName>
                                        </p:attrNameLst>
                                      </p:cBhvr>
                                      <p:tavLst>
                                        <p:tav tm="0">
                                          <p:val>
                                            <p:strVal val="#ppt_y-#ppt_h*1.125000"/>
                                          </p:val>
                                        </p:tav>
                                        <p:tav tm="100000">
                                          <p:val>
                                            <p:strVal val="#ppt_y"/>
                                          </p:val>
                                        </p:tav>
                                      </p:tavLst>
                                    </p:anim>
                                    <p:animEffect transition="in" filter="wipe(down)">
                                      <p:cBhvr>
                                        <p:cTn id="20" dur="500"/>
                                        <p:tgtEl>
                                          <p:spTgt spid="43"/>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0" fill="hold"/>
                                        <p:tgtEl>
                                          <p:spTgt spid="36"/>
                                        </p:tgtEl>
                                        <p:attrNameLst>
                                          <p:attrName>ppt_x</p:attrName>
                                        </p:attrNameLst>
                                      </p:cBhvr>
                                      <p:tavLst>
                                        <p:tav tm="0">
                                          <p:val>
                                            <p:strVal val="#ppt_x-.2"/>
                                          </p:val>
                                        </p:tav>
                                        <p:tav tm="100000">
                                          <p:val>
                                            <p:strVal val="#ppt_x"/>
                                          </p:val>
                                        </p:tav>
                                      </p:tavLst>
                                    </p:anim>
                                    <p:anim calcmode="lin" valueType="num">
                                      <p:cBhvr>
                                        <p:cTn id="2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12" presetClass="entr" presetSubtype="1" fill="hold" grpId="0" nodeType="withEffec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down)">
                                      <p:cBhvr>
                                        <p:cTn id="36" dur="500"/>
                                        <p:tgtEl>
                                          <p:spTgt spid="4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1000" fill="hold"/>
                                        <p:tgtEl>
                                          <p:spTgt spid="30"/>
                                        </p:tgtEl>
                                        <p:attrNameLst>
                                          <p:attrName>ppt_x</p:attrName>
                                        </p:attrNameLst>
                                      </p:cBhvr>
                                      <p:tavLst>
                                        <p:tav tm="0">
                                          <p:val>
                                            <p:strVal val="#ppt_x-.2"/>
                                          </p:val>
                                        </p:tav>
                                        <p:tav tm="100000">
                                          <p:val>
                                            <p:strVal val="#ppt_x"/>
                                          </p:val>
                                        </p:tav>
                                      </p:tavLst>
                                    </p:anim>
                                    <p:anim calcmode="lin" valueType="num">
                                      <p:cBhvr>
                                        <p:cTn id="4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Effect transition="in" filter="fade">
                                      <p:cBhvr>
                                        <p:cTn id="48" dur="500"/>
                                        <p:tgtEl>
                                          <p:spTgt spid="42"/>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p:tgtEl>
                                          <p:spTgt spid="45"/>
                                        </p:tgtEl>
                                        <p:attrNameLst>
                                          <p:attrName>ppt_y</p:attrName>
                                        </p:attrNameLst>
                                      </p:cBhvr>
                                      <p:tavLst>
                                        <p:tav tm="0">
                                          <p:val>
                                            <p:strVal val="#ppt_y-#ppt_h*1.125000"/>
                                          </p:val>
                                        </p:tav>
                                        <p:tav tm="100000">
                                          <p:val>
                                            <p:strVal val="#ppt_y"/>
                                          </p:val>
                                        </p:tav>
                                      </p:tavLst>
                                    </p:anim>
                                    <p:animEffect transition="in" filter="wipe(down)">
                                      <p:cBhvr>
                                        <p:cTn id="52" dur="500"/>
                                        <p:tgtEl>
                                          <p:spTgt spid="4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ppt_x</p:attrName>
                                        </p:attrNameLst>
                                      </p:cBhvr>
                                      <p:tavLst>
                                        <p:tav tm="0">
                                          <p:val>
                                            <p:strVal val="#ppt_x-.2"/>
                                          </p:val>
                                        </p:tav>
                                        <p:tav tm="100000">
                                          <p:val>
                                            <p:strVal val="#ppt_x"/>
                                          </p:val>
                                        </p:tav>
                                      </p:tavLst>
                                    </p:anim>
                                    <p:anim calcmode="lin" valueType="num">
                                      <p:cBhvr>
                                        <p:cTn id="5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29" presetClass="entr" presetSubtype="0" fill="hold" nodeType="withEffect">
                                  <p:stCondLst>
                                    <p:cond delay="0"/>
                                  </p:stCondLst>
                                  <p:childTnLst>
                                    <p:set>
                                      <p:cBhvr>
                                        <p:cTn id="66" dur="1" fill="hold">
                                          <p:stCondLst>
                                            <p:cond delay="0"/>
                                          </p:stCondLst>
                                        </p:cTn>
                                        <p:tgtEl>
                                          <p:spTgt spid="81922"/>
                                        </p:tgtEl>
                                        <p:attrNameLst>
                                          <p:attrName>style.visibility</p:attrName>
                                        </p:attrNameLst>
                                      </p:cBhvr>
                                      <p:to>
                                        <p:strVal val="visible"/>
                                      </p:to>
                                    </p:set>
                                    <p:anim calcmode="lin" valueType="num">
                                      <p:cBhvr>
                                        <p:cTn id="67" dur="1000" fill="hold"/>
                                        <p:tgtEl>
                                          <p:spTgt spid="81922"/>
                                        </p:tgtEl>
                                        <p:attrNameLst>
                                          <p:attrName>ppt_x</p:attrName>
                                        </p:attrNameLst>
                                      </p:cBhvr>
                                      <p:tavLst>
                                        <p:tav tm="0">
                                          <p:val>
                                            <p:strVal val="#ppt_x-.2"/>
                                          </p:val>
                                        </p:tav>
                                        <p:tav tm="100000">
                                          <p:val>
                                            <p:strVal val="#ppt_x"/>
                                          </p:val>
                                        </p:tav>
                                      </p:tavLst>
                                    </p:anim>
                                    <p:anim calcmode="lin" valueType="num">
                                      <p:cBhvr>
                                        <p:cTn id="6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69" dur="1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6" grpId="0"/>
      <p:bldP spid="40" grpId="0" bldLvl="0" animBg="1"/>
      <p:bldP spid="41" grpId="0" bldLvl="0" animBg="1"/>
      <p:bldP spid="42" grpId="0" bldLvl="0" animBg="1"/>
      <p:bldP spid="43" grpId="0"/>
      <p:bldP spid="44" grpId="0"/>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8545" y="2959882"/>
            <a:ext cx="1460732" cy="1422440"/>
            <a:chOff x="1848545" y="2959882"/>
            <a:chExt cx="1460732" cy="1422440"/>
          </a:xfrm>
        </p:grpSpPr>
        <p:sp>
          <p:nvSpPr>
            <p:cNvPr id="3" name="Teardrop 3"/>
            <p:cNvSpPr/>
            <p:nvPr/>
          </p:nvSpPr>
          <p:spPr>
            <a:xfrm rot="2700000">
              <a:off x="1848545" y="2959882"/>
              <a:ext cx="1422440" cy="1422440"/>
            </a:xfrm>
            <a:prstGeom prst="teardrop">
              <a:avLst/>
            </a:prstGeom>
            <a:gradFill flip="none" rotWithShape="0">
              <a:gsLst>
                <a:gs pos="99000">
                  <a:schemeClr val="bg1">
                    <a:lumMod val="95000"/>
                  </a:schemeClr>
                </a:gs>
                <a:gs pos="1000">
                  <a:schemeClr val="bg1"/>
                </a:gs>
              </a:gsLst>
              <a:lin ang="13500000" scaled="1"/>
              <a:tileRect/>
            </a:gradFill>
            <a:ln>
              <a:gradFill>
                <a:gsLst>
                  <a:gs pos="1000">
                    <a:schemeClr val="bg1"/>
                  </a:gs>
                  <a:gs pos="99000">
                    <a:schemeClr val="bg1">
                      <a:lumMod val="95000"/>
                    </a:schemeClr>
                  </a:gs>
                </a:gsLst>
                <a:lin ang="5400000" scaled="1"/>
              </a:gradFill>
            </a:ln>
            <a:effectLst>
              <a:outerShdw blurRad="127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30F00"/>
                </a:solidFill>
                <a:latin typeface="+mj-ea"/>
                <a:ea typeface="+mj-ea"/>
              </a:endParaRPr>
            </a:p>
          </p:txBody>
        </p:sp>
        <p:sp>
          <p:nvSpPr>
            <p:cNvPr id="4" name="TextBox 6"/>
            <p:cNvSpPr txBox="1"/>
            <p:nvPr/>
          </p:nvSpPr>
          <p:spPr>
            <a:xfrm>
              <a:off x="1932172" y="3220549"/>
              <a:ext cx="1377105" cy="786807"/>
            </a:xfrm>
            <a:prstGeom prst="rect">
              <a:avLst/>
            </a:prstGeom>
            <a:noFill/>
          </p:spPr>
          <p:txBody>
            <a:bodyPr wrap="square" lIns="0" tIns="0" rIns="0" bIns="0" rtlCol="0">
              <a:no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zh-CN" altLang="en-US" sz="6480" b="1" dirty="0" smtClean="0">
                  <a:ln w="50800"/>
                  <a:solidFill>
                    <a:schemeClr val="bg1">
                      <a:shade val="50000"/>
                    </a:schemeClr>
                  </a:solidFill>
                  <a:latin typeface="微软雅黑" panose="020B0503020204020204" pitchFamily="34" charset="-122"/>
                  <a:cs typeface="Lemon/Milk"/>
                </a:rPr>
                <a:t>渠</a:t>
              </a:r>
              <a:endParaRPr lang="ko-KR" altLang="en-US" sz="6480" b="1" dirty="0">
                <a:ln w="50800"/>
                <a:solidFill>
                  <a:schemeClr val="bg1">
                    <a:shade val="50000"/>
                  </a:schemeClr>
                </a:solidFill>
                <a:latin typeface="微软雅黑" panose="020B0503020204020204" pitchFamily="34" charset="-122"/>
                <a:cs typeface="Lemon/Milk"/>
              </a:endParaRPr>
            </a:p>
          </p:txBody>
        </p:sp>
      </p:grpSp>
      <p:grpSp>
        <p:nvGrpSpPr>
          <p:cNvPr id="5" name="组合 4"/>
          <p:cNvGrpSpPr/>
          <p:nvPr/>
        </p:nvGrpSpPr>
        <p:grpSpPr>
          <a:xfrm>
            <a:off x="2956388" y="1881678"/>
            <a:ext cx="1422440" cy="1422441"/>
            <a:chOff x="2956388" y="1881678"/>
            <a:chExt cx="1422440" cy="1422441"/>
          </a:xfrm>
        </p:grpSpPr>
        <p:sp>
          <p:nvSpPr>
            <p:cNvPr id="6" name="Teardrop 2"/>
            <p:cNvSpPr/>
            <p:nvPr/>
          </p:nvSpPr>
          <p:spPr>
            <a:xfrm rot="8100000">
              <a:off x="2956388" y="1881678"/>
              <a:ext cx="1422440" cy="1422441"/>
            </a:xfrm>
            <a:prstGeom prst="teardrop">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atin typeface="+mj-ea"/>
                <a:ea typeface="+mj-ea"/>
              </a:endParaRPr>
            </a:p>
          </p:txBody>
        </p:sp>
        <p:sp>
          <p:nvSpPr>
            <p:cNvPr id="7" name="TextBox 7"/>
            <p:cNvSpPr txBox="1"/>
            <p:nvPr/>
          </p:nvSpPr>
          <p:spPr>
            <a:xfrm>
              <a:off x="2979056" y="2165198"/>
              <a:ext cx="1377105" cy="786807"/>
            </a:xfrm>
            <a:prstGeom prst="rect">
              <a:avLst/>
            </a:prstGeom>
            <a:noFill/>
          </p:spPr>
          <p:txBody>
            <a:bodyPr wrap="square" lIns="0" tIns="0" rIns="0" bIns="0" rtlCol="0">
              <a:noAutofit/>
            </a:bodyPr>
            <a:lstStyle/>
            <a:p>
              <a:pPr lvl="0" algn="ctr"/>
              <a:r>
                <a:rPr lang="zh-CN" altLang="en-US" sz="6480" dirty="0" smtClean="0">
                  <a:solidFill>
                    <a:srgbClr val="FFFFFF"/>
                  </a:solidFill>
                  <a:latin typeface="微软雅黑" panose="020B0503020204020204" pitchFamily="34" charset="-122"/>
                  <a:cs typeface="Lemon/Milk"/>
                </a:rPr>
                <a:t>报</a:t>
              </a:r>
              <a:endParaRPr lang="ko-KR" altLang="en-US" sz="6480" dirty="0">
                <a:solidFill>
                  <a:srgbClr val="FFFFFF"/>
                </a:solidFill>
                <a:latin typeface="微软雅黑" panose="020B0503020204020204" pitchFamily="34" charset="-122"/>
                <a:cs typeface="Lemon/Milk"/>
              </a:endParaRPr>
            </a:p>
          </p:txBody>
        </p:sp>
      </p:grpSp>
      <p:grpSp>
        <p:nvGrpSpPr>
          <p:cNvPr id="8" name="组合 7"/>
          <p:cNvGrpSpPr/>
          <p:nvPr/>
        </p:nvGrpSpPr>
        <p:grpSpPr>
          <a:xfrm>
            <a:off x="4064231" y="2959882"/>
            <a:ext cx="1422440" cy="1422440"/>
            <a:chOff x="4064231" y="2959882"/>
            <a:chExt cx="1422440" cy="1422440"/>
          </a:xfrm>
        </p:grpSpPr>
        <p:sp>
          <p:nvSpPr>
            <p:cNvPr id="9" name="Teardrop 4"/>
            <p:cNvSpPr/>
            <p:nvPr/>
          </p:nvSpPr>
          <p:spPr>
            <a:xfrm rot="13500000">
              <a:off x="4064231" y="2959882"/>
              <a:ext cx="1422440" cy="1422440"/>
            </a:xfrm>
            <a:prstGeom prst="teardrop">
              <a:avLst/>
            </a:prstGeom>
            <a:gradFill flip="none" rotWithShape="0">
              <a:gsLst>
                <a:gs pos="99000">
                  <a:schemeClr val="bg1">
                    <a:lumMod val="95000"/>
                  </a:schemeClr>
                </a:gs>
                <a:gs pos="1000">
                  <a:schemeClr val="bg1"/>
                </a:gs>
              </a:gsLst>
              <a:lin ang="13500000" scaled="1"/>
              <a:tileRect/>
            </a:gradFill>
            <a:ln>
              <a:gradFill>
                <a:gsLst>
                  <a:gs pos="1000">
                    <a:schemeClr val="bg1"/>
                  </a:gs>
                  <a:gs pos="99000">
                    <a:schemeClr val="bg1">
                      <a:lumMod val="95000"/>
                    </a:schemeClr>
                  </a:gs>
                </a:gsLst>
                <a:lin ang="5400000" scaled="1"/>
              </a:gradFill>
            </a:ln>
            <a:effectLst>
              <a:outerShdw blurRad="127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30F00"/>
                </a:solidFill>
                <a:latin typeface="+mj-ea"/>
                <a:ea typeface="+mj-ea"/>
              </a:endParaRPr>
            </a:p>
          </p:txBody>
        </p:sp>
        <p:sp>
          <p:nvSpPr>
            <p:cNvPr id="10" name="TextBox 8"/>
            <p:cNvSpPr txBox="1"/>
            <p:nvPr/>
          </p:nvSpPr>
          <p:spPr>
            <a:xfrm>
              <a:off x="4086898" y="3220549"/>
              <a:ext cx="1377105" cy="786807"/>
            </a:xfrm>
            <a:prstGeom prst="rect">
              <a:avLst/>
            </a:prstGeom>
            <a:noFill/>
          </p:spPr>
          <p:txBody>
            <a:bodyPr wrap="square" lIns="0" tIns="0" rIns="0" bIns="0" rtlCol="0">
              <a:no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zh-CN" altLang="en-US" sz="6480" b="1" dirty="0" smtClean="0">
                  <a:ln w="50800"/>
                  <a:solidFill>
                    <a:schemeClr val="bg1">
                      <a:shade val="50000"/>
                    </a:schemeClr>
                  </a:solidFill>
                  <a:latin typeface="微软雅黑" panose="020B0503020204020204" pitchFamily="34" charset="-122"/>
                  <a:cs typeface="Lemon/Milk"/>
                </a:rPr>
                <a:t>道</a:t>
              </a:r>
              <a:endParaRPr lang="ko-KR" altLang="en-US" sz="6480" b="1" dirty="0">
                <a:ln w="50800"/>
                <a:solidFill>
                  <a:schemeClr val="bg1">
                    <a:shade val="50000"/>
                  </a:schemeClr>
                </a:solidFill>
                <a:latin typeface="微软雅黑" panose="020B0503020204020204" pitchFamily="34" charset="-122"/>
                <a:cs typeface="Lemon/Milk"/>
              </a:endParaRPr>
            </a:p>
          </p:txBody>
        </p:sp>
      </p:grpSp>
      <p:grpSp>
        <p:nvGrpSpPr>
          <p:cNvPr id="11" name="组合 10"/>
          <p:cNvGrpSpPr/>
          <p:nvPr/>
        </p:nvGrpSpPr>
        <p:grpSpPr>
          <a:xfrm>
            <a:off x="2956386" y="4038084"/>
            <a:ext cx="1422440" cy="1422440"/>
            <a:chOff x="2956386" y="4038084"/>
            <a:chExt cx="1422440" cy="1422440"/>
          </a:xfrm>
        </p:grpSpPr>
        <p:sp>
          <p:nvSpPr>
            <p:cNvPr id="12" name="Teardrop 5"/>
            <p:cNvSpPr/>
            <p:nvPr/>
          </p:nvSpPr>
          <p:spPr>
            <a:xfrm rot="18900000">
              <a:off x="2956386" y="4038084"/>
              <a:ext cx="1422440" cy="1422440"/>
            </a:xfrm>
            <a:prstGeom prst="teardrop">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atin typeface="+mj-ea"/>
                <a:ea typeface="+mj-ea"/>
              </a:endParaRPr>
            </a:p>
          </p:txBody>
        </p:sp>
        <p:sp>
          <p:nvSpPr>
            <p:cNvPr id="13" name="TextBox 9"/>
            <p:cNvSpPr txBox="1"/>
            <p:nvPr/>
          </p:nvSpPr>
          <p:spPr>
            <a:xfrm>
              <a:off x="2979054" y="4212925"/>
              <a:ext cx="1377105" cy="786807"/>
            </a:xfrm>
            <a:prstGeom prst="rect">
              <a:avLst/>
            </a:prstGeom>
            <a:noFill/>
          </p:spPr>
          <p:txBody>
            <a:bodyPr wrap="square" lIns="0" tIns="0" rIns="0" bIns="0" rtlCol="0">
              <a:noAutofit/>
            </a:bodyPr>
            <a:lstStyle/>
            <a:p>
              <a:pPr lvl="0" algn="ctr"/>
              <a:r>
                <a:rPr lang="zh-CN" altLang="en-US" sz="6480" dirty="0" smtClean="0">
                  <a:solidFill>
                    <a:srgbClr val="FFFFFF"/>
                  </a:solidFill>
                  <a:latin typeface="微软雅黑" panose="020B0503020204020204" pitchFamily="34" charset="-122"/>
                  <a:cs typeface="Lemon/Milk"/>
                </a:rPr>
                <a:t>表</a:t>
              </a:r>
              <a:endParaRPr lang="ko-KR" altLang="en-US" sz="6480" dirty="0">
                <a:solidFill>
                  <a:srgbClr val="FFFFFF"/>
                </a:solidFill>
                <a:latin typeface="微软雅黑" panose="020B0503020204020204" pitchFamily="34" charset="-122"/>
                <a:cs typeface="Lemon/Milk"/>
              </a:endParaRPr>
            </a:p>
          </p:txBody>
        </p:sp>
      </p:grpSp>
      <p:sp>
        <p:nvSpPr>
          <p:cNvPr id="14" name="文本框 31"/>
          <p:cNvSpPr txBox="1"/>
          <p:nvPr/>
        </p:nvSpPr>
        <p:spPr>
          <a:xfrm>
            <a:off x="7264978" y="2016683"/>
            <a:ext cx="3458440" cy="742319"/>
          </a:xfrm>
          <a:prstGeom prst="rect">
            <a:avLst/>
          </a:prstGeom>
          <a:noFill/>
        </p:spPr>
        <p:txBody>
          <a:bodyPr wrap="square" rtlCol="0">
            <a:spAutoFit/>
          </a:bodyPr>
          <a:lstStyle/>
          <a:p>
            <a:pPr>
              <a:lnSpc>
                <a:spcPct val="130000"/>
              </a:lnSpc>
              <a:defRPr/>
            </a:pPr>
            <a:r>
              <a:rPr lang="zh-CN" altLang="en-US" sz="3600" dirty="0" smtClean="0">
                <a:solidFill>
                  <a:schemeClr val="tx1">
                    <a:lumMod val="50000"/>
                    <a:lumOff val="50000"/>
                  </a:schemeClr>
                </a:solidFill>
                <a:latin typeface="+mj-ea"/>
              </a:rPr>
              <a:t>个人所得税</a:t>
            </a:r>
            <a:r>
              <a:rPr lang="en-US" altLang="zh-CN" sz="3600" dirty="0" smtClean="0">
                <a:solidFill>
                  <a:schemeClr val="tx1">
                    <a:lumMod val="50000"/>
                    <a:lumOff val="50000"/>
                  </a:schemeClr>
                </a:solidFill>
                <a:latin typeface="+mj-ea"/>
              </a:rPr>
              <a:t>APP</a:t>
            </a:r>
            <a:endParaRPr lang="en-US" altLang="zh-CN" sz="3600" dirty="0">
              <a:solidFill>
                <a:schemeClr val="tx1">
                  <a:lumMod val="50000"/>
                  <a:lumOff val="50000"/>
                </a:schemeClr>
              </a:solidFill>
              <a:latin typeface="+mj-ea"/>
            </a:endParaRPr>
          </a:p>
        </p:txBody>
      </p:sp>
      <p:sp>
        <p:nvSpPr>
          <p:cNvPr id="15" name="文本框 32"/>
          <p:cNvSpPr txBox="1"/>
          <p:nvPr/>
        </p:nvSpPr>
        <p:spPr>
          <a:xfrm>
            <a:off x="7890420" y="2941727"/>
            <a:ext cx="1834401" cy="670120"/>
          </a:xfrm>
          <a:prstGeom prst="rect">
            <a:avLst/>
          </a:prstGeom>
          <a:noFill/>
        </p:spPr>
        <p:txBody>
          <a:bodyPr wrap="square" rtlCol="0">
            <a:spAutoFit/>
          </a:bodyPr>
          <a:lstStyle/>
          <a:p>
            <a:pPr algn="r">
              <a:lnSpc>
                <a:spcPct val="130000"/>
              </a:lnSpc>
              <a:defRPr/>
            </a:pPr>
            <a:r>
              <a:rPr lang="en-US" altLang="zh-CN" sz="3200" dirty="0" smtClean="0">
                <a:solidFill>
                  <a:schemeClr val="tx1">
                    <a:lumMod val="50000"/>
                    <a:lumOff val="50000"/>
                  </a:schemeClr>
                </a:solidFill>
                <a:latin typeface="+mj-ea"/>
              </a:rPr>
              <a:t>Web</a:t>
            </a:r>
            <a:r>
              <a:rPr lang="zh-CN" altLang="en-US" sz="3200" dirty="0" smtClean="0">
                <a:solidFill>
                  <a:schemeClr val="tx1">
                    <a:lumMod val="50000"/>
                    <a:lumOff val="50000"/>
                  </a:schemeClr>
                </a:solidFill>
                <a:latin typeface="+mj-ea"/>
              </a:rPr>
              <a:t>端</a:t>
            </a:r>
            <a:endParaRPr lang="zh-CN" altLang="en-US" sz="3200" dirty="0">
              <a:solidFill>
                <a:schemeClr val="tx1">
                  <a:lumMod val="50000"/>
                  <a:lumOff val="50000"/>
                </a:schemeClr>
              </a:solidFill>
              <a:latin typeface="+mj-ea"/>
            </a:endParaRPr>
          </a:p>
        </p:txBody>
      </p:sp>
      <p:sp>
        <p:nvSpPr>
          <p:cNvPr id="16" name="文本框 33"/>
          <p:cNvSpPr txBox="1"/>
          <p:nvPr/>
        </p:nvSpPr>
        <p:spPr>
          <a:xfrm>
            <a:off x="7251124" y="3791220"/>
            <a:ext cx="1834401" cy="652486"/>
          </a:xfrm>
          <a:prstGeom prst="rect">
            <a:avLst/>
          </a:prstGeom>
          <a:noFill/>
        </p:spPr>
        <p:txBody>
          <a:bodyPr wrap="square" rtlCol="0">
            <a:spAutoFit/>
          </a:bodyPr>
          <a:lstStyle/>
          <a:p>
            <a:pPr>
              <a:lnSpc>
                <a:spcPct val="130000"/>
              </a:lnSpc>
              <a:defRPr/>
            </a:pPr>
            <a:r>
              <a:rPr lang="zh-CN" altLang="en-US" sz="2800" dirty="0" smtClean="0">
                <a:solidFill>
                  <a:schemeClr val="tx1">
                    <a:lumMod val="50000"/>
                    <a:lumOff val="50000"/>
                  </a:schemeClr>
                </a:solidFill>
                <a:latin typeface="+mj-ea"/>
              </a:rPr>
              <a:t>纸质表</a:t>
            </a:r>
            <a:endParaRPr lang="en-US" altLang="zh-CN" sz="2800" dirty="0">
              <a:solidFill>
                <a:schemeClr val="tx1">
                  <a:lumMod val="50000"/>
                  <a:lumOff val="50000"/>
                </a:schemeClr>
              </a:solidFill>
              <a:latin typeface="+mj-ea"/>
            </a:endParaRPr>
          </a:p>
        </p:txBody>
      </p:sp>
      <p:grpSp>
        <p:nvGrpSpPr>
          <p:cNvPr id="17" name="组合 17"/>
          <p:cNvGrpSpPr/>
          <p:nvPr/>
        </p:nvGrpSpPr>
        <p:grpSpPr>
          <a:xfrm>
            <a:off x="6397300" y="2025592"/>
            <a:ext cx="760738" cy="760738"/>
            <a:chOff x="6530650" y="2197042"/>
            <a:chExt cx="760738" cy="760738"/>
          </a:xfrm>
        </p:grpSpPr>
        <p:sp>
          <p:nvSpPr>
            <p:cNvPr id="19" name="圆角矩形 9"/>
            <p:cNvSpPr/>
            <p:nvPr/>
          </p:nvSpPr>
          <p:spPr>
            <a:xfrm rot="2700000">
              <a:off x="6530650" y="2197042"/>
              <a:ext cx="760738" cy="760738"/>
            </a:xfrm>
            <a:prstGeom prst="roundRect">
              <a:avLst>
                <a:gd name="adj" fmla="val 4060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p>
          </p:txBody>
        </p:sp>
        <p:sp>
          <p:nvSpPr>
            <p:cNvPr id="20" name="文本框 1"/>
            <p:cNvSpPr txBox="1"/>
            <p:nvPr/>
          </p:nvSpPr>
          <p:spPr>
            <a:xfrm>
              <a:off x="6710483" y="2315801"/>
              <a:ext cx="405880" cy="52322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tLang="zh-CN" sz="2800" b="1" dirty="0" smtClean="0">
                  <a:solidFill>
                    <a:schemeClr val="bg1"/>
                  </a:solidFill>
                  <a:latin typeface="+mj-ea"/>
                  <a:ea typeface="+mj-ea"/>
                </a:rPr>
                <a:t>1</a:t>
              </a:r>
              <a:endParaRPr lang="zh-CN" altLang="en-US" sz="2800" b="1" dirty="0">
                <a:solidFill>
                  <a:schemeClr val="bg1"/>
                </a:solidFill>
                <a:latin typeface="+mj-ea"/>
                <a:ea typeface="+mj-ea"/>
              </a:endParaRPr>
            </a:p>
          </p:txBody>
        </p:sp>
      </p:grpSp>
      <p:grpSp>
        <p:nvGrpSpPr>
          <p:cNvPr id="18" name="组合 23"/>
          <p:cNvGrpSpPr/>
          <p:nvPr/>
        </p:nvGrpSpPr>
        <p:grpSpPr>
          <a:xfrm>
            <a:off x="9781850" y="2839800"/>
            <a:ext cx="760738" cy="760738"/>
            <a:chOff x="9915200" y="3011250"/>
            <a:chExt cx="760738" cy="760738"/>
          </a:xfrm>
          <a:solidFill>
            <a:schemeClr val="bg1"/>
          </a:solidFill>
        </p:grpSpPr>
        <p:sp>
          <p:nvSpPr>
            <p:cNvPr id="25" name="圆角矩形 11"/>
            <p:cNvSpPr/>
            <p:nvPr/>
          </p:nvSpPr>
          <p:spPr>
            <a:xfrm rot="2700000">
              <a:off x="9915200" y="3011250"/>
              <a:ext cx="760738" cy="760738"/>
            </a:xfrm>
            <a:prstGeom prst="roundRect">
              <a:avLst>
                <a:gd name="adj" fmla="val 40606"/>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6" name="文本框 55"/>
            <p:cNvSpPr txBox="1"/>
            <p:nvPr/>
          </p:nvSpPr>
          <p:spPr>
            <a:xfrm>
              <a:off x="10079347" y="3130009"/>
              <a:ext cx="405880" cy="523220"/>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wrap="none" rtlCol="0">
              <a:spAutoFit/>
              <a:scene3d>
                <a:camera prst="orthographicFront"/>
                <a:lightRig rig="threePt" dir="t"/>
              </a:scene3d>
            </a:bodyPr>
            <a:lstStyle/>
            <a:p>
              <a:r>
                <a:rPr lang="en-US" altLang="zh-CN" sz="2800" dirty="0" smtClean="0">
                  <a:solidFill>
                    <a:schemeClr val="accent1"/>
                  </a:solidFill>
                  <a:effectLst>
                    <a:outerShdw blurRad="38100" dist="25400" dir="5400000" algn="ctr" rotWithShape="0">
                      <a:srgbClr val="6E747A">
                        <a:alpha val="43000"/>
                      </a:srgbClr>
                    </a:outerShdw>
                  </a:effectLst>
                  <a:latin typeface="+mj-ea"/>
                  <a:ea typeface="+mj-ea"/>
                </a:rPr>
                <a:t>2</a:t>
              </a:r>
              <a:endParaRPr lang="en-US" altLang="zh-CN" sz="2800" dirty="0" smtClean="0">
                <a:solidFill>
                  <a:schemeClr val="accent1"/>
                </a:solidFill>
                <a:effectLst>
                  <a:outerShdw blurRad="38100" dist="25400" dir="5400000" algn="ctr" rotWithShape="0">
                    <a:srgbClr val="6E747A">
                      <a:alpha val="43000"/>
                    </a:srgbClr>
                  </a:outerShdw>
                </a:effectLst>
                <a:latin typeface="+mj-ea"/>
                <a:ea typeface="+mj-ea"/>
              </a:endParaRPr>
            </a:p>
          </p:txBody>
        </p:sp>
      </p:grpSp>
      <p:grpSp>
        <p:nvGrpSpPr>
          <p:cNvPr id="21" name="组合 26"/>
          <p:cNvGrpSpPr/>
          <p:nvPr/>
        </p:nvGrpSpPr>
        <p:grpSpPr>
          <a:xfrm>
            <a:off x="6397300" y="3689293"/>
            <a:ext cx="760738" cy="760738"/>
            <a:chOff x="6530650" y="3860743"/>
            <a:chExt cx="760738" cy="760738"/>
          </a:xfrm>
        </p:grpSpPr>
        <p:sp>
          <p:nvSpPr>
            <p:cNvPr id="28" name="圆角矩形 10"/>
            <p:cNvSpPr/>
            <p:nvPr/>
          </p:nvSpPr>
          <p:spPr>
            <a:xfrm rot="2700000">
              <a:off x="6530650" y="3860743"/>
              <a:ext cx="760738" cy="760738"/>
            </a:xfrm>
            <a:prstGeom prst="roundRect">
              <a:avLst>
                <a:gd name="adj" fmla="val 406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9" name="文本框 58"/>
            <p:cNvSpPr txBox="1"/>
            <p:nvPr/>
          </p:nvSpPr>
          <p:spPr>
            <a:xfrm>
              <a:off x="6706476" y="3979502"/>
              <a:ext cx="405880" cy="523220"/>
            </a:xfrm>
            <a:prstGeom prst="rect">
              <a:avLst/>
            </a:prstGeom>
            <a:noFill/>
            <a:ln>
              <a:noFill/>
            </a:ln>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CN" sz="2800" b="1" dirty="0" smtClean="0">
                  <a:solidFill>
                    <a:schemeClr val="bg1"/>
                  </a:solidFill>
                  <a:effectLst/>
                  <a:latin typeface="+mj-ea"/>
                  <a:ea typeface="+mj-ea"/>
                </a:rPr>
                <a:t>3</a:t>
              </a:r>
              <a:endParaRPr lang="en-US" altLang="zh-CN" sz="2800" b="1" dirty="0" smtClean="0">
                <a:solidFill>
                  <a:schemeClr val="bg1"/>
                </a:solidFill>
                <a:effectLst/>
                <a:latin typeface="+mj-ea"/>
                <a:ea typeface="+mj-ea"/>
              </a:endParaRPr>
            </a:p>
          </p:txBody>
        </p:sp>
      </p:grpSp>
      <p:sp>
        <p:nvSpPr>
          <p:cNvPr id="30" name="TextBox 13"/>
          <p:cNvSpPr txBox="1"/>
          <p:nvPr/>
        </p:nvSpPr>
        <p:spPr>
          <a:xfrm>
            <a:off x="1474341" y="211664"/>
            <a:ext cx="3223959" cy="369332"/>
          </a:xfrm>
          <a:prstGeom prst="rect">
            <a:avLst/>
          </a:prstGeom>
          <a:noFill/>
        </p:spPr>
        <p:txBody>
          <a:bodyPr wrap="none" rtlCol="0">
            <a:spAutoFit/>
          </a:bodyPr>
          <a:lstStyle/>
          <a:p>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专项附加扣除办理</a:t>
            </a:r>
            <a:r>
              <a:rPr lang="en-US" altLang="zh-CN"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rPr>
              <a:t>纳税人</a:t>
            </a:r>
            <a:endParaRPr lang="zh-CN" altLang="en-US" b="1"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     </a:t>
            </a:r>
            <a:endParaRPr lang="en-US" altLang="zh-CN" dirty="0"/>
          </a:p>
        </p:txBody>
      </p:sp>
      <p:sp>
        <p:nvSpPr>
          <p:cNvPr id="23" name="文本框 32"/>
          <p:cNvSpPr txBox="1"/>
          <p:nvPr/>
        </p:nvSpPr>
        <p:spPr>
          <a:xfrm>
            <a:off x="8002815" y="4595902"/>
            <a:ext cx="1834401" cy="725170"/>
          </a:xfrm>
          <a:prstGeom prst="rect">
            <a:avLst/>
          </a:prstGeom>
          <a:noFill/>
        </p:spPr>
        <p:txBody>
          <a:bodyPr wrap="square" rtlCol="0">
            <a:spAutoFit/>
          </a:bodyPr>
          <a:lstStyle/>
          <a:p>
            <a:pPr algn="r">
              <a:lnSpc>
                <a:spcPct val="130000"/>
              </a:lnSpc>
              <a:defRPr/>
            </a:pPr>
            <a:r>
              <a:rPr lang="zh-CN" sz="3200" dirty="0" smtClean="0">
                <a:solidFill>
                  <a:schemeClr val="tx1">
                    <a:lumMod val="50000"/>
                    <a:lumOff val="50000"/>
                  </a:schemeClr>
                </a:solidFill>
                <a:latin typeface="+mj-ea"/>
              </a:rPr>
              <a:t>电子模版</a:t>
            </a:r>
            <a:endParaRPr lang="zh-CN" sz="3200" dirty="0">
              <a:solidFill>
                <a:schemeClr val="tx1">
                  <a:lumMod val="50000"/>
                  <a:lumOff val="50000"/>
                </a:schemeClr>
              </a:solidFill>
              <a:latin typeface="+mj-ea"/>
            </a:endParaRPr>
          </a:p>
        </p:txBody>
      </p:sp>
      <p:grpSp>
        <p:nvGrpSpPr>
          <p:cNvPr id="24" name="组合 23"/>
          <p:cNvGrpSpPr/>
          <p:nvPr/>
        </p:nvGrpSpPr>
        <p:grpSpPr>
          <a:xfrm>
            <a:off x="9894245" y="4493975"/>
            <a:ext cx="760738" cy="760738"/>
            <a:chOff x="9915200" y="3011250"/>
            <a:chExt cx="760738" cy="760738"/>
          </a:xfrm>
        </p:grpSpPr>
        <p:sp>
          <p:nvSpPr>
            <p:cNvPr id="27" name="圆角矩形 11"/>
            <p:cNvSpPr/>
            <p:nvPr/>
          </p:nvSpPr>
          <p:spPr>
            <a:xfrm rot="2700000">
              <a:off x="9915200" y="3011250"/>
              <a:ext cx="760738" cy="760738"/>
            </a:xfrm>
            <a:prstGeom prst="roundRect">
              <a:avLst>
                <a:gd name="adj" fmla="val 406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31" name="文本框 55"/>
            <p:cNvSpPr txBox="1"/>
            <p:nvPr/>
          </p:nvSpPr>
          <p:spPr>
            <a:xfrm>
              <a:off x="10079347" y="3130009"/>
              <a:ext cx="380365" cy="51816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4</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grpSp>
      <p:sp>
        <p:nvSpPr>
          <p:cNvPr id="33" name="TextBox 32"/>
          <p:cNvSpPr txBox="1"/>
          <p:nvPr/>
        </p:nvSpPr>
        <p:spPr>
          <a:xfrm>
            <a:off x="2161309" y="1052945"/>
            <a:ext cx="6899564" cy="523220"/>
          </a:xfrm>
          <a:prstGeom prst="rect">
            <a:avLst/>
          </a:prstGeom>
          <a:noFill/>
        </p:spPr>
        <p:txBody>
          <a:bodyPr wrap="square" rtlCol="0">
            <a:spAutoFit/>
          </a:bodyPr>
          <a:lstStyle/>
          <a:p>
            <a:r>
              <a:rPr lang="en-US" altLang="zh-CN" sz="2800" dirty="0" smtClean="0">
                <a:latin typeface="幼圆" pitchFamily="49" charset="-122"/>
                <a:ea typeface="幼圆" pitchFamily="49" charset="-122"/>
              </a:rPr>
              <a:t>《</a:t>
            </a:r>
            <a:r>
              <a:rPr lang="zh-CN" altLang="en-US" sz="2800" dirty="0" smtClean="0">
                <a:latin typeface="幼圆" pitchFamily="49" charset="-122"/>
                <a:ea typeface="幼圆" pitchFamily="49" charset="-122"/>
              </a:rPr>
              <a:t>个人所得税专项附加扣除信息表</a:t>
            </a:r>
            <a:r>
              <a:rPr lang="en-US" altLang="zh-CN" sz="2800" dirty="0" smtClean="0">
                <a:latin typeface="幼圆" pitchFamily="49" charset="-122"/>
                <a:ea typeface="幼圆" pitchFamily="49" charset="-122"/>
              </a:rPr>
              <a:t>》</a:t>
            </a:r>
            <a:endParaRPr lang="zh-CN" altLang="en-US" sz="2800" dirty="0">
              <a:latin typeface="幼圆" pitchFamily="49" charset="-122"/>
              <a:ea typeface="幼圆"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par>
                                <p:cTn id="25" presetID="35" presetClass="path" presetSubtype="0" decel="100000" fill="hold" nodeType="withEffect">
                                  <p:stCondLst>
                                    <p:cond delay="0"/>
                                  </p:stCondLst>
                                  <p:childTnLst>
                                    <p:animMotion origin="layout" path="M 6.25E-7 -4.44444E-6 L -0.04557 -4.44444E-6 " pathEditMode="relative" rAng="0" ptsTypes="AA">
                                      <p:cBhvr>
                                        <p:cTn id="26" dur="1500" spd="-100000" fill="hold"/>
                                        <p:tgtEl>
                                          <p:spTgt spid="17"/>
                                        </p:tgtEl>
                                        <p:attrNameLst>
                                          <p:attrName>ppt_x</p:attrName>
                                          <p:attrName>ppt_y</p:attrName>
                                        </p:attrNameLst>
                                      </p:cBhvr>
                                      <p:rCtr x="-2279" y="0"/>
                                    </p:animMotion>
                                  </p:childTnLst>
                                </p:cTn>
                              </p:par>
                              <p:par>
                                <p:cTn id="27" presetID="10" presetClass="entr" presetSubtype="0" fill="hold" grpId="0"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par>
                                <p:cTn id="30" presetID="35" presetClass="path" presetSubtype="0" decel="100000" fill="hold" grpId="1" nodeType="withEffect">
                                  <p:stCondLst>
                                    <p:cond delay="250"/>
                                  </p:stCondLst>
                                  <p:childTnLst>
                                    <p:animMotion origin="layout" path="M -1.875E-6 -4.44444E-6 L -0.04557 -4.44444E-6 " pathEditMode="relative" rAng="0" ptsTypes="AA">
                                      <p:cBhvr>
                                        <p:cTn id="31" dur="1500" spd="-100000" fill="hold"/>
                                        <p:tgtEl>
                                          <p:spTgt spid="14"/>
                                        </p:tgtEl>
                                        <p:attrNameLst>
                                          <p:attrName>ppt_x</p:attrName>
                                          <p:attrName>ppt_y</p:attrName>
                                        </p:attrNameLst>
                                      </p:cBhvr>
                                      <p:rCtr x="-2279" y="0"/>
                                    </p:animMotion>
                                  </p:childTnLst>
                                </p:cTn>
                              </p:par>
                              <p:par>
                                <p:cTn id="32" presetID="10"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p:tgtEl>
                                          <p:spTgt spid="18"/>
                                        </p:tgtEl>
                                      </p:cBhvr>
                                    </p:animEffect>
                                  </p:childTnLst>
                                </p:cTn>
                              </p:par>
                              <p:par>
                                <p:cTn id="35" presetID="63" presetClass="path" presetSubtype="0" decel="100000" fill="hold" nodeType="withEffect">
                                  <p:stCondLst>
                                    <p:cond delay="500"/>
                                  </p:stCondLst>
                                  <p:childTnLst>
                                    <p:animMotion origin="layout" path="M -3.54167E-6 -4.44444E-6 L 0.025 -4.44444E-6 " pathEditMode="relative" rAng="0" ptsTypes="AA">
                                      <p:cBhvr>
                                        <p:cTn id="36" dur="1250" spd="-100000" fill="hold"/>
                                        <p:tgtEl>
                                          <p:spTgt spid="18"/>
                                        </p:tgtEl>
                                        <p:attrNameLst>
                                          <p:attrName>ppt_x</p:attrName>
                                          <p:attrName>ppt_y</p:attrName>
                                        </p:attrNameLst>
                                      </p:cBhvr>
                                      <p:rCtr x="1250" y="0"/>
                                    </p:animMotion>
                                  </p:childTnLst>
                                </p:cTn>
                              </p:par>
                              <p:par>
                                <p:cTn id="37" presetID="10" presetClass="entr" presetSubtype="0" fill="hold" grpId="0" nodeType="withEffect">
                                  <p:stCondLst>
                                    <p:cond delay="7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800"/>
                                        <p:tgtEl>
                                          <p:spTgt spid="15"/>
                                        </p:tgtEl>
                                      </p:cBhvr>
                                    </p:animEffect>
                                  </p:childTnLst>
                                </p:cTn>
                              </p:par>
                              <p:par>
                                <p:cTn id="40" presetID="63" presetClass="path" presetSubtype="0" decel="100000" fill="hold" grpId="1" nodeType="withEffect">
                                  <p:stCondLst>
                                    <p:cond delay="750"/>
                                  </p:stCondLst>
                                  <p:childTnLst>
                                    <p:animMotion origin="layout" path="M 4.16667E-6 -4.44444E-6 L 0.025 -4.44444E-6 " pathEditMode="relative" rAng="0" ptsTypes="AA">
                                      <p:cBhvr>
                                        <p:cTn id="41" dur="1250" spd="-100000" fill="hold"/>
                                        <p:tgtEl>
                                          <p:spTgt spid="15"/>
                                        </p:tgtEl>
                                        <p:attrNameLst>
                                          <p:attrName>ppt_x</p:attrName>
                                          <p:attrName>ppt_y</p:attrName>
                                        </p:attrNameLst>
                                      </p:cBhvr>
                                      <p:rCtr x="1250" y="0"/>
                                    </p:animMotion>
                                  </p:childTnLst>
                                </p:cTn>
                              </p:par>
                              <p:par>
                                <p:cTn id="42" presetID="10" presetClass="entr" presetSubtype="0" fill="hold" nodeType="withEffect">
                                  <p:stCondLst>
                                    <p:cond delay="10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750"/>
                                        <p:tgtEl>
                                          <p:spTgt spid="21"/>
                                        </p:tgtEl>
                                      </p:cBhvr>
                                    </p:animEffect>
                                  </p:childTnLst>
                                </p:cTn>
                              </p:par>
                              <p:par>
                                <p:cTn id="45" presetID="35" presetClass="path" presetSubtype="0" decel="100000" fill="hold" nodeType="withEffect">
                                  <p:stCondLst>
                                    <p:cond delay="1000"/>
                                  </p:stCondLst>
                                  <p:childTnLst>
                                    <p:animMotion origin="layout" path="M 6.25E-7 2.96296E-6 L -0.04557 2.96296E-6 " pathEditMode="relative" rAng="0" ptsTypes="AA">
                                      <p:cBhvr>
                                        <p:cTn id="46" dur="1500" spd="-100000" fill="hold"/>
                                        <p:tgtEl>
                                          <p:spTgt spid="21"/>
                                        </p:tgtEl>
                                        <p:attrNameLst>
                                          <p:attrName>ppt_x</p:attrName>
                                          <p:attrName>ppt_y</p:attrName>
                                        </p:attrNameLst>
                                      </p:cBhvr>
                                      <p:rCtr x="-2279" y="0"/>
                                    </p:animMotion>
                                  </p:childTnLst>
                                </p:cTn>
                              </p:par>
                              <p:par>
                                <p:cTn id="47" presetID="10" presetClass="entr" presetSubtype="0" fill="hold" grpId="0" nodeType="withEffect">
                                  <p:stCondLst>
                                    <p:cond delay="1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750"/>
                                        <p:tgtEl>
                                          <p:spTgt spid="16"/>
                                        </p:tgtEl>
                                      </p:cBhvr>
                                    </p:animEffect>
                                  </p:childTnLst>
                                </p:cTn>
                              </p:par>
                              <p:par>
                                <p:cTn id="50" presetID="35" presetClass="path" presetSubtype="0" decel="100000" fill="hold" grpId="1" nodeType="withEffect">
                                  <p:stCondLst>
                                    <p:cond delay="1250"/>
                                  </p:stCondLst>
                                  <p:childTnLst>
                                    <p:animMotion origin="layout" path="M -1.875E-6 2.96296E-6 L -0.04557 2.96296E-6 " pathEditMode="relative" rAng="0" ptsTypes="AA">
                                      <p:cBhvr>
                                        <p:cTn id="51" dur="1500" spd="-100000" fill="hold"/>
                                        <p:tgtEl>
                                          <p:spTgt spid="16"/>
                                        </p:tgtEl>
                                        <p:attrNameLst>
                                          <p:attrName>ppt_x</p:attrName>
                                          <p:attrName>ppt_y</p:attrName>
                                        </p:attrNameLst>
                                      </p:cBhvr>
                                      <p:rCtr x="-2279" y="0"/>
                                    </p:animMotion>
                                  </p:childTnLst>
                                </p:cTn>
                              </p:par>
                              <p:par>
                                <p:cTn id="52" presetID="10" presetClass="entr" presetSubtype="0" fill="hold" nodeType="withEffect">
                                  <p:stCondLst>
                                    <p:cond delay="5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800"/>
                                        <p:tgtEl>
                                          <p:spTgt spid="24"/>
                                        </p:tgtEl>
                                      </p:cBhvr>
                                    </p:animEffect>
                                  </p:childTnLst>
                                </p:cTn>
                              </p:par>
                              <p:par>
                                <p:cTn id="55" presetID="63" presetClass="path" presetSubtype="0" decel="100000" fill="hold" nodeType="withEffect">
                                  <p:stCondLst>
                                    <p:cond delay="500"/>
                                  </p:stCondLst>
                                  <p:childTnLst>
                                    <p:animMotion origin="layout" path="M -3.54167E-6 -4.44444E-6 L 0.025 -4.44444E-6 " pathEditMode="relative" rAng="0" ptsTypes="AA">
                                      <p:cBhvr>
                                        <p:cTn id="56" dur="1250" spd="-100000" fill="hold"/>
                                        <p:tgtEl>
                                          <p:spTgt spid="24"/>
                                        </p:tgtEl>
                                        <p:attrNameLst>
                                          <p:attrName>ppt_x</p:attrName>
                                          <p:attrName>ppt_y</p:attrName>
                                        </p:attrNameLst>
                                      </p:cBhvr>
                                      <p:rCtr x="1250" y="0"/>
                                    </p:animMotion>
                                  </p:childTnLst>
                                </p:cTn>
                              </p:par>
                              <p:par>
                                <p:cTn id="57" presetID="10" presetClass="entr" presetSubtype="0" fill="hold" grpId="0" nodeType="withEffect">
                                  <p:stCondLst>
                                    <p:cond delay="75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800"/>
                                        <p:tgtEl>
                                          <p:spTgt spid="23"/>
                                        </p:tgtEl>
                                      </p:cBhvr>
                                    </p:animEffect>
                                  </p:childTnLst>
                                </p:cTn>
                              </p:par>
                              <p:par>
                                <p:cTn id="60" presetID="63" presetClass="path" presetSubtype="0" decel="100000" fill="hold" grpId="1" nodeType="withEffect">
                                  <p:stCondLst>
                                    <p:cond delay="750"/>
                                  </p:stCondLst>
                                  <p:childTnLst>
                                    <p:animMotion origin="layout" path="M 4.16667E-6 -4.44444E-6 L 0.025 -4.44444E-6 " pathEditMode="relative" rAng="0" ptsTypes="AA">
                                      <p:cBhvr>
                                        <p:cTn id="61" dur="1250" spd="-100000" fill="hold"/>
                                        <p:tgtEl>
                                          <p:spTgt spid="23"/>
                                        </p:tgtEl>
                                        <p:attrNameLst>
                                          <p:attrName>ppt_x</p:attrName>
                                          <p:attrName>ppt_y</p:attrName>
                                        </p:attrNameLst>
                                      </p:cBhvr>
                                      <p:rCtr x="1250" y="0"/>
                                    </p:animMotion>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1000" fill="hold"/>
                                        <p:tgtEl>
                                          <p:spTgt spid="33"/>
                                        </p:tgtEl>
                                        <p:attrNameLst>
                                          <p:attrName>ppt_x</p:attrName>
                                        </p:attrNameLst>
                                      </p:cBhvr>
                                      <p:tavLst>
                                        <p:tav tm="0">
                                          <p:val>
                                            <p:strVal val="#ppt_x-.2"/>
                                          </p:val>
                                        </p:tav>
                                        <p:tav tm="100000">
                                          <p:val>
                                            <p:strVal val="#ppt_x"/>
                                          </p:val>
                                        </p:tav>
                                      </p:tavLst>
                                    </p:anim>
                                    <p:anim calcmode="lin" valueType="num">
                                      <p:cBhvr>
                                        <p:cTn id="67"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23" grpId="0"/>
      <p:bldP spid="23" grpId="1"/>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圆角矩形标注 127"/>
          <p:cNvSpPr/>
          <p:nvPr/>
        </p:nvSpPr>
        <p:spPr>
          <a:xfrm>
            <a:off x="2843441" y="1151068"/>
            <a:ext cx="3643420" cy="1330526"/>
          </a:xfrm>
          <a:prstGeom prst="wedgeRoundRectCallout">
            <a:avLst>
              <a:gd name="adj1" fmla="val -21166"/>
              <a:gd name="adj2" fmla="val 995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Web</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端，电子模板是什么呀，我怎么找到呢！</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组合 2"/>
          <p:cNvGrpSpPr/>
          <p:nvPr/>
        </p:nvGrpSpPr>
        <p:grpSpPr>
          <a:xfrm>
            <a:off x="6031944" y="1763725"/>
            <a:ext cx="2462213" cy="3782371"/>
            <a:chOff x="3297768" y="1382151"/>
            <a:chExt cx="2462213" cy="3782371"/>
          </a:xfrm>
        </p:grpSpPr>
        <p:sp>
          <p:nvSpPr>
            <p:cNvPr id="4"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任意多边形 4"/>
            <p:cNvSpPr/>
            <p:nvPr/>
          </p:nvSpPr>
          <p:spPr>
            <a:xfrm>
              <a:off x="3297768" y="1382151"/>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540781" y="1385958"/>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tileRect/>
            </a:gradFill>
            <a:ln w="19050">
              <a:gradFill flip="none" rotWithShape="1">
                <a:gsLst>
                  <a:gs pos="0">
                    <a:schemeClr val="bg1"/>
                  </a:gs>
                  <a:gs pos="100000">
                    <a:schemeClr val="bg1">
                      <a:lumMod val="85000"/>
                    </a:schemeClr>
                  </a:gs>
                </a:gsLst>
                <a:lin ang="81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48661" y="2839052"/>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4"/>
          <p:cNvSpPr txBox="1"/>
          <p:nvPr/>
        </p:nvSpPr>
        <p:spPr>
          <a:xfrm>
            <a:off x="6697182" y="4715176"/>
            <a:ext cx="685800" cy="461665"/>
          </a:xfrm>
          <a:prstGeom prst="rect">
            <a:avLst/>
          </a:prstGeom>
          <a:noFill/>
        </p:spPr>
        <p:txBody>
          <a:bodyPr wrap="square" rtlCol="0">
            <a:spAutoFit/>
          </a:bodyPr>
          <a:lstStyle/>
          <a:p>
            <a:pPr algn="ctr"/>
            <a:endParaRPr lang="zh-CN" altLang="en-US" sz="2400" dirty="0">
              <a:solidFill>
                <a:srgbClr val="663A77"/>
              </a:solidFill>
              <a:latin typeface="等线 Light" panose="02010600030101010101" pitchFamily="2" charset="-122"/>
            </a:endParaRPr>
          </a:p>
        </p:txBody>
      </p:sp>
      <p:grpSp>
        <p:nvGrpSpPr>
          <p:cNvPr id="3" name="组合 77"/>
          <p:cNvGrpSpPr/>
          <p:nvPr/>
        </p:nvGrpSpPr>
        <p:grpSpPr>
          <a:xfrm>
            <a:off x="3322784" y="2644427"/>
            <a:ext cx="1432617" cy="2594202"/>
            <a:chOff x="4566752" y="6124085"/>
            <a:chExt cx="391598" cy="709111"/>
          </a:xfrm>
          <a:effectLst>
            <a:outerShdw blurRad="76200" dir="13500000" sy="23000" kx="1200000" algn="br" rotWithShape="0">
              <a:prstClr val="black">
                <a:alpha val="20000"/>
              </a:prstClr>
            </a:outerShdw>
          </a:effectLst>
        </p:grpSpPr>
        <p:sp>
          <p:nvSpPr>
            <p:cNvPr id="79" name="Freeform 280"/>
            <p:cNvSpPr/>
            <p:nvPr/>
          </p:nvSpPr>
          <p:spPr bwMode="auto">
            <a:xfrm>
              <a:off x="4779807" y="6195410"/>
              <a:ext cx="178543" cy="225940"/>
            </a:xfrm>
            <a:custGeom>
              <a:avLst/>
              <a:gdLst>
                <a:gd name="T0" fmla="*/ 0 w 266"/>
                <a:gd name="T1" fmla="*/ 270 h 336"/>
                <a:gd name="T2" fmla="*/ 145 w 266"/>
                <a:gd name="T3" fmla="*/ 270 h 336"/>
                <a:gd name="T4" fmla="*/ 149 w 266"/>
                <a:gd name="T5" fmla="*/ 167 h 336"/>
                <a:gd name="T6" fmla="*/ 158 w 266"/>
                <a:gd name="T7" fmla="*/ 112 h 336"/>
                <a:gd name="T8" fmla="*/ 158 w 266"/>
                <a:gd name="T9" fmla="*/ 28 h 336"/>
                <a:gd name="T10" fmla="*/ 191 w 266"/>
                <a:gd name="T11" fmla="*/ 26 h 336"/>
                <a:gd name="T12" fmla="*/ 222 w 266"/>
                <a:gd name="T13" fmla="*/ 30 h 336"/>
                <a:gd name="T14" fmla="*/ 260 w 266"/>
                <a:gd name="T15" fmla="*/ 60 h 336"/>
                <a:gd name="T16" fmla="*/ 244 w 266"/>
                <a:gd name="T17" fmla="*/ 178 h 336"/>
                <a:gd name="T18" fmla="*/ 206 w 266"/>
                <a:gd name="T19" fmla="*/ 184 h 336"/>
                <a:gd name="T20" fmla="*/ 199 w 266"/>
                <a:gd name="T21" fmla="*/ 249 h 336"/>
                <a:gd name="T22" fmla="*/ 169 w 266"/>
                <a:gd name="T23" fmla="*/ 327 h 336"/>
                <a:gd name="T24" fmla="*/ 117 w 266"/>
                <a:gd name="T25" fmla="*/ 324 h 336"/>
                <a:gd name="T26" fmla="*/ 7 w 266"/>
                <a:gd name="T27" fmla="*/ 329 h 336"/>
                <a:gd name="T28" fmla="*/ 0 w 266"/>
                <a:gd name="T29" fmla="*/ 27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36">
                  <a:moveTo>
                    <a:pt x="0" y="270"/>
                  </a:moveTo>
                  <a:cubicBezTo>
                    <a:pt x="0" y="270"/>
                    <a:pt x="98" y="270"/>
                    <a:pt x="145" y="270"/>
                  </a:cubicBezTo>
                  <a:cubicBezTo>
                    <a:pt x="145" y="219"/>
                    <a:pt x="149" y="198"/>
                    <a:pt x="149" y="167"/>
                  </a:cubicBezTo>
                  <a:cubicBezTo>
                    <a:pt x="149" y="137"/>
                    <a:pt x="158" y="132"/>
                    <a:pt x="158" y="112"/>
                  </a:cubicBezTo>
                  <a:cubicBezTo>
                    <a:pt x="158" y="93"/>
                    <a:pt x="162" y="53"/>
                    <a:pt x="158" y="28"/>
                  </a:cubicBezTo>
                  <a:cubicBezTo>
                    <a:pt x="154" y="4"/>
                    <a:pt x="179" y="0"/>
                    <a:pt x="191" y="26"/>
                  </a:cubicBezTo>
                  <a:cubicBezTo>
                    <a:pt x="201" y="4"/>
                    <a:pt x="217" y="18"/>
                    <a:pt x="222" y="30"/>
                  </a:cubicBezTo>
                  <a:cubicBezTo>
                    <a:pt x="232" y="8"/>
                    <a:pt x="254" y="16"/>
                    <a:pt x="260" y="60"/>
                  </a:cubicBezTo>
                  <a:cubicBezTo>
                    <a:pt x="266" y="104"/>
                    <a:pt x="262" y="167"/>
                    <a:pt x="244" y="178"/>
                  </a:cubicBezTo>
                  <a:cubicBezTo>
                    <a:pt x="226" y="188"/>
                    <a:pt x="206" y="184"/>
                    <a:pt x="206" y="184"/>
                  </a:cubicBezTo>
                  <a:cubicBezTo>
                    <a:pt x="206" y="184"/>
                    <a:pt x="199" y="221"/>
                    <a:pt x="199" y="249"/>
                  </a:cubicBezTo>
                  <a:cubicBezTo>
                    <a:pt x="199" y="276"/>
                    <a:pt x="178" y="319"/>
                    <a:pt x="169" y="327"/>
                  </a:cubicBezTo>
                  <a:cubicBezTo>
                    <a:pt x="160" y="336"/>
                    <a:pt x="150" y="319"/>
                    <a:pt x="117" y="324"/>
                  </a:cubicBezTo>
                  <a:cubicBezTo>
                    <a:pt x="84" y="329"/>
                    <a:pt x="7" y="329"/>
                    <a:pt x="7" y="329"/>
                  </a:cubicBezTo>
                  <a:lnTo>
                    <a:pt x="0" y="27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1"/>
            <p:cNvSpPr/>
            <p:nvPr/>
          </p:nvSpPr>
          <p:spPr bwMode="auto">
            <a:xfrm>
              <a:off x="4880583" y="6202773"/>
              <a:ext cx="74546" cy="125164"/>
            </a:xfrm>
            <a:custGeom>
              <a:avLst/>
              <a:gdLst>
                <a:gd name="T0" fmla="*/ 50 w 111"/>
                <a:gd name="T1" fmla="*/ 186 h 186"/>
                <a:gd name="T2" fmla="*/ 59 w 111"/>
                <a:gd name="T3" fmla="*/ 169 h 186"/>
                <a:gd name="T4" fmla="*/ 92 w 111"/>
                <a:gd name="T5" fmla="*/ 163 h 186"/>
                <a:gd name="T6" fmla="*/ 108 w 111"/>
                <a:gd name="T7" fmla="*/ 112 h 186"/>
                <a:gd name="T8" fmla="*/ 103 w 111"/>
                <a:gd name="T9" fmla="*/ 32 h 186"/>
                <a:gd name="T10" fmla="*/ 75 w 111"/>
                <a:gd name="T11" fmla="*/ 23 h 186"/>
                <a:gd name="T12" fmla="*/ 83 w 111"/>
                <a:gd name="T13" fmla="*/ 85 h 186"/>
                <a:gd name="T14" fmla="*/ 78 w 111"/>
                <a:gd name="T15" fmla="*/ 100 h 186"/>
                <a:gd name="T16" fmla="*/ 71 w 111"/>
                <a:gd name="T17" fmla="*/ 27 h 186"/>
                <a:gd name="T18" fmla="*/ 43 w 111"/>
                <a:gd name="T19" fmla="*/ 19 h 186"/>
                <a:gd name="T20" fmla="*/ 53 w 111"/>
                <a:gd name="T21" fmla="*/ 66 h 186"/>
                <a:gd name="T22" fmla="*/ 45 w 111"/>
                <a:gd name="T23" fmla="*/ 124 h 186"/>
                <a:gd name="T24" fmla="*/ 58 w 111"/>
                <a:gd name="T25" fmla="*/ 142 h 186"/>
                <a:gd name="T26" fmla="*/ 41 w 111"/>
                <a:gd name="T27" fmla="*/ 166 h 186"/>
                <a:gd name="T28" fmla="*/ 32 w 111"/>
                <a:gd name="T29" fmla="*/ 161 h 186"/>
                <a:gd name="T30" fmla="*/ 52 w 111"/>
                <a:gd name="T31" fmla="*/ 149 h 186"/>
                <a:gd name="T32" fmla="*/ 38 w 111"/>
                <a:gd name="T33" fmla="*/ 127 h 186"/>
                <a:gd name="T34" fmla="*/ 51 w 111"/>
                <a:gd name="T35" fmla="*/ 75 h 186"/>
                <a:gd name="T36" fmla="*/ 34 w 111"/>
                <a:gd name="T37" fmla="*/ 76 h 186"/>
                <a:gd name="T38" fmla="*/ 11 w 111"/>
                <a:gd name="T39" fmla="*/ 130 h 186"/>
                <a:gd name="T40" fmla="*/ 2 w 111"/>
                <a:gd name="T41" fmla="*/ 176 h 186"/>
                <a:gd name="T42" fmla="*/ 50 w 111"/>
                <a:gd name="T4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50" y="186"/>
                  </a:moveTo>
                  <a:cubicBezTo>
                    <a:pt x="50" y="176"/>
                    <a:pt x="50" y="169"/>
                    <a:pt x="59" y="169"/>
                  </a:cubicBezTo>
                  <a:cubicBezTo>
                    <a:pt x="71" y="169"/>
                    <a:pt x="84" y="166"/>
                    <a:pt x="92" y="163"/>
                  </a:cubicBezTo>
                  <a:cubicBezTo>
                    <a:pt x="101" y="159"/>
                    <a:pt x="106" y="130"/>
                    <a:pt x="108" y="112"/>
                  </a:cubicBezTo>
                  <a:cubicBezTo>
                    <a:pt x="110" y="94"/>
                    <a:pt x="111" y="58"/>
                    <a:pt x="103" y="32"/>
                  </a:cubicBezTo>
                  <a:cubicBezTo>
                    <a:pt x="95" y="6"/>
                    <a:pt x="81" y="8"/>
                    <a:pt x="75" y="23"/>
                  </a:cubicBezTo>
                  <a:cubicBezTo>
                    <a:pt x="78" y="34"/>
                    <a:pt x="83" y="66"/>
                    <a:pt x="83" y="85"/>
                  </a:cubicBezTo>
                  <a:cubicBezTo>
                    <a:pt x="83" y="103"/>
                    <a:pt x="78" y="107"/>
                    <a:pt x="78" y="100"/>
                  </a:cubicBezTo>
                  <a:cubicBezTo>
                    <a:pt x="80" y="82"/>
                    <a:pt x="75" y="36"/>
                    <a:pt x="71" y="27"/>
                  </a:cubicBezTo>
                  <a:cubicBezTo>
                    <a:pt x="62" y="0"/>
                    <a:pt x="46" y="7"/>
                    <a:pt x="43" y="19"/>
                  </a:cubicBezTo>
                  <a:cubicBezTo>
                    <a:pt x="43" y="19"/>
                    <a:pt x="50" y="37"/>
                    <a:pt x="53" y="66"/>
                  </a:cubicBezTo>
                  <a:cubicBezTo>
                    <a:pt x="65" y="85"/>
                    <a:pt x="53" y="108"/>
                    <a:pt x="45" y="124"/>
                  </a:cubicBezTo>
                  <a:cubicBezTo>
                    <a:pt x="50" y="124"/>
                    <a:pt x="58" y="129"/>
                    <a:pt x="58" y="142"/>
                  </a:cubicBezTo>
                  <a:cubicBezTo>
                    <a:pt x="58" y="156"/>
                    <a:pt x="50" y="165"/>
                    <a:pt x="41" y="166"/>
                  </a:cubicBezTo>
                  <a:cubicBezTo>
                    <a:pt x="32" y="166"/>
                    <a:pt x="32" y="161"/>
                    <a:pt x="32" y="161"/>
                  </a:cubicBezTo>
                  <a:cubicBezTo>
                    <a:pt x="32" y="161"/>
                    <a:pt x="47" y="165"/>
                    <a:pt x="52" y="149"/>
                  </a:cubicBezTo>
                  <a:cubicBezTo>
                    <a:pt x="58" y="132"/>
                    <a:pt x="49" y="127"/>
                    <a:pt x="38" y="127"/>
                  </a:cubicBezTo>
                  <a:cubicBezTo>
                    <a:pt x="52" y="106"/>
                    <a:pt x="57" y="87"/>
                    <a:pt x="51" y="75"/>
                  </a:cubicBezTo>
                  <a:cubicBezTo>
                    <a:pt x="45" y="63"/>
                    <a:pt x="36" y="66"/>
                    <a:pt x="34" y="76"/>
                  </a:cubicBezTo>
                  <a:cubicBezTo>
                    <a:pt x="33" y="86"/>
                    <a:pt x="21" y="116"/>
                    <a:pt x="11" y="130"/>
                  </a:cubicBezTo>
                  <a:cubicBezTo>
                    <a:pt x="0" y="143"/>
                    <a:pt x="2" y="176"/>
                    <a:pt x="2" y="176"/>
                  </a:cubicBezTo>
                  <a:lnTo>
                    <a:pt x="50" y="1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2"/>
            <p:cNvSpPr/>
            <p:nvPr/>
          </p:nvSpPr>
          <p:spPr bwMode="auto">
            <a:xfrm>
              <a:off x="4884725" y="6200932"/>
              <a:ext cx="28530" cy="87891"/>
            </a:xfrm>
            <a:custGeom>
              <a:avLst/>
              <a:gdLst>
                <a:gd name="T0" fmla="*/ 43 w 43"/>
                <a:gd name="T1" fmla="*/ 67 h 131"/>
                <a:gd name="T2" fmla="*/ 28 w 43"/>
                <a:gd name="T3" fmla="*/ 14 h 131"/>
                <a:gd name="T4" fmla="*/ 4 w 43"/>
                <a:gd name="T5" fmla="*/ 10 h 131"/>
                <a:gd name="T6" fmla="*/ 7 w 43"/>
                <a:gd name="T7" fmla="*/ 47 h 131"/>
                <a:gd name="T8" fmla="*/ 0 w 43"/>
                <a:gd name="T9" fmla="*/ 131 h 131"/>
                <a:gd name="T10" fmla="*/ 26 w 43"/>
                <a:gd name="T11" fmla="*/ 72 h 131"/>
                <a:gd name="T12" fmla="*/ 43 w 43"/>
                <a:gd name="T13" fmla="*/ 67 h 131"/>
              </a:gdLst>
              <a:ahLst/>
              <a:cxnLst>
                <a:cxn ang="0">
                  <a:pos x="T0" y="T1"/>
                </a:cxn>
                <a:cxn ang="0">
                  <a:pos x="T2" y="T3"/>
                </a:cxn>
                <a:cxn ang="0">
                  <a:pos x="T4" y="T5"/>
                </a:cxn>
                <a:cxn ang="0">
                  <a:pos x="T6" y="T7"/>
                </a:cxn>
                <a:cxn ang="0">
                  <a:pos x="T8" y="T9"/>
                </a:cxn>
                <a:cxn ang="0">
                  <a:pos x="T10" y="T11"/>
                </a:cxn>
                <a:cxn ang="0">
                  <a:pos x="T12" y="T13"/>
                </a:cxn>
              </a:cxnLst>
              <a:rect l="0" t="0" r="r" b="b"/>
              <a:pathLst>
                <a:path w="43" h="131">
                  <a:moveTo>
                    <a:pt x="43" y="67"/>
                  </a:moveTo>
                  <a:cubicBezTo>
                    <a:pt x="43" y="67"/>
                    <a:pt x="38" y="24"/>
                    <a:pt x="28" y="14"/>
                  </a:cubicBezTo>
                  <a:cubicBezTo>
                    <a:pt x="18" y="4"/>
                    <a:pt x="7" y="0"/>
                    <a:pt x="4" y="10"/>
                  </a:cubicBezTo>
                  <a:cubicBezTo>
                    <a:pt x="2" y="20"/>
                    <a:pt x="7" y="31"/>
                    <a:pt x="7" y="47"/>
                  </a:cubicBezTo>
                  <a:cubicBezTo>
                    <a:pt x="7" y="63"/>
                    <a:pt x="7" y="112"/>
                    <a:pt x="0" y="131"/>
                  </a:cubicBezTo>
                  <a:cubicBezTo>
                    <a:pt x="11" y="121"/>
                    <a:pt x="25" y="82"/>
                    <a:pt x="26" y="72"/>
                  </a:cubicBezTo>
                  <a:cubicBezTo>
                    <a:pt x="27" y="63"/>
                    <a:pt x="39" y="63"/>
                    <a:pt x="43" y="6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3"/>
            <p:cNvSpPr/>
            <p:nvPr/>
          </p:nvSpPr>
          <p:spPr bwMode="auto">
            <a:xfrm>
              <a:off x="4873220" y="6316433"/>
              <a:ext cx="47397" cy="21628"/>
            </a:xfrm>
            <a:custGeom>
              <a:avLst/>
              <a:gdLst>
                <a:gd name="T0" fmla="*/ 10 w 71"/>
                <a:gd name="T1" fmla="*/ 0 h 32"/>
                <a:gd name="T2" fmla="*/ 65 w 71"/>
                <a:gd name="T3" fmla="*/ 15 h 32"/>
                <a:gd name="T4" fmla="*/ 63 w 71"/>
                <a:gd name="T5" fmla="*/ 31 h 32"/>
                <a:gd name="T6" fmla="*/ 10 w 71"/>
                <a:gd name="T7" fmla="*/ 19 h 32"/>
                <a:gd name="T8" fmla="*/ 10 w 71"/>
                <a:gd name="T9" fmla="*/ 0 h 32"/>
              </a:gdLst>
              <a:ahLst/>
              <a:cxnLst>
                <a:cxn ang="0">
                  <a:pos x="T0" y="T1"/>
                </a:cxn>
                <a:cxn ang="0">
                  <a:pos x="T2" y="T3"/>
                </a:cxn>
                <a:cxn ang="0">
                  <a:pos x="T4" y="T5"/>
                </a:cxn>
                <a:cxn ang="0">
                  <a:pos x="T6" y="T7"/>
                </a:cxn>
                <a:cxn ang="0">
                  <a:pos x="T8" y="T9"/>
                </a:cxn>
              </a:cxnLst>
              <a:rect l="0" t="0" r="r" b="b"/>
              <a:pathLst>
                <a:path w="71" h="32">
                  <a:moveTo>
                    <a:pt x="10" y="0"/>
                  </a:moveTo>
                  <a:cubicBezTo>
                    <a:pt x="10" y="0"/>
                    <a:pt x="41" y="15"/>
                    <a:pt x="65" y="15"/>
                  </a:cubicBezTo>
                  <a:cubicBezTo>
                    <a:pt x="65" y="15"/>
                    <a:pt x="71" y="27"/>
                    <a:pt x="63" y="31"/>
                  </a:cubicBezTo>
                  <a:cubicBezTo>
                    <a:pt x="48" y="32"/>
                    <a:pt x="20" y="29"/>
                    <a:pt x="10" y="19"/>
                  </a:cubicBezTo>
                  <a:cubicBezTo>
                    <a:pt x="0" y="9"/>
                    <a:pt x="10" y="0"/>
                    <a:pt x="10" y="0"/>
                  </a:cubicBezTo>
                  <a:close/>
                </a:path>
              </a:pathLst>
            </a:custGeom>
            <a:solidFill>
              <a:srgbClr val="458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4"/>
            <p:cNvSpPr/>
            <p:nvPr/>
          </p:nvSpPr>
          <p:spPr bwMode="auto">
            <a:xfrm>
              <a:off x="4832266" y="6335300"/>
              <a:ext cx="79148" cy="82369"/>
            </a:xfrm>
            <a:custGeom>
              <a:avLst/>
              <a:gdLst>
                <a:gd name="T0" fmla="*/ 74 w 118"/>
                <a:gd name="T1" fmla="*/ 0 h 122"/>
                <a:gd name="T2" fmla="*/ 118 w 118"/>
                <a:gd name="T3" fmla="*/ 9 h 122"/>
                <a:gd name="T4" fmla="*/ 107 w 118"/>
                <a:gd name="T5" fmla="*/ 88 h 122"/>
                <a:gd name="T6" fmla="*/ 81 w 118"/>
                <a:gd name="T7" fmla="*/ 115 h 122"/>
                <a:gd name="T8" fmla="*/ 43 w 118"/>
                <a:gd name="T9" fmla="*/ 109 h 122"/>
                <a:gd name="T10" fmla="*/ 2 w 118"/>
                <a:gd name="T11" fmla="*/ 100 h 122"/>
                <a:gd name="T12" fmla="*/ 27 w 118"/>
                <a:gd name="T13" fmla="*/ 68 h 122"/>
                <a:gd name="T14" fmla="*/ 72 w 118"/>
                <a:gd name="T15" fmla="*/ 70 h 122"/>
                <a:gd name="T16" fmla="*/ 76 w 118"/>
                <a:gd name="T17" fmla="*/ 44 h 122"/>
                <a:gd name="T18" fmla="*/ 74 w 11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2">
                  <a:moveTo>
                    <a:pt x="74" y="0"/>
                  </a:moveTo>
                  <a:cubicBezTo>
                    <a:pt x="74" y="0"/>
                    <a:pt x="106" y="9"/>
                    <a:pt x="118" y="9"/>
                  </a:cubicBezTo>
                  <a:cubicBezTo>
                    <a:pt x="118" y="22"/>
                    <a:pt x="116" y="66"/>
                    <a:pt x="107" y="88"/>
                  </a:cubicBezTo>
                  <a:cubicBezTo>
                    <a:pt x="97" y="109"/>
                    <a:pt x="92" y="120"/>
                    <a:pt x="81" y="115"/>
                  </a:cubicBezTo>
                  <a:cubicBezTo>
                    <a:pt x="70" y="109"/>
                    <a:pt x="59" y="109"/>
                    <a:pt x="43" y="109"/>
                  </a:cubicBezTo>
                  <a:cubicBezTo>
                    <a:pt x="28" y="109"/>
                    <a:pt x="0" y="122"/>
                    <a:pt x="2" y="100"/>
                  </a:cubicBezTo>
                  <a:cubicBezTo>
                    <a:pt x="5" y="77"/>
                    <a:pt x="7" y="68"/>
                    <a:pt x="27" y="68"/>
                  </a:cubicBezTo>
                  <a:cubicBezTo>
                    <a:pt x="47" y="68"/>
                    <a:pt x="67" y="65"/>
                    <a:pt x="72" y="70"/>
                  </a:cubicBezTo>
                  <a:cubicBezTo>
                    <a:pt x="78" y="76"/>
                    <a:pt x="76" y="64"/>
                    <a:pt x="76" y="44"/>
                  </a:cubicBezTo>
                  <a:cubicBezTo>
                    <a:pt x="76" y="25"/>
                    <a:pt x="74" y="0"/>
                    <a:pt x="7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5"/>
            <p:cNvSpPr/>
            <p:nvPr/>
          </p:nvSpPr>
          <p:spPr bwMode="auto">
            <a:xfrm>
              <a:off x="4746675" y="6368432"/>
              <a:ext cx="89272" cy="56600"/>
            </a:xfrm>
            <a:custGeom>
              <a:avLst/>
              <a:gdLst>
                <a:gd name="T0" fmla="*/ 30 w 133"/>
                <a:gd name="T1" fmla="*/ 0 h 84"/>
                <a:gd name="T2" fmla="*/ 133 w 133"/>
                <a:gd name="T3" fmla="*/ 0 h 84"/>
                <a:gd name="T4" fmla="*/ 125 w 133"/>
                <a:gd name="T5" fmla="*/ 84 h 84"/>
                <a:gd name="T6" fmla="*/ 26 w 133"/>
                <a:gd name="T7" fmla="*/ 77 h 84"/>
                <a:gd name="T8" fmla="*/ 30 w 133"/>
                <a:gd name="T9" fmla="*/ 0 h 84"/>
              </a:gdLst>
              <a:ahLst/>
              <a:cxnLst>
                <a:cxn ang="0">
                  <a:pos x="T0" y="T1"/>
                </a:cxn>
                <a:cxn ang="0">
                  <a:pos x="T2" y="T3"/>
                </a:cxn>
                <a:cxn ang="0">
                  <a:pos x="T4" y="T5"/>
                </a:cxn>
                <a:cxn ang="0">
                  <a:pos x="T6" y="T7"/>
                </a:cxn>
                <a:cxn ang="0">
                  <a:pos x="T8" y="T9"/>
                </a:cxn>
              </a:cxnLst>
              <a:rect l="0" t="0" r="r" b="b"/>
              <a:pathLst>
                <a:path w="133" h="84">
                  <a:moveTo>
                    <a:pt x="30" y="0"/>
                  </a:moveTo>
                  <a:cubicBezTo>
                    <a:pt x="133" y="0"/>
                    <a:pt x="133" y="0"/>
                    <a:pt x="133" y="0"/>
                  </a:cubicBezTo>
                  <a:cubicBezTo>
                    <a:pt x="125" y="84"/>
                    <a:pt x="125" y="84"/>
                    <a:pt x="125" y="84"/>
                  </a:cubicBezTo>
                  <a:cubicBezTo>
                    <a:pt x="26" y="77"/>
                    <a:pt x="26" y="77"/>
                    <a:pt x="26" y="77"/>
                  </a:cubicBezTo>
                  <a:cubicBezTo>
                    <a:pt x="26" y="77"/>
                    <a:pt x="0" y="12"/>
                    <a:pt x="30" y="0"/>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6"/>
            <p:cNvSpPr/>
            <p:nvPr/>
          </p:nvSpPr>
          <p:spPr bwMode="auto">
            <a:xfrm>
              <a:off x="4771524" y="6371653"/>
              <a:ext cx="58441" cy="49237"/>
            </a:xfrm>
            <a:custGeom>
              <a:avLst/>
              <a:gdLst>
                <a:gd name="T0" fmla="*/ 32 w 87"/>
                <a:gd name="T1" fmla="*/ 68 h 73"/>
                <a:gd name="T2" fmla="*/ 8 w 87"/>
                <a:gd name="T3" fmla="*/ 35 h 73"/>
                <a:gd name="T4" fmla="*/ 62 w 87"/>
                <a:gd name="T5" fmla="*/ 0 h 73"/>
                <a:gd name="T6" fmla="*/ 86 w 87"/>
                <a:gd name="T7" fmla="*/ 27 h 73"/>
                <a:gd name="T8" fmla="*/ 80 w 87"/>
                <a:gd name="T9" fmla="*/ 58 h 73"/>
                <a:gd name="T10" fmla="*/ 38 w 87"/>
                <a:gd name="T11" fmla="*/ 70 h 73"/>
                <a:gd name="T12" fmla="*/ 32 w 8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87" h="73">
                  <a:moveTo>
                    <a:pt x="32" y="68"/>
                  </a:moveTo>
                  <a:cubicBezTo>
                    <a:pt x="19" y="63"/>
                    <a:pt x="12" y="49"/>
                    <a:pt x="8" y="35"/>
                  </a:cubicBezTo>
                  <a:cubicBezTo>
                    <a:pt x="0" y="6"/>
                    <a:pt x="42" y="0"/>
                    <a:pt x="62" y="0"/>
                  </a:cubicBezTo>
                  <a:cubicBezTo>
                    <a:pt x="82" y="0"/>
                    <a:pt x="86" y="8"/>
                    <a:pt x="86" y="27"/>
                  </a:cubicBezTo>
                  <a:cubicBezTo>
                    <a:pt x="86" y="37"/>
                    <a:pt x="87" y="49"/>
                    <a:pt x="80" y="58"/>
                  </a:cubicBezTo>
                  <a:cubicBezTo>
                    <a:pt x="71" y="72"/>
                    <a:pt x="53" y="73"/>
                    <a:pt x="38" y="70"/>
                  </a:cubicBezTo>
                  <a:cubicBezTo>
                    <a:pt x="36" y="70"/>
                    <a:pt x="34" y="69"/>
                    <a:pt x="32" y="68"/>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7"/>
            <p:cNvSpPr/>
            <p:nvPr/>
          </p:nvSpPr>
          <p:spPr bwMode="auto">
            <a:xfrm>
              <a:off x="4600344" y="6453102"/>
              <a:ext cx="71325" cy="148633"/>
            </a:xfrm>
            <a:custGeom>
              <a:avLst/>
              <a:gdLst>
                <a:gd name="T0" fmla="*/ 13 w 106"/>
                <a:gd name="T1" fmla="*/ 0 h 221"/>
                <a:gd name="T2" fmla="*/ 0 w 106"/>
                <a:gd name="T3" fmla="*/ 105 h 221"/>
                <a:gd name="T4" fmla="*/ 67 w 106"/>
                <a:gd name="T5" fmla="*/ 221 h 221"/>
                <a:gd name="T6" fmla="*/ 106 w 106"/>
                <a:gd name="T7" fmla="*/ 221 h 221"/>
                <a:gd name="T8" fmla="*/ 106 w 106"/>
                <a:gd name="T9" fmla="*/ 6 h 221"/>
                <a:gd name="T10" fmla="*/ 13 w 106"/>
                <a:gd name="T11" fmla="*/ 0 h 221"/>
              </a:gdLst>
              <a:ahLst/>
              <a:cxnLst>
                <a:cxn ang="0">
                  <a:pos x="T0" y="T1"/>
                </a:cxn>
                <a:cxn ang="0">
                  <a:pos x="T2" y="T3"/>
                </a:cxn>
                <a:cxn ang="0">
                  <a:pos x="T4" y="T5"/>
                </a:cxn>
                <a:cxn ang="0">
                  <a:pos x="T6" y="T7"/>
                </a:cxn>
                <a:cxn ang="0">
                  <a:pos x="T8" y="T9"/>
                </a:cxn>
                <a:cxn ang="0">
                  <a:pos x="T10" y="T11"/>
                </a:cxn>
              </a:cxnLst>
              <a:rect l="0" t="0" r="r" b="b"/>
              <a:pathLst>
                <a:path w="106" h="221">
                  <a:moveTo>
                    <a:pt x="13" y="0"/>
                  </a:moveTo>
                  <a:cubicBezTo>
                    <a:pt x="13" y="0"/>
                    <a:pt x="4" y="66"/>
                    <a:pt x="0" y="105"/>
                  </a:cubicBezTo>
                  <a:cubicBezTo>
                    <a:pt x="0" y="149"/>
                    <a:pt x="19" y="198"/>
                    <a:pt x="67" y="221"/>
                  </a:cubicBezTo>
                  <a:cubicBezTo>
                    <a:pt x="106" y="221"/>
                    <a:pt x="106" y="221"/>
                    <a:pt x="106" y="221"/>
                  </a:cubicBezTo>
                  <a:cubicBezTo>
                    <a:pt x="106" y="6"/>
                    <a:pt x="106" y="6"/>
                    <a:pt x="106" y="6"/>
                  </a:cubicBezTo>
                  <a:lnTo>
                    <a:pt x="13" y="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8"/>
            <p:cNvSpPr/>
            <p:nvPr/>
          </p:nvSpPr>
          <p:spPr bwMode="auto">
            <a:xfrm>
              <a:off x="4603104" y="6476110"/>
              <a:ext cx="38194" cy="108138"/>
            </a:xfrm>
            <a:custGeom>
              <a:avLst/>
              <a:gdLst>
                <a:gd name="T0" fmla="*/ 11 w 57"/>
                <a:gd name="T1" fmla="*/ 5 h 161"/>
                <a:gd name="T2" fmla="*/ 31 w 57"/>
                <a:gd name="T3" fmla="*/ 1 h 161"/>
                <a:gd name="T4" fmla="*/ 50 w 57"/>
                <a:gd name="T5" fmla="*/ 8 h 161"/>
                <a:gd name="T6" fmla="*/ 50 w 57"/>
                <a:gd name="T7" fmla="*/ 63 h 161"/>
                <a:gd name="T8" fmla="*/ 23 w 57"/>
                <a:gd name="T9" fmla="*/ 82 h 161"/>
                <a:gd name="T10" fmla="*/ 34 w 57"/>
                <a:gd name="T11" fmla="*/ 80 h 161"/>
                <a:gd name="T12" fmla="*/ 51 w 57"/>
                <a:gd name="T13" fmla="*/ 83 h 161"/>
                <a:gd name="T14" fmla="*/ 51 w 57"/>
                <a:gd name="T15" fmla="*/ 117 h 161"/>
                <a:gd name="T16" fmla="*/ 42 w 57"/>
                <a:gd name="T17" fmla="*/ 144 h 161"/>
                <a:gd name="T18" fmla="*/ 27 w 57"/>
                <a:gd name="T19" fmla="*/ 154 h 161"/>
                <a:gd name="T20" fmla="*/ 0 w 57"/>
                <a:gd name="T21" fmla="*/ 86 h 161"/>
                <a:gd name="T22" fmla="*/ 6 w 57"/>
                <a:gd name="T23" fmla="*/ 30 h 161"/>
                <a:gd name="T24" fmla="*/ 8 w 57"/>
                <a:gd name="T25" fmla="*/ 9 h 161"/>
                <a:gd name="T26" fmla="*/ 11 w 57"/>
                <a:gd name="T2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61">
                  <a:moveTo>
                    <a:pt x="11" y="5"/>
                  </a:moveTo>
                  <a:cubicBezTo>
                    <a:pt x="16" y="0"/>
                    <a:pt x="24" y="1"/>
                    <a:pt x="31" y="1"/>
                  </a:cubicBezTo>
                  <a:cubicBezTo>
                    <a:pt x="38" y="1"/>
                    <a:pt x="47" y="1"/>
                    <a:pt x="50" y="8"/>
                  </a:cubicBezTo>
                  <a:cubicBezTo>
                    <a:pt x="57" y="21"/>
                    <a:pt x="50" y="56"/>
                    <a:pt x="50" y="63"/>
                  </a:cubicBezTo>
                  <a:cubicBezTo>
                    <a:pt x="50" y="70"/>
                    <a:pt x="23" y="72"/>
                    <a:pt x="23" y="82"/>
                  </a:cubicBezTo>
                  <a:cubicBezTo>
                    <a:pt x="23" y="85"/>
                    <a:pt x="25" y="85"/>
                    <a:pt x="34" y="80"/>
                  </a:cubicBezTo>
                  <a:cubicBezTo>
                    <a:pt x="44" y="76"/>
                    <a:pt x="51" y="76"/>
                    <a:pt x="51" y="83"/>
                  </a:cubicBezTo>
                  <a:cubicBezTo>
                    <a:pt x="51" y="91"/>
                    <a:pt x="51" y="110"/>
                    <a:pt x="51" y="117"/>
                  </a:cubicBezTo>
                  <a:cubicBezTo>
                    <a:pt x="51" y="125"/>
                    <a:pt x="42" y="130"/>
                    <a:pt x="42" y="144"/>
                  </a:cubicBezTo>
                  <a:cubicBezTo>
                    <a:pt x="42" y="157"/>
                    <a:pt x="36" y="161"/>
                    <a:pt x="27" y="154"/>
                  </a:cubicBezTo>
                  <a:cubicBezTo>
                    <a:pt x="18" y="148"/>
                    <a:pt x="0" y="98"/>
                    <a:pt x="0" y="86"/>
                  </a:cubicBezTo>
                  <a:cubicBezTo>
                    <a:pt x="0" y="67"/>
                    <a:pt x="4" y="49"/>
                    <a:pt x="6" y="30"/>
                  </a:cubicBezTo>
                  <a:cubicBezTo>
                    <a:pt x="7" y="23"/>
                    <a:pt x="6" y="16"/>
                    <a:pt x="8" y="9"/>
                  </a:cubicBezTo>
                  <a:cubicBezTo>
                    <a:pt x="9" y="7"/>
                    <a:pt x="10" y="6"/>
                    <a:pt x="11" y="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9"/>
            <p:cNvSpPr/>
            <p:nvPr/>
          </p:nvSpPr>
          <p:spPr bwMode="auto">
            <a:xfrm>
              <a:off x="4594822" y="6377175"/>
              <a:ext cx="68564" cy="93413"/>
            </a:xfrm>
            <a:custGeom>
              <a:avLst/>
              <a:gdLst>
                <a:gd name="T0" fmla="*/ 93 w 102"/>
                <a:gd name="T1" fmla="*/ 0 h 139"/>
                <a:gd name="T2" fmla="*/ 0 w 102"/>
                <a:gd name="T3" fmla="*/ 139 h 139"/>
                <a:gd name="T4" fmla="*/ 102 w 102"/>
                <a:gd name="T5" fmla="*/ 139 h 139"/>
                <a:gd name="T6" fmla="*/ 102 w 102"/>
                <a:gd name="T7" fmla="*/ 0 h 139"/>
                <a:gd name="T8" fmla="*/ 93 w 102"/>
                <a:gd name="T9" fmla="*/ 0 h 139"/>
              </a:gdLst>
              <a:ahLst/>
              <a:cxnLst>
                <a:cxn ang="0">
                  <a:pos x="T0" y="T1"/>
                </a:cxn>
                <a:cxn ang="0">
                  <a:pos x="T2" y="T3"/>
                </a:cxn>
                <a:cxn ang="0">
                  <a:pos x="T4" y="T5"/>
                </a:cxn>
                <a:cxn ang="0">
                  <a:pos x="T6" y="T7"/>
                </a:cxn>
                <a:cxn ang="0">
                  <a:pos x="T8" y="T9"/>
                </a:cxn>
              </a:cxnLst>
              <a:rect l="0" t="0" r="r" b="b"/>
              <a:pathLst>
                <a:path w="102" h="139">
                  <a:moveTo>
                    <a:pt x="93" y="0"/>
                  </a:moveTo>
                  <a:cubicBezTo>
                    <a:pt x="93" y="0"/>
                    <a:pt x="11" y="36"/>
                    <a:pt x="0" y="139"/>
                  </a:cubicBezTo>
                  <a:cubicBezTo>
                    <a:pt x="102" y="139"/>
                    <a:pt x="102" y="139"/>
                    <a:pt x="102" y="139"/>
                  </a:cubicBezTo>
                  <a:cubicBezTo>
                    <a:pt x="102" y="0"/>
                    <a:pt x="102" y="0"/>
                    <a:pt x="102" y="0"/>
                  </a:cubicBezTo>
                  <a:lnTo>
                    <a:pt x="93" y="0"/>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0"/>
            <p:cNvSpPr/>
            <p:nvPr/>
          </p:nvSpPr>
          <p:spPr bwMode="auto">
            <a:xfrm>
              <a:off x="4602184" y="6389139"/>
              <a:ext cx="50618" cy="78688"/>
            </a:xfrm>
            <a:custGeom>
              <a:avLst/>
              <a:gdLst>
                <a:gd name="T0" fmla="*/ 32 w 75"/>
                <a:gd name="T1" fmla="*/ 114 h 117"/>
                <a:gd name="T2" fmla="*/ 3 w 75"/>
                <a:gd name="T3" fmla="*/ 94 h 117"/>
                <a:gd name="T4" fmla="*/ 53 w 75"/>
                <a:gd name="T5" fmla="*/ 8 h 117"/>
                <a:gd name="T6" fmla="*/ 71 w 75"/>
                <a:gd name="T7" fmla="*/ 22 h 117"/>
                <a:gd name="T8" fmla="*/ 59 w 75"/>
                <a:gd name="T9" fmla="*/ 113 h 117"/>
                <a:gd name="T10" fmla="*/ 32 w 75"/>
                <a:gd name="T11" fmla="*/ 114 h 117"/>
              </a:gdLst>
              <a:ahLst/>
              <a:cxnLst>
                <a:cxn ang="0">
                  <a:pos x="T0" y="T1"/>
                </a:cxn>
                <a:cxn ang="0">
                  <a:pos x="T2" y="T3"/>
                </a:cxn>
                <a:cxn ang="0">
                  <a:pos x="T4" y="T5"/>
                </a:cxn>
                <a:cxn ang="0">
                  <a:pos x="T6" y="T7"/>
                </a:cxn>
                <a:cxn ang="0">
                  <a:pos x="T8" y="T9"/>
                </a:cxn>
                <a:cxn ang="0">
                  <a:pos x="T10" y="T11"/>
                </a:cxn>
              </a:cxnLst>
              <a:rect l="0" t="0" r="r" b="b"/>
              <a:pathLst>
                <a:path w="75" h="117">
                  <a:moveTo>
                    <a:pt x="32" y="114"/>
                  </a:moveTo>
                  <a:cubicBezTo>
                    <a:pt x="32" y="114"/>
                    <a:pt x="6" y="113"/>
                    <a:pt x="3" y="94"/>
                  </a:cubicBezTo>
                  <a:cubicBezTo>
                    <a:pt x="0" y="75"/>
                    <a:pt x="38" y="16"/>
                    <a:pt x="53" y="8"/>
                  </a:cubicBezTo>
                  <a:cubicBezTo>
                    <a:pt x="68" y="0"/>
                    <a:pt x="75" y="1"/>
                    <a:pt x="71" y="22"/>
                  </a:cubicBezTo>
                  <a:cubicBezTo>
                    <a:pt x="68" y="43"/>
                    <a:pt x="59" y="105"/>
                    <a:pt x="59" y="113"/>
                  </a:cubicBezTo>
                  <a:cubicBezTo>
                    <a:pt x="51" y="117"/>
                    <a:pt x="32" y="114"/>
                    <a:pt x="32" y="114"/>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1"/>
            <p:cNvSpPr/>
            <p:nvPr/>
          </p:nvSpPr>
          <p:spPr bwMode="auto">
            <a:xfrm>
              <a:off x="4591600" y="6760031"/>
              <a:ext cx="106298" cy="54299"/>
            </a:xfrm>
            <a:custGeom>
              <a:avLst/>
              <a:gdLst>
                <a:gd name="T0" fmla="*/ 0 w 158"/>
                <a:gd name="T1" fmla="*/ 69 h 81"/>
                <a:gd name="T2" fmla="*/ 117 w 158"/>
                <a:gd name="T3" fmla="*/ 17 h 81"/>
                <a:gd name="T4" fmla="*/ 158 w 158"/>
                <a:gd name="T5" fmla="*/ 66 h 81"/>
                <a:gd name="T6" fmla="*/ 0 w 158"/>
                <a:gd name="T7" fmla="*/ 69 h 81"/>
              </a:gdLst>
              <a:ahLst/>
              <a:cxnLst>
                <a:cxn ang="0">
                  <a:pos x="T0" y="T1"/>
                </a:cxn>
                <a:cxn ang="0">
                  <a:pos x="T2" y="T3"/>
                </a:cxn>
                <a:cxn ang="0">
                  <a:pos x="T4" y="T5"/>
                </a:cxn>
                <a:cxn ang="0">
                  <a:pos x="T6" y="T7"/>
                </a:cxn>
              </a:cxnLst>
              <a:rect l="0" t="0" r="r" b="b"/>
              <a:pathLst>
                <a:path w="158" h="81">
                  <a:moveTo>
                    <a:pt x="0" y="69"/>
                  </a:moveTo>
                  <a:cubicBezTo>
                    <a:pt x="13" y="10"/>
                    <a:pt x="78" y="0"/>
                    <a:pt x="117" y="17"/>
                  </a:cubicBezTo>
                  <a:cubicBezTo>
                    <a:pt x="144" y="30"/>
                    <a:pt x="154" y="52"/>
                    <a:pt x="158" y="66"/>
                  </a:cubicBezTo>
                  <a:cubicBezTo>
                    <a:pt x="119" y="81"/>
                    <a:pt x="38" y="74"/>
                    <a:pt x="0"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2"/>
            <p:cNvSpPr/>
            <p:nvPr/>
          </p:nvSpPr>
          <p:spPr bwMode="auto">
            <a:xfrm>
              <a:off x="4586999" y="6804206"/>
              <a:ext cx="114121" cy="28990"/>
            </a:xfrm>
            <a:custGeom>
              <a:avLst/>
              <a:gdLst>
                <a:gd name="T0" fmla="*/ 7 w 170"/>
                <a:gd name="T1" fmla="*/ 3 h 43"/>
                <a:gd name="T2" fmla="*/ 7 w 170"/>
                <a:gd name="T3" fmla="*/ 3 h 43"/>
                <a:gd name="T4" fmla="*/ 165 w 170"/>
                <a:gd name="T5" fmla="*/ 0 h 43"/>
                <a:gd name="T6" fmla="*/ 165 w 170"/>
                <a:gd name="T7" fmla="*/ 0 h 43"/>
                <a:gd name="T8" fmla="*/ 166 w 170"/>
                <a:gd name="T9" fmla="*/ 22 h 43"/>
                <a:gd name="T10" fmla="*/ 11 w 170"/>
                <a:gd name="T11" fmla="*/ 24 h 43"/>
                <a:gd name="T12" fmla="*/ 7 w 170"/>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70" h="43">
                  <a:moveTo>
                    <a:pt x="7" y="3"/>
                  </a:moveTo>
                  <a:cubicBezTo>
                    <a:pt x="7" y="3"/>
                    <a:pt x="7" y="3"/>
                    <a:pt x="7" y="3"/>
                  </a:cubicBezTo>
                  <a:cubicBezTo>
                    <a:pt x="45" y="8"/>
                    <a:pt x="126" y="15"/>
                    <a:pt x="165" y="0"/>
                  </a:cubicBezTo>
                  <a:cubicBezTo>
                    <a:pt x="165" y="0"/>
                    <a:pt x="165" y="0"/>
                    <a:pt x="165" y="0"/>
                  </a:cubicBezTo>
                  <a:cubicBezTo>
                    <a:pt x="170" y="10"/>
                    <a:pt x="169" y="16"/>
                    <a:pt x="166" y="22"/>
                  </a:cubicBezTo>
                  <a:cubicBezTo>
                    <a:pt x="166" y="22"/>
                    <a:pt x="83" y="43"/>
                    <a:pt x="11" y="24"/>
                  </a:cubicBezTo>
                  <a:cubicBezTo>
                    <a:pt x="11" y="24"/>
                    <a:pt x="0" y="21"/>
                    <a:pt x="7"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3"/>
            <p:cNvSpPr/>
            <p:nvPr/>
          </p:nvSpPr>
          <p:spPr bwMode="auto">
            <a:xfrm>
              <a:off x="4604945" y="6781658"/>
              <a:ext cx="25769" cy="12424"/>
            </a:xfrm>
            <a:custGeom>
              <a:avLst/>
              <a:gdLst>
                <a:gd name="T0" fmla="*/ 1 w 38"/>
                <a:gd name="T1" fmla="*/ 5 h 19"/>
                <a:gd name="T2" fmla="*/ 17 w 38"/>
                <a:gd name="T3" fmla="*/ 17 h 19"/>
                <a:gd name="T4" fmla="*/ 37 w 38"/>
                <a:gd name="T5" fmla="*/ 14 h 19"/>
                <a:gd name="T6" fmla="*/ 21 w 38"/>
                <a:gd name="T7" fmla="*/ 3 h 19"/>
                <a:gd name="T8" fmla="*/ 1 w 38"/>
                <a:gd name="T9" fmla="*/ 5 h 19"/>
              </a:gdLst>
              <a:ahLst/>
              <a:cxnLst>
                <a:cxn ang="0">
                  <a:pos x="T0" y="T1"/>
                </a:cxn>
                <a:cxn ang="0">
                  <a:pos x="T2" y="T3"/>
                </a:cxn>
                <a:cxn ang="0">
                  <a:pos x="T4" y="T5"/>
                </a:cxn>
                <a:cxn ang="0">
                  <a:pos x="T6" y="T7"/>
                </a:cxn>
                <a:cxn ang="0">
                  <a:pos x="T8" y="T9"/>
                </a:cxn>
              </a:cxnLst>
              <a:rect l="0" t="0" r="r" b="b"/>
              <a:pathLst>
                <a:path w="38" h="19">
                  <a:moveTo>
                    <a:pt x="1" y="5"/>
                  </a:moveTo>
                  <a:cubicBezTo>
                    <a:pt x="0" y="9"/>
                    <a:pt x="7" y="14"/>
                    <a:pt x="17" y="17"/>
                  </a:cubicBezTo>
                  <a:cubicBezTo>
                    <a:pt x="27" y="19"/>
                    <a:pt x="36" y="18"/>
                    <a:pt x="37" y="14"/>
                  </a:cubicBezTo>
                  <a:cubicBezTo>
                    <a:pt x="38" y="10"/>
                    <a:pt x="30" y="5"/>
                    <a:pt x="21" y="3"/>
                  </a:cubicBezTo>
                  <a:cubicBezTo>
                    <a:pt x="11" y="0"/>
                    <a:pt x="2" y="1"/>
                    <a:pt x="1"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4"/>
            <p:cNvSpPr/>
            <p:nvPr/>
          </p:nvSpPr>
          <p:spPr bwMode="auto">
            <a:xfrm>
              <a:off x="4734711" y="6760031"/>
              <a:ext cx="106298" cy="54299"/>
            </a:xfrm>
            <a:custGeom>
              <a:avLst/>
              <a:gdLst>
                <a:gd name="T0" fmla="*/ 158 w 158"/>
                <a:gd name="T1" fmla="*/ 69 h 81"/>
                <a:gd name="T2" fmla="*/ 41 w 158"/>
                <a:gd name="T3" fmla="*/ 17 h 81"/>
                <a:gd name="T4" fmla="*/ 0 w 158"/>
                <a:gd name="T5" fmla="*/ 66 h 81"/>
                <a:gd name="T6" fmla="*/ 158 w 158"/>
                <a:gd name="T7" fmla="*/ 69 h 81"/>
              </a:gdLst>
              <a:ahLst/>
              <a:cxnLst>
                <a:cxn ang="0">
                  <a:pos x="T0" y="T1"/>
                </a:cxn>
                <a:cxn ang="0">
                  <a:pos x="T2" y="T3"/>
                </a:cxn>
                <a:cxn ang="0">
                  <a:pos x="T4" y="T5"/>
                </a:cxn>
                <a:cxn ang="0">
                  <a:pos x="T6" y="T7"/>
                </a:cxn>
              </a:cxnLst>
              <a:rect l="0" t="0" r="r" b="b"/>
              <a:pathLst>
                <a:path w="158" h="81">
                  <a:moveTo>
                    <a:pt x="158" y="69"/>
                  </a:moveTo>
                  <a:cubicBezTo>
                    <a:pt x="144" y="10"/>
                    <a:pt x="80" y="0"/>
                    <a:pt x="41" y="17"/>
                  </a:cubicBezTo>
                  <a:cubicBezTo>
                    <a:pt x="14" y="30"/>
                    <a:pt x="4" y="52"/>
                    <a:pt x="0" y="66"/>
                  </a:cubicBezTo>
                  <a:cubicBezTo>
                    <a:pt x="39" y="81"/>
                    <a:pt x="120" y="74"/>
                    <a:pt x="158"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5"/>
            <p:cNvSpPr/>
            <p:nvPr/>
          </p:nvSpPr>
          <p:spPr bwMode="auto">
            <a:xfrm>
              <a:off x="4731490" y="6804206"/>
              <a:ext cx="113200" cy="28990"/>
            </a:xfrm>
            <a:custGeom>
              <a:avLst/>
              <a:gdLst>
                <a:gd name="T0" fmla="*/ 163 w 169"/>
                <a:gd name="T1" fmla="*/ 3 h 43"/>
                <a:gd name="T2" fmla="*/ 163 w 169"/>
                <a:gd name="T3" fmla="*/ 3 h 43"/>
                <a:gd name="T4" fmla="*/ 5 w 169"/>
                <a:gd name="T5" fmla="*/ 0 h 43"/>
                <a:gd name="T6" fmla="*/ 5 w 169"/>
                <a:gd name="T7" fmla="*/ 0 h 43"/>
                <a:gd name="T8" fmla="*/ 4 w 169"/>
                <a:gd name="T9" fmla="*/ 22 h 43"/>
                <a:gd name="T10" fmla="*/ 158 w 169"/>
                <a:gd name="T11" fmla="*/ 24 h 43"/>
                <a:gd name="T12" fmla="*/ 163 w 16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9" h="43">
                  <a:moveTo>
                    <a:pt x="163" y="3"/>
                  </a:moveTo>
                  <a:cubicBezTo>
                    <a:pt x="163" y="3"/>
                    <a:pt x="163" y="3"/>
                    <a:pt x="163" y="3"/>
                  </a:cubicBezTo>
                  <a:cubicBezTo>
                    <a:pt x="125" y="8"/>
                    <a:pt x="44" y="15"/>
                    <a:pt x="5" y="0"/>
                  </a:cubicBezTo>
                  <a:cubicBezTo>
                    <a:pt x="5" y="0"/>
                    <a:pt x="5" y="0"/>
                    <a:pt x="5" y="0"/>
                  </a:cubicBezTo>
                  <a:cubicBezTo>
                    <a:pt x="0" y="10"/>
                    <a:pt x="1" y="16"/>
                    <a:pt x="4" y="22"/>
                  </a:cubicBezTo>
                  <a:cubicBezTo>
                    <a:pt x="4" y="22"/>
                    <a:pt x="86" y="43"/>
                    <a:pt x="158" y="24"/>
                  </a:cubicBezTo>
                  <a:cubicBezTo>
                    <a:pt x="158" y="24"/>
                    <a:pt x="169" y="21"/>
                    <a:pt x="163"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6"/>
            <p:cNvSpPr/>
            <p:nvPr/>
          </p:nvSpPr>
          <p:spPr bwMode="auto">
            <a:xfrm>
              <a:off x="4801895" y="6781658"/>
              <a:ext cx="25309" cy="12424"/>
            </a:xfrm>
            <a:custGeom>
              <a:avLst/>
              <a:gdLst>
                <a:gd name="T0" fmla="*/ 37 w 38"/>
                <a:gd name="T1" fmla="*/ 5 h 19"/>
                <a:gd name="T2" fmla="*/ 21 w 38"/>
                <a:gd name="T3" fmla="*/ 17 h 19"/>
                <a:gd name="T4" fmla="*/ 1 w 38"/>
                <a:gd name="T5" fmla="*/ 14 h 19"/>
                <a:gd name="T6" fmla="*/ 17 w 38"/>
                <a:gd name="T7" fmla="*/ 3 h 19"/>
                <a:gd name="T8" fmla="*/ 37 w 38"/>
                <a:gd name="T9" fmla="*/ 5 h 19"/>
              </a:gdLst>
              <a:ahLst/>
              <a:cxnLst>
                <a:cxn ang="0">
                  <a:pos x="T0" y="T1"/>
                </a:cxn>
                <a:cxn ang="0">
                  <a:pos x="T2" y="T3"/>
                </a:cxn>
                <a:cxn ang="0">
                  <a:pos x="T4" y="T5"/>
                </a:cxn>
                <a:cxn ang="0">
                  <a:pos x="T6" y="T7"/>
                </a:cxn>
                <a:cxn ang="0">
                  <a:pos x="T8" y="T9"/>
                </a:cxn>
              </a:cxnLst>
              <a:rect l="0" t="0" r="r" b="b"/>
              <a:pathLst>
                <a:path w="38" h="19">
                  <a:moveTo>
                    <a:pt x="37" y="5"/>
                  </a:moveTo>
                  <a:cubicBezTo>
                    <a:pt x="38" y="9"/>
                    <a:pt x="30" y="14"/>
                    <a:pt x="21" y="17"/>
                  </a:cubicBezTo>
                  <a:cubicBezTo>
                    <a:pt x="11" y="19"/>
                    <a:pt x="2" y="18"/>
                    <a:pt x="1" y="14"/>
                  </a:cubicBezTo>
                  <a:cubicBezTo>
                    <a:pt x="0" y="10"/>
                    <a:pt x="7" y="5"/>
                    <a:pt x="17" y="3"/>
                  </a:cubicBezTo>
                  <a:cubicBezTo>
                    <a:pt x="27" y="0"/>
                    <a:pt x="36" y="1"/>
                    <a:pt x="37"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7"/>
            <p:cNvSpPr/>
            <p:nvPr/>
          </p:nvSpPr>
          <p:spPr bwMode="auto">
            <a:xfrm>
              <a:off x="4618290" y="6552957"/>
              <a:ext cx="189127" cy="272877"/>
            </a:xfrm>
            <a:custGeom>
              <a:avLst/>
              <a:gdLst>
                <a:gd name="T0" fmla="*/ 34 w 281"/>
                <a:gd name="T1" fmla="*/ 78 h 406"/>
                <a:gd name="T2" fmla="*/ 26 w 281"/>
                <a:gd name="T3" fmla="*/ 292 h 406"/>
                <a:gd name="T4" fmla="*/ 15 w 281"/>
                <a:gd name="T5" fmla="*/ 321 h 406"/>
                <a:gd name="T6" fmla="*/ 109 w 281"/>
                <a:gd name="T7" fmla="*/ 398 h 406"/>
                <a:gd name="T8" fmla="*/ 144 w 281"/>
                <a:gd name="T9" fmla="*/ 379 h 406"/>
                <a:gd name="T10" fmla="*/ 184 w 281"/>
                <a:gd name="T11" fmla="*/ 397 h 406"/>
                <a:gd name="T12" fmla="*/ 274 w 281"/>
                <a:gd name="T13" fmla="*/ 320 h 406"/>
                <a:gd name="T14" fmla="*/ 252 w 281"/>
                <a:gd name="T15" fmla="*/ 298 h 406"/>
                <a:gd name="T16" fmla="*/ 253 w 281"/>
                <a:gd name="T17" fmla="*/ 0 h 406"/>
                <a:gd name="T18" fmla="*/ 37 w 281"/>
                <a:gd name="T19" fmla="*/ 1 h 406"/>
                <a:gd name="T20" fmla="*/ 34 w 281"/>
                <a:gd name="T21" fmla="*/ 14 h 406"/>
                <a:gd name="T22" fmla="*/ 27 w 281"/>
                <a:gd name="T23" fmla="*/ 18 h 406"/>
                <a:gd name="T24" fmla="*/ 16 w 281"/>
                <a:gd name="T25" fmla="*/ 54 h 406"/>
                <a:gd name="T26" fmla="*/ 34 w 281"/>
                <a:gd name="T27" fmla="*/ 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406">
                  <a:moveTo>
                    <a:pt x="34" y="78"/>
                  </a:moveTo>
                  <a:cubicBezTo>
                    <a:pt x="26" y="292"/>
                    <a:pt x="26" y="292"/>
                    <a:pt x="26" y="292"/>
                  </a:cubicBezTo>
                  <a:cubicBezTo>
                    <a:pt x="18" y="300"/>
                    <a:pt x="10" y="301"/>
                    <a:pt x="15" y="321"/>
                  </a:cubicBezTo>
                  <a:cubicBezTo>
                    <a:pt x="46" y="324"/>
                    <a:pt x="94" y="340"/>
                    <a:pt x="109" y="398"/>
                  </a:cubicBezTo>
                  <a:cubicBezTo>
                    <a:pt x="109" y="398"/>
                    <a:pt x="144" y="402"/>
                    <a:pt x="144" y="379"/>
                  </a:cubicBezTo>
                  <a:cubicBezTo>
                    <a:pt x="149" y="406"/>
                    <a:pt x="184" y="397"/>
                    <a:pt x="184" y="397"/>
                  </a:cubicBezTo>
                  <a:cubicBezTo>
                    <a:pt x="184" y="397"/>
                    <a:pt x="228" y="320"/>
                    <a:pt x="274" y="320"/>
                  </a:cubicBezTo>
                  <a:cubicBezTo>
                    <a:pt x="281" y="298"/>
                    <a:pt x="263" y="298"/>
                    <a:pt x="252" y="298"/>
                  </a:cubicBezTo>
                  <a:cubicBezTo>
                    <a:pt x="252" y="230"/>
                    <a:pt x="253" y="0"/>
                    <a:pt x="253" y="0"/>
                  </a:cubicBezTo>
                  <a:cubicBezTo>
                    <a:pt x="37" y="1"/>
                    <a:pt x="37" y="1"/>
                    <a:pt x="37" y="1"/>
                  </a:cubicBezTo>
                  <a:cubicBezTo>
                    <a:pt x="34" y="14"/>
                    <a:pt x="34" y="14"/>
                    <a:pt x="34" y="14"/>
                  </a:cubicBezTo>
                  <a:cubicBezTo>
                    <a:pt x="34" y="14"/>
                    <a:pt x="29" y="16"/>
                    <a:pt x="27" y="18"/>
                  </a:cubicBezTo>
                  <a:cubicBezTo>
                    <a:pt x="24" y="21"/>
                    <a:pt x="19" y="45"/>
                    <a:pt x="16" y="54"/>
                  </a:cubicBezTo>
                  <a:cubicBezTo>
                    <a:pt x="12" y="64"/>
                    <a:pt x="0" y="67"/>
                    <a:pt x="34" y="7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8"/>
            <p:cNvSpPr/>
            <p:nvPr/>
          </p:nvSpPr>
          <p:spPr bwMode="auto">
            <a:xfrm>
              <a:off x="4625192" y="6564001"/>
              <a:ext cx="176243" cy="253090"/>
            </a:xfrm>
            <a:custGeom>
              <a:avLst/>
              <a:gdLst>
                <a:gd name="T0" fmla="*/ 11 w 262"/>
                <a:gd name="T1" fmla="*/ 51 h 376"/>
                <a:gd name="T2" fmla="*/ 14 w 262"/>
                <a:gd name="T3" fmla="*/ 26 h 376"/>
                <a:gd name="T4" fmla="*/ 20 w 262"/>
                <a:gd name="T5" fmla="*/ 4 h 376"/>
                <a:gd name="T6" fmla="*/ 50 w 262"/>
                <a:gd name="T7" fmla="*/ 3 h 376"/>
                <a:gd name="T8" fmla="*/ 122 w 262"/>
                <a:gd name="T9" fmla="*/ 2 h 376"/>
                <a:gd name="T10" fmla="*/ 139 w 262"/>
                <a:gd name="T11" fmla="*/ 28 h 376"/>
                <a:gd name="T12" fmla="*/ 153 w 262"/>
                <a:gd name="T13" fmla="*/ 18 h 376"/>
                <a:gd name="T14" fmla="*/ 165 w 262"/>
                <a:gd name="T15" fmla="*/ 2 h 376"/>
                <a:gd name="T16" fmla="*/ 226 w 262"/>
                <a:gd name="T17" fmla="*/ 2 h 376"/>
                <a:gd name="T18" fmla="*/ 240 w 262"/>
                <a:gd name="T19" fmla="*/ 49 h 376"/>
                <a:gd name="T20" fmla="*/ 236 w 262"/>
                <a:gd name="T21" fmla="*/ 272 h 376"/>
                <a:gd name="T22" fmla="*/ 217 w 262"/>
                <a:gd name="T23" fmla="*/ 299 h 376"/>
                <a:gd name="T24" fmla="*/ 227 w 262"/>
                <a:gd name="T25" fmla="*/ 297 h 376"/>
                <a:gd name="T26" fmla="*/ 256 w 262"/>
                <a:gd name="T27" fmla="*/ 291 h 376"/>
                <a:gd name="T28" fmla="*/ 239 w 262"/>
                <a:gd name="T29" fmla="*/ 304 h 376"/>
                <a:gd name="T30" fmla="*/ 194 w 262"/>
                <a:gd name="T31" fmla="*/ 340 h 376"/>
                <a:gd name="T32" fmla="*/ 155 w 262"/>
                <a:gd name="T33" fmla="*/ 372 h 376"/>
                <a:gd name="T34" fmla="*/ 134 w 262"/>
                <a:gd name="T35" fmla="*/ 341 h 376"/>
                <a:gd name="T36" fmla="*/ 128 w 262"/>
                <a:gd name="T37" fmla="*/ 352 h 376"/>
                <a:gd name="T38" fmla="*/ 112 w 262"/>
                <a:gd name="T39" fmla="*/ 372 h 376"/>
                <a:gd name="T40" fmla="*/ 92 w 262"/>
                <a:gd name="T41" fmla="*/ 345 h 376"/>
                <a:gd name="T42" fmla="*/ 57 w 262"/>
                <a:gd name="T43" fmla="*/ 314 h 376"/>
                <a:gd name="T44" fmla="*/ 34 w 262"/>
                <a:gd name="T45" fmla="*/ 304 h 376"/>
                <a:gd name="T46" fmla="*/ 13 w 262"/>
                <a:gd name="T47" fmla="*/ 287 h 376"/>
                <a:gd name="T48" fmla="*/ 39 w 262"/>
                <a:gd name="T49" fmla="*/ 284 h 376"/>
                <a:gd name="T50" fmla="*/ 61 w 262"/>
                <a:gd name="T51" fmla="*/ 291 h 376"/>
                <a:gd name="T52" fmla="*/ 41 w 262"/>
                <a:gd name="T53" fmla="*/ 276 h 376"/>
                <a:gd name="T54" fmla="*/ 24 w 262"/>
                <a:gd name="T55" fmla="*/ 234 h 376"/>
                <a:gd name="T56" fmla="*/ 27 w 262"/>
                <a:gd name="T57" fmla="*/ 174 h 376"/>
                <a:gd name="T58" fmla="*/ 32 w 262"/>
                <a:gd name="T59" fmla="*/ 65 h 376"/>
                <a:gd name="T60" fmla="*/ 49 w 262"/>
                <a:gd name="T61" fmla="*/ 65 h 376"/>
                <a:gd name="T62" fmla="*/ 35 w 262"/>
                <a:gd name="T63" fmla="*/ 57 h 376"/>
                <a:gd name="T64" fmla="*/ 11 w 262"/>
                <a:gd name="T65"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76">
                  <a:moveTo>
                    <a:pt x="11" y="51"/>
                  </a:moveTo>
                  <a:cubicBezTo>
                    <a:pt x="0" y="49"/>
                    <a:pt x="11" y="39"/>
                    <a:pt x="14" y="26"/>
                  </a:cubicBezTo>
                  <a:cubicBezTo>
                    <a:pt x="15" y="20"/>
                    <a:pt x="17" y="7"/>
                    <a:pt x="20" y="4"/>
                  </a:cubicBezTo>
                  <a:cubicBezTo>
                    <a:pt x="24" y="0"/>
                    <a:pt x="50" y="3"/>
                    <a:pt x="50" y="3"/>
                  </a:cubicBezTo>
                  <a:cubicBezTo>
                    <a:pt x="70" y="2"/>
                    <a:pt x="122" y="2"/>
                    <a:pt x="122" y="2"/>
                  </a:cubicBezTo>
                  <a:cubicBezTo>
                    <a:pt x="122" y="2"/>
                    <a:pt x="135" y="25"/>
                    <a:pt x="139" y="28"/>
                  </a:cubicBezTo>
                  <a:cubicBezTo>
                    <a:pt x="143" y="32"/>
                    <a:pt x="146" y="30"/>
                    <a:pt x="153" y="18"/>
                  </a:cubicBezTo>
                  <a:cubicBezTo>
                    <a:pt x="160" y="7"/>
                    <a:pt x="165" y="2"/>
                    <a:pt x="165" y="2"/>
                  </a:cubicBezTo>
                  <a:cubicBezTo>
                    <a:pt x="165" y="2"/>
                    <a:pt x="216" y="2"/>
                    <a:pt x="226" y="2"/>
                  </a:cubicBezTo>
                  <a:cubicBezTo>
                    <a:pt x="237" y="2"/>
                    <a:pt x="240" y="23"/>
                    <a:pt x="240" y="49"/>
                  </a:cubicBezTo>
                  <a:cubicBezTo>
                    <a:pt x="240" y="75"/>
                    <a:pt x="236" y="249"/>
                    <a:pt x="236" y="272"/>
                  </a:cubicBezTo>
                  <a:cubicBezTo>
                    <a:pt x="236" y="287"/>
                    <a:pt x="221" y="294"/>
                    <a:pt x="217" y="299"/>
                  </a:cubicBezTo>
                  <a:cubicBezTo>
                    <a:pt x="212" y="303"/>
                    <a:pt x="217" y="304"/>
                    <a:pt x="227" y="297"/>
                  </a:cubicBezTo>
                  <a:cubicBezTo>
                    <a:pt x="236" y="291"/>
                    <a:pt x="249" y="284"/>
                    <a:pt x="256" y="291"/>
                  </a:cubicBezTo>
                  <a:cubicBezTo>
                    <a:pt x="262" y="297"/>
                    <a:pt x="250" y="300"/>
                    <a:pt x="239" y="304"/>
                  </a:cubicBezTo>
                  <a:cubicBezTo>
                    <a:pt x="228" y="308"/>
                    <a:pt x="205" y="321"/>
                    <a:pt x="194" y="340"/>
                  </a:cubicBezTo>
                  <a:cubicBezTo>
                    <a:pt x="182" y="359"/>
                    <a:pt x="170" y="376"/>
                    <a:pt x="155" y="372"/>
                  </a:cubicBezTo>
                  <a:cubicBezTo>
                    <a:pt x="141" y="367"/>
                    <a:pt x="134" y="351"/>
                    <a:pt x="134" y="341"/>
                  </a:cubicBezTo>
                  <a:cubicBezTo>
                    <a:pt x="134" y="330"/>
                    <a:pt x="128" y="338"/>
                    <a:pt x="128" y="352"/>
                  </a:cubicBezTo>
                  <a:cubicBezTo>
                    <a:pt x="127" y="366"/>
                    <a:pt x="119" y="372"/>
                    <a:pt x="112" y="372"/>
                  </a:cubicBezTo>
                  <a:cubicBezTo>
                    <a:pt x="100" y="372"/>
                    <a:pt x="96" y="354"/>
                    <a:pt x="92" y="345"/>
                  </a:cubicBezTo>
                  <a:cubicBezTo>
                    <a:pt x="86" y="330"/>
                    <a:pt x="70" y="322"/>
                    <a:pt x="57" y="314"/>
                  </a:cubicBezTo>
                  <a:cubicBezTo>
                    <a:pt x="50" y="310"/>
                    <a:pt x="42" y="306"/>
                    <a:pt x="34" y="304"/>
                  </a:cubicBezTo>
                  <a:cubicBezTo>
                    <a:pt x="15" y="300"/>
                    <a:pt x="7" y="293"/>
                    <a:pt x="13" y="287"/>
                  </a:cubicBezTo>
                  <a:cubicBezTo>
                    <a:pt x="19" y="281"/>
                    <a:pt x="30" y="279"/>
                    <a:pt x="39" y="284"/>
                  </a:cubicBezTo>
                  <a:cubicBezTo>
                    <a:pt x="47" y="288"/>
                    <a:pt x="61" y="296"/>
                    <a:pt x="61" y="291"/>
                  </a:cubicBezTo>
                  <a:cubicBezTo>
                    <a:pt x="61" y="287"/>
                    <a:pt x="55" y="280"/>
                    <a:pt x="41" y="276"/>
                  </a:cubicBezTo>
                  <a:cubicBezTo>
                    <a:pt x="28" y="271"/>
                    <a:pt x="24" y="254"/>
                    <a:pt x="24" y="234"/>
                  </a:cubicBezTo>
                  <a:cubicBezTo>
                    <a:pt x="24" y="214"/>
                    <a:pt x="26" y="194"/>
                    <a:pt x="27" y="174"/>
                  </a:cubicBezTo>
                  <a:cubicBezTo>
                    <a:pt x="29" y="136"/>
                    <a:pt x="32" y="103"/>
                    <a:pt x="32" y="65"/>
                  </a:cubicBezTo>
                  <a:cubicBezTo>
                    <a:pt x="32" y="65"/>
                    <a:pt x="47" y="67"/>
                    <a:pt x="49" y="65"/>
                  </a:cubicBezTo>
                  <a:cubicBezTo>
                    <a:pt x="52" y="63"/>
                    <a:pt x="49" y="57"/>
                    <a:pt x="35" y="57"/>
                  </a:cubicBezTo>
                  <a:cubicBezTo>
                    <a:pt x="21" y="57"/>
                    <a:pt x="11" y="51"/>
                    <a:pt x="11" y="5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9"/>
            <p:cNvSpPr/>
            <p:nvPr/>
          </p:nvSpPr>
          <p:spPr bwMode="auto">
            <a:xfrm>
              <a:off x="4690536" y="6607257"/>
              <a:ext cx="46016" cy="200631"/>
            </a:xfrm>
            <a:custGeom>
              <a:avLst/>
              <a:gdLst>
                <a:gd name="T0" fmla="*/ 58 w 69"/>
                <a:gd name="T1" fmla="*/ 10 h 298"/>
                <a:gd name="T2" fmla="*/ 28 w 69"/>
                <a:gd name="T3" fmla="*/ 18 h 298"/>
                <a:gd name="T4" fmla="*/ 16 w 69"/>
                <a:gd name="T5" fmla="*/ 14 h 298"/>
                <a:gd name="T6" fmla="*/ 14 w 69"/>
                <a:gd name="T7" fmla="*/ 13 h 298"/>
                <a:gd name="T8" fmla="*/ 4 w 69"/>
                <a:gd name="T9" fmla="*/ 10 h 298"/>
                <a:gd name="T10" fmla="*/ 12 w 69"/>
                <a:gd name="T11" fmla="*/ 19 h 298"/>
                <a:gd name="T12" fmla="*/ 33 w 69"/>
                <a:gd name="T13" fmla="*/ 24 h 298"/>
                <a:gd name="T14" fmla="*/ 32 w 69"/>
                <a:gd name="T15" fmla="*/ 223 h 298"/>
                <a:gd name="T16" fmla="*/ 29 w 69"/>
                <a:gd name="T17" fmla="*/ 298 h 298"/>
                <a:gd name="T18" fmla="*/ 45 w 69"/>
                <a:gd name="T19" fmla="*/ 298 h 298"/>
                <a:gd name="T20" fmla="*/ 40 w 69"/>
                <a:gd name="T21" fmla="*/ 90 h 298"/>
                <a:gd name="T22" fmla="*/ 40 w 69"/>
                <a:gd name="T23" fmla="*/ 24 h 298"/>
                <a:gd name="T24" fmla="*/ 58 w 69"/>
                <a:gd name="T25" fmla="*/ 18 h 298"/>
                <a:gd name="T26" fmla="*/ 58 w 69"/>
                <a:gd name="T27"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98">
                  <a:moveTo>
                    <a:pt x="58" y="10"/>
                  </a:moveTo>
                  <a:cubicBezTo>
                    <a:pt x="53" y="19"/>
                    <a:pt x="37" y="20"/>
                    <a:pt x="28" y="18"/>
                  </a:cubicBezTo>
                  <a:cubicBezTo>
                    <a:pt x="23" y="18"/>
                    <a:pt x="20" y="16"/>
                    <a:pt x="16" y="14"/>
                  </a:cubicBezTo>
                  <a:cubicBezTo>
                    <a:pt x="16" y="14"/>
                    <a:pt x="15" y="14"/>
                    <a:pt x="14" y="13"/>
                  </a:cubicBezTo>
                  <a:cubicBezTo>
                    <a:pt x="11" y="11"/>
                    <a:pt x="7" y="8"/>
                    <a:pt x="4" y="10"/>
                  </a:cubicBezTo>
                  <a:cubicBezTo>
                    <a:pt x="0" y="14"/>
                    <a:pt x="10" y="18"/>
                    <a:pt x="12" y="19"/>
                  </a:cubicBezTo>
                  <a:cubicBezTo>
                    <a:pt x="18" y="22"/>
                    <a:pt x="26" y="24"/>
                    <a:pt x="33" y="24"/>
                  </a:cubicBezTo>
                  <a:cubicBezTo>
                    <a:pt x="32" y="47"/>
                    <a:pt x="29" y="210"/>
                    <a:pt x="32" y="223"/>
                  </a:cubicBezTo>
                  <a:cubicBezTo>
                    <a:pt x="36" y="238"/>
                    <a:pt x="29" y="298"/>
                    <a:pt x="29" y="298"/>
                  </a:cubicBezTo>
                  <a:cubicBezTo>
                    <a:pt x="29" y="298"/>
                    <a:pt x="33" y="298"/>
                    <a:pt x="45" y="298"/>
                  </a:cubicBezTo>
                  <a:cubicBezTo>
                    <a:pt x="36" y="274"/>
                    <a:pt x="40" y="134"/>
                    <a:pt x="40" y="90"/>
                  </a:cubicBezTo>
                  <a:cubicBezTo>
                    <a:pt x="40" y="54"/>
                    <a:pt x="40" y="32"/>
                    <a:pt x="40" y="24"/>
                  </a:cubicBezTo>
                  <a:cubicBezTo>
                    <a:pt x="47" y="24"/>
                    <a:pt x="53" y="22"/>
                    <a:pt x="58" y="18"/>
                  </a:cubicBezTo>
                  <a:cubicBezTo>
                    <a:pt x="69" y="9"/>
                    <a:pt x="63" y="0"/>
                    <a:pt x="58" y="1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0"/>
            <p:cNvSpPr/>
            <p:nvPr/>
          </p:nvSpPr>
          <p:spPr bwMode="auto">
            <a:xfrm>
              <a:off x="4634396" y="6365211"/>
              <a:ext cx="158756" cy="196950"/>
            </a:xfrm>
            <a:custGeom>
              <a:avLst/>
              <a:gdLst>
                <a:gd name="T0" fmla="*/ 37 w 236"/>
                <a:gd name="T1" fmla="*/ 1 h 293"/>
                <a:gd name="T2" fmla="*/ 8 w 236"/>
                <a:gd name="T3" fmla="*/ 293 h 293"/>
                <a:gd name="T4" fmla="*/ 235 w 236"/>
                <a:gd name="T5" fmla="*/ 293 h 293"/>
                <a:gd name="T6" fmla="*/ 207 w 236"/>
                <a:gd name="T7" fmla="*/ 0 h 293"/>
                <a:gd name="T8" fmla="*/ 37 w 236"/>
                <a:gd name="T9" fmla="*/ 1 h 293"/>
              </a:gdLst>
              <a:ahLst/>
              <a:cxnLst>
                <a:cxn ang="0">
                  <a:pos x="T0" y="T1"/>
                </a:cxn>
                <a:cxn ang="0">
                  <a:pos x="T2" y="T3"/>
                </a:cxn>
                <a:cxn ang="0">
                  <a:pos x="T4" y="T5"/>
                </a:cxn>
                <a:cxn ang="0">
                  <a:pos x="T6" y="T7"/>
                </a:cxn>
                <a:cxn ang="0">
                  <a:pos x="T8" y="T9"/>
                </a:cxn>
              </a:cxnLst>
              <a:rect l="0" t="0" r="r" b="b"/>
              <a:pathLst>
                <a:path w="236" h="293">
                  <a:moveTo>
                    <a:pt x="37" y="1"/>
                  </a:moveTo>
                  <a:cubicBezTo>
                    <a:pt x="37" y="1"/>
                    <a:pt x="0" y="185"/>
                    <a:pt x="8" y="293"/>
                  </a:cubicBezTo>
                  <a:cubicBezTo>
                    <a:pt x="235" y="293"/>
                    <a:pt x="235" y="293"/>
                    <a:pt x="235" y="293"/>
                  </a:cubicBezTo>
                  <a:cubicBezTo>
                    <a:pt x="235" y="293"/>
                    <a:pt x="236" y="100"/>
                    <a:pt x="207" y="0"/>
                  </a:cubicBezTo>
                  <a:cubicBezTo>
                    <a:pt x="79" y="0"/>
                    <a:pt x="37" y="1"/>
                    <a:pt x="37" y="1"/>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1"/>
            <p:cNvSpPr/>
            <p:nvPr/>
          </p:nvSpPr>
          <p:spPr bwMode="auto">
            <a:xfrm>
              <a:off x="4633935" y="6347724"/>
              <a:ext cx="154615" cy="211215"/>
            </a:xfrm>
            <a:custGeom>
              <a:avLst/>
              <a:gdLst>
                <a:gd name="T0" fmla="*/ 53 w 230"/>
                <a:gd name="T1" fmla="*/ 45 h 314"/>
                <a:gd name="T2" fmla="*/ 25 w 230"/>
                <a:gd name="T3" fmla="*/ 147 h 314"/>
                <a:gd name="T4" fmla="*/ 52 w 230"/>
                <a:gd name="T5" fmla="*/ 314 h 314"/>
                <a:gd name="T6" fmla="*/ 211 w 230"/>
                <a:gd name="T7" fmla="*/ 314 h 314"/>
                <a:gd name="T8" fmla="*/ 230 w 230"/>
                <a:gd name="T9" fmla="*/ 236 h 314"/>
                <a:gd name="T10" fmla="*/ 199 w 230"/>
                <a:gd name="T11" fmla="*/ 44 h 314"/>
                <a:gd name="T12" fmla="*/ 53 w 230"/>
                <a:gd name="T13" fmla="*/ 45 h 314"/>
              </a:gdLst>
              <a:ahLst/>
              <a:cxnLst>
                <a:cxn ang="0">
                  <a:pos x="T0" y="T1"/>
                </a:cxn>
                <a:cxn ang="0">
                  <a:pos x="T2" y="T3"/>
                </a:cxn>
                <a:cxn ang="0">
                  <a:pos x="T4" y="T5"/>
                </a:cxn>
                <a:cxn ang="0">
                  <a:pos x="T6" y="T7"/>
                </a:cxn>
                <a:cxn ang="0">
                  <a:pos x="T8" y="T9"/>
                </a:cxn>
                <a:cxn ang="0">
                  <a:pos x="T10" y="T11"/>
                </a:cxn>
                <a:cxn ang="0">
                  <a:pos x="T12" y="T13"/>
                </a:cxn>
              </a:cxnLst>
              <a:rect l="0" t="0" r="r" b="b"/>
              <a:pathLst>
                <a:path w="230" h="314">
                  <a:moveTo>
                    <a:pt x="53" y="45"/>
                  </a:moveTo>
                  <a:cubicBezTo>
                    <a:pt x="53" y="45"/>
                    <a:pt x="33" y="89"/>
                    <a:pt x="25" y="147"/>
                  </a:cubicBezTo>
                  <a:cubicBezTo>
                    <a:pt x="18" y="205"/>
                    <a:pt x="0" y="314"/>
                    <a:pt x="52" y="314"/>
                  </a:cubicBezTo>
                  <a:cubicBezTo>
                    <a:pt x="104" y="314"/>
                    <a:pt x="192" y="314"/>
                    <a:pt x="211" y="314"/>
                  </a:cubicBezTo>
                  <a:cubicBezTo>
                    <a:pt x="230" y="314"/>
                    <a:pt x="230" y="261"/>
                    <a:pt x="230" y="236"/>
                  </a:cubicBezTo>
                  <a:cubicBezTo>
                    <a:pt x="230" y="210"/>
                    <a:pt x="219" y="63"/>
                    <a:pt x="199" y="44"/>
                  </a:cubicBezTo>
                  <a:cubicBezTo>
                    <a:pt x="123" y="0"/>
                    <a:pt x="53" y="45"/>
                    <a:pt x="53" y="45"/>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2"/>
            <p:cNvSpPr/>
            <p:nvPr/>
          </p:nvSpPr>
          <p:spPr bwMode="auto">
            <a:xfrm>
              <a:off x="4686854" y="6410307"/>
              <a:ext cx="69945" cy="151854"/>
            </a:xfrm>
            <a:custGeom>
              <a:avLst/>
              <a:gdLst>
                <a:gd name="T0" fmla="*/ 152 w 152"/>
                <a:gd name="T1" fmla="*/ 254 h 330"/>
                <a:gd name="T2" fmla="*/ 92 w 152"/>
                <a:gd name="T3" fmla="*/ 0 h 330"/>
                <a:gd name="T4" fmla="*/ 44 w 152"/>
                <a:gd name="T5" fmla="*/ 0 h 330"/>
                <a:gd name="T6" fmla="*/ 44 w 152"/>
                <a:gd name="T7" fmla="*/ 4 h 330"/>
                <a:gd name="T8" fmla="*/ 0 w 152"/>
                <a:gd name="T9" fmla="*/ 257 h 330"/>
                <a:gd name="T10" fmla="*/ 48 w 152"/>
                <a:gd name="T11" fmla="*/ 330 h 330"/>
                <a:gd name="T12" fmla="*/ 100 w 152"/>
                <a:gd name="T13" fmla="*/ 330 h 330"/>
                <a:gd name="T14" fmla="*/ 152 w 152"/>
                <a:gd name="T15" fmla="*/ 254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0">
                  <a:moveTo>
                    <a:pt x="152" y="254"/>
                  </a:moveTo>
                  <a:lnTo>
                    <a:pt x="92" y="0"/>
                  </a:lnTo>
                  <a:lnTo>
                    <a:pt x="44" y="0"/>
                  </a:lnTo>
                  <a:lnTo>
                    <a:pt x="44" y="4"/>
                  </a:lnTo>
                  <a:lnTo>
                    <a:pt x="0" y="257"/>
                  </a:lnTo>
                  <a:lnTo>
                    <a:pt x="48" y="330"/>
                  </a:lnTo>
                  <a:lnTo>
                    <a:pt x="100" y="330"/>
                  </a:lnTo>
                  <a:lnTo>
                    <a:pt x="152" y="254"/>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3"/>
            <p:cNvSpPr/>
            <p:nvPr/>
          </p:nvSpPr>
          <p:spPr bwMode="auto">
            <a:xfrm>
              <a:off x="4680872" y="6400183"/>
              <a:ext cx="26229" cy="23928"/>
            </a:xfrm>
            <a:custGeom>
              <a:avLst/>
              <a:gdLst>
                <a:gd name="T0" fmla="*/ 51 w 57"/>
                <a:gd name="T1" fmla="*/ 11 h 52"/>
                <a:gd name="T2" fmla="*/ 9 w 57"/>
                <a:gd name="T3" fmla="*/ 52 h 52"/>
                <a:gd name="T4" fmla="*/ 0 w 57"/>
                <a:gd name="T5" fmla="*/ 38 h 52"/>
                <a:gd name="T6" fmla="*/ 53 w 57"/>
                <a:gd name="T7" fmla="*/ 0 h 52"/>
                <a:gd name="T8" fmla="*/ 57 w 57"/>
                <a:gd name="T9" fmla="*/ 7 h 52"/>
                <a:gd name="T10" fmla="*/ 51 w 57"/>
                <a:gd name="T11" fmla="*/ 11 h 52"/>
              </a:gdLst>
              <a:ahLst/>
              <a:cxnLst>
                <a:cxn ang="0">
                  <a:pos x="T0" y="T1"/>
                </a:cxn>
                <a:cxn ang="0">
                  <a:pos x="T2" y="T3"/>
                </a:cxn>
                <a:cxn ang="0">
                  <a:pos x="T4" y="T5"/>
                </a:cxn>
                <a:cxn ang="0">
                  <a:pos x="T6" y="T7"/>
                </a:cxn>
                <a:cxn ang="0">
                  <a:pos x="T8" y="T9"/>
                </a:cxn>
                <a:cxn ang="0">
                  <a:pos x="T10" y="T11"/>
                </a:cxn>
              </a:cxnLst>
              <a:rect l="0" t="0" r="r" b="b"/>
              <a:pathLst>
                <a:path w="57" h="52">
                  <a:moveTo>
                    <a:pt x="51" y="11"/>
                  </a:moveTo>
                  <a:lnTo>
                    <a:pt x="9" y="52"/>
                  </a:lnTo>
                  <a:lnTo>
                    <a:pt x="0" y="38"/>
                  </a:lnTo>
                  <a:lnTo>
                    <a:pt x="53" y="0"/>
                  </a:lnTo>
                  <a:lnTo>
                    <a:pt x="57" y="7"/>
                  </a:lnTo>
                  <a:lnTo>
                    <a:pt x="51"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4"/>
            <p:cNvSpPr/>
            <p:nvPr/>
          </p:nvSpPr>
          <p:spPr bwMode="auto">
            <a:xfrm>
              <a:off x="4729189" y="6401564"/>
              <a:ext cx="26229" cy="24849"/>
            </a:xfrm>
            <a:custGeom>
              <a:avLst/>
              <a:gdLst>
                <a:gd name="T0" fmla="*/ 6 w 57"/>
                <a:gd name="T1" fmla="*/ 11 h 54"/>
                <a:gd name="T2" fmla="*/ 51 w 57"/>
                <a:gd name="T3" fmla="*/ 54 h 54"/>
                <a:gd name="T4" fmla="*/ 57 w 57"/>
                <a:gd name="T5" fmla="*/ 36 h 54"/>
                <a:gd name="T6" fmla="*/ 5 w 57"/>
                <a:gd name="T7" fmla="*/ 0 h 54"/>
                <a:gd name="T8" fmla="*/ 0 w 57"/>
                <a:gd name="T9" fmla="*/ 7 h 54"/>
                <a:gd name="T10" fmla="*/ 6 w 57"/>
                <a:gd name="T11" fmla="*/ 11 h 54"/>
              </a:gdLst>
              <a:ahLst/>
              <a:cxnLst>
                <a:cxn ang="0">
                  <a:pos x="T0" y="T1"/>
                </a:cxn>
                <a:cxn ang="0">
                  <a:pos x="T2" y="T3"/>
                </a:cxn>
                <a:cxn ang="0">
                  <a:pos x="T4" y="T5"/>
                </a:cxn>
                <a:cxn ang="0">
                  <a:pos x="T6" y="T7"/>
                </a:cxn>
                <a:cxn ang="0">
                  <a:pos x="T8" y="T9"/>
                </a:cxn>
                <a:cxn ang="0">
                  <a:pos x="T10" y="T11"/>
                </a:cxn>
              </a:cxnLst>
              <a:rect l="0" t="0" r="r" b="b"/>
              <a:pathLst>
                <a:path w="57" h="54">
                  <a:moveTo>
                    <a:pt x="6" y="11"/>
                  </a:moveTo>
                  <a:lnTo>
                    <a:pt x="51" y="54"/>
                  </a:lnTo>
                  <a:lnTo>
                    <a:pt x="57" y="36"/>
                  </a:lnTo>
                  <a:lnTo>
                    <a:pt x="5" y="0"/>
                  </a:lnTo>
                  <a:lnTo>
                    <a:pt x="0" y="7"/>
                  </a:lnTo>
                  <a:lnTo>
                    <a:pt x="6"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5"/>
            <p:cNvSpPr>
              <a:spLocks noEditPoints="1"/>
            </p:cNvSpPr>
            <p:nvPr/>
          </p:nvSpPr>
          <p:spPr bwMode="auto">
            <a:xfrm>
              <a:off x="4663386" y="6384538"/>
              <a:ext cx="101696" cy="35893"/>
            </a:xfrm>
            <a:custGeom>
              <a:avLst/>
              <a:gdLst>
                <a:gd name="T0" fmla="*/ 41 w 221"/>
                <a:gd name="T1" fmla="*/ 78 h 78"/>
                <a:gd name="T2" fmla="*/ 120 w 221"/>
                <a:gd name="T3" fmla="*/ 16 h 78"/>
                <a:gd name="T4" fmla="*/ 0 w 221"/>
                <a:gd name="T5" fmla="*/ 0 h 78"/>
                <a:gd name="T6" fmla="*/ 41 w 221"/>
                <a:gd name="T7" fmla="*/ 78 h 78"/>
                <a:gd name="T8" fmla="*/ 120 w 221"/>
                <a:gd name="T9" fmla="*/ 16 h 78"/>
                <a:gd name="T10" fmla="*/ 193 w 221"/>
                <a:gd name="T11" fmla="*/ 78 h 78"/>
                <a:gd name="T12" fmla="*/ 221 w 221"/>
                <a:gd name="T13" fmla="*/ 0 h 78"/>
                <a:gd name="T14" fmla="*/ 120 w 221"/>
                <a:gd name="T15" fmla="*/ 1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8">
                  <a:moveTo>
                    <a:pt x="41" y="78"/>
                  </a:moveTo>
                  <a:lnTo>
                    <a:pt x="120" y="16"/>
                  </a:lnTo>
                  <a:lnTo>
                    <a:pt x="0" y="0"/>
                  </a:lnTo>
                  <a:lnTo>
                    <a:pt x="41" y="78"/>
                  </a:lnTo>
                  <a:close/>
                  <a:moveTo>
                    <a:pt x="120" y="16"/>
                  </a:moveTo>
                  <a:lnTo>
                    <a:pt x="193" y="78"/>
                  </a:lnTo>
                  <a:lnTo>
                    <a:pt x="221" y="0"/>
                  </a:lnTo>
                  <a:lnTo>
                    <a:pt x="120" y="16"/>
                  </a:ln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6"/>
            <p:cNvSpPr/>
            <p:nvPr/>
          </p:nvSpPr>
          <p:spPr bwMode="auto">
            <a:xfrm>
              <a:off x="4689615" y="6412607"/>
              <a:ext cx="63963" cy="162438"/>
            </a:xfrm>
            <a:custGeom>
              <a:avLst/>
              <a:gdLst>
                <a:gd name="T0" fmla="*/ 44 w 139"/>
                <a:gd name="T1" fmla="*/ 0 h 353"/>
                <a:gd name="T2" fmla="*/ 82 w 139"/>
                <a:gd name="T3" fmla="*/ 0 h 353"/>
                <a:gd name="T4" fmla="*/ 139 w 139"/>
                <a:gd name="T5" fmla="*/ 248 h 353"/>
                <a:gd name="T6" fmla="*/ 67 w 139"/>
                <a:gd name="T7" fmla="*/ 353 h 353"/>
                <a:gd name="T8" fmla="*/ 0 w 139"/>
                <a:gd name="T9" fmla="*/ 250 h 353"/>
                <a:gd name="T10" fmla="*/ 44 w 139"/>
                <a:gd name="T11" fmla="*/ 0 h 353"/>
              </a:gdLst>
              <a:ahLst/>
              <a:cxnLst>
                <a:cxn ang="0">
                  <a:pos x="T0" y="T1"/>
                </a:cxn>
                <a:cxn ang="0">
                  <a:pos x="T2" y="T3"/>
                </a:cxn>
                <a:cxn ang="0">
                  <a:pos x="T4" y="T5"/>
                </a:cxn>
                <a:cxn ang="0">
                  <a:pos x="T6" y="T7"/>
                </a:cxn>
                <a:cxn ang="0">
                  <a:pos x="T8" y="T9"/>
                </a:cxn>
                <a:cxn ang="0">
                  <a:pos x="T10" y="T11"/>
                </a:cxn>
              </a:cxnLst>
              <a:rect l="0" t="0" r="r" b="b"/>
              <a:pathLst>
                <a:path w="139" h="353">
                  <a:moveTo>
                    <a:pt x="44" y="0"/>
                  </a:moveTo>
                  <a:lnTo>
                    <a:pt x="82" y="0"/>
                  </a:lnTo>
                  <a:lnTo>
                    <a:pt x="139" y="248"/>
                  </a:lnTo>
                  <a:lnTo>
                    <a:pt x="67" y="353"/>
                  </a:lnTo>
                  <a:lnTo>
                    <a:pt x="0" y="250"/>
                  </a:lnTo>
                  <a:lnTo>
                    <a:pt x="44" y="0"/>
                  </a:ln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7"/>
            <p:cNvSpPr/>
            <p:nvPr/>
          </p:nvSpPr>
          <p:spPr bwMode="auto">
            <a:xfrm>
              <a:off x="4701119" y="6398803"/>
              <a:ext cx="34052" cy="24849"/>
            </a:xfrm>
            <a:custGeom>
              <a:avLst/>
              <a:gdLst>
                <a:gd name="T0" fmla="*/ 4 w 51"/>
                <a:gd name="T1" fmla="*/ 0 h 37"/>
                <a:gd name="T2" fmla="*/ 49 w 51"/>
                <a:gd name="T3" fmla="*/ 0 h 37"/>
                <a:gd name="T4" fmla="*/ 49 w 51"/>
                <a:gd name="T5" fmla="*/ 25 h 37"/>
                <a:gd name="T6" fmla="*/ 24 w 51"/>
                <a:gd name="T7" fmla="*/ 37 h 37"/>
                <a:gd name="T8" fmla="*/ 5 w 51"/>
                <a:gd name="T9" fmla="*/ 30 h 37"/>
                <a:gd name="T10" fmla="*/ 4 w 51"/>
                <a:gd name="T11" fmla="*/ 0 h 37"/>
              </a:gdLst>
              <a:ahLst/>
              <a:cxnLst>
                <a:cxn ang="0">
                  <a:pos x="T0" y="T1"/>
                </a:cxn>
                <a:cxn ang="0">
                  <a:pos x="T2" y="T3"/>
                </a:cxn>
                <a:cxn ang="0">
                  <a:pos x="T4" y="T5"/>
                </a:cxn>
                <a:cxn ang="0">
                  <a:pos x="T6" y="T7"/>
                </a:cxn>
                <a:cxn ang="0">
                  <a:pos x="T8" y="T9"/>
                </a:cxn>
                <a:cxn ang="0">
                  <a:pos x="T10" y="T11"/>
                </a:cxn>
              </a:cxnLst>
              <a:rect l="0" t="0" r="r" b="b"/>
              <a:pathLst>
                <a:path w="51" h="37">
                  <a:moveTo>
                    <a:pt x="4" y="0"/>
                  </a:moveTo>
                  <a:cubicBezTo>
                    <a:pt x="4" y="0"/>
                    <a:pt x="49" y="0"/>
                    <a:pt x="49" y="0"/>
                  </a:cubicBezTo>
                  <a:cubicBezTo>
                    <a:pt x="51" y="0"/>
                    <a:pt x="50" y="23"/>
                    <a:pt x="49" y="25"/>
                  </a:cubicBezTo>
                  <a:cubicBezTo>
                    <a:pt x="46" y="37"/>
                    <a:pt x="33" y="37"/>
                    <a:pt x="24" y="37"/>
                  </a:cubicBezTo>
                  <a:cubicBezTo>
                    <a:pt x="17" y="37"/>
                    <a:pt x="9" y="36"/>
                    <a:pt x="5" y="30"/>
                  </a:cubicBezTo>
                  <a:cubicBezTo>
                    <a:pt x="0" y="22"/>
                    <a:pt x="4" y="9"/>
                    <a:pt x="4" y="0"/>
                  </a:cubicBezTo>
                  <a:close/>
                </a:path>
              </a:pathLst>
            </a:custGeom>
            <a:solidFill>
              <a:srgbClr val="45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8"/>
            <p:cNvSpPr/>
            <p:nvPr/>
          </p:nvSpPr>
          <p:spPr bwMode="auto">
            <a:xfrm>
              <a:off x="4692836" y="6426873"/>
              <a:ext cx="57981" cy="138049"/>
            </a:xfrm>
            <a:custGeom>
              <a:avLst/>
              <a:gdLst>
                <a:gd name="T0" fmla="*/ 41 w 86"/>
                <a:gd name="T1" fmla="*/ 2 h 205"/>
                <a:gd name="T2" fmla="*/ 25 w 86"/>
                <a:gd name="T3" fmla="*/ 14 h 205"/>
                <a:gd name="T4" fmla="*/ 18 w 86"/>
                <a:gd name="T5" fmla="*/ 38 h 205"/>
                <a:gd name="T6" fmla="*/ 13 w 86"/>
                <a:gd name="T7" fmla="*/ 164 h 205"/>
                <a:gd name="T8" fmla="*/ 40 w 86"/>
                <a:gd name="T9" fmla="*/ 204 h 205"/>
                <a:gd name="T10" fmla="*/ 67 w 86"/>
                <a:gd name="T11" fmla="*/ 174 h 205"/>
                <a:gd name="T12" fmla="*/ 74 w 86"/>
                <a:gd name="T13" fmla="*/ 94 h 205"/>
                <a:gd name="T14" fmla="*/ 56 w 86"/>
                <a:gd name="T15" fmla="*/ 20 h 205"/>
                <a:gd name="T16" fmla="*/ 42 w 86"/>
                <a:gd name="T17" fmla="*/ 2 h 205"/>
                <a:gd name="T18" fmla="*/ 41 w 86"/>
                <a:gd name="T19"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05">
                  <a:moveTo>
                    <a:pt x="41" y="2"/>
                  </a:moveTo>
                  <a:cubicBezTo>
                    <a:pt x="33" y="0"/>
                    <a:pt x="28" y="8"/>
                    <a:pt x="25" y="14"/>
                  </a:cubicBezTo>
                  <a:cubicBezTo>
                    <a:pt x="22" y="22"/>
                    <a:pt x="20" y="30"/>
                    <a:pt x="18" y="38"/>
                  </a:cubicBezTo>
                  <a:cubicBezTo>
                    <a:pt x="10" y="85"/>
                    <a:pt x="0" y="139"/>
                    <a:pt x="13" y="164"/>
                  </a:cubicBezTo>
                  <a:cubicBezTo>
                    <a:pt x="18" y="174"/>
                    <a:pt x="27" y="203"/>
                    <a:pt x="40" y="204"/>
                  </a:cubicBezTo>
                  <a:cubicBezTo>
                    <a:pt x="54" y="205"/>
                    <a:pt x="61" y="182"/>
                    <a:pt x="67" y="174"/>
                  </a:cubicBezTo>
                  <a:cubicBezTo>
                    <a:pt x="86" y="147"/>
                    <a:pt x="80" y="124"/>
                    <a:pt x="74" y="94"/>
                  </a:cubicBezTo>
                  <a:cubicBezTo>
                    <a:pt x="69" y="69"/>
                    <a:pt x="65" y="43"/>
                    <a:pt x="56" y="20"/>
                  </a:cubicBezTo>
                  <a:cubicBezTo>
                    <a:pt x="53" y="13"/>
                    <a:pt x="49" y="5"/>
                    <a:pt x="42" y="2"/>
                  </a:cubicBezTo>
                  <a:cubicBezTo>
                    <a:pt x="41" y="2"/>
                    <a:pt x="41" y="2"/>
                    <a:pt x="41" y="2"/>
                  </a:cubicBezTo>
                  <a:close/>
                </a:path>
              </a:pathLst>
            </a:custGeom>
            <a:solidFill>
              <a:srgbClr val="6DB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9"/>
            <p:cNvSpPr/>
            <p:nvPr/>
          </p:nvSpPr>
          <p:spPr bwMode="auto">
            <a:xfrm>
              <a:off x="4696978" y="6476110"/>
              <a:ext cx="43716" cy="42335"/>
            </a:xfrm>
            <a:custGeom>
              <a:avLst/>
              <a:gdLst>
                <a:gd name="T0" fmla="*/ 10 w 65"/>
                <a:gd name="T1" fmla="*/ 45 h 63"/>
                <a:gd name="T2" fmla="*/ 52 w 65"/>
                <a:gd name="T3" fmla="*/ 7 h 63"/>
                <a:gd name="T4" fmla="*/ 58 w 65"/>
                <a:gd name="T5" fmla="*/ 12 h 63"/>
                <a:gd name="T6" fmla="*/ 15 w 65"/>
                <a:gd name="T7" fmla="*/ 53 h 63"/>
                <a:gd name="T8" fmla="*/ 10 w 65"/>
                <a:gd name="T9" fmla="*/ 45 h 63"/>
              </a:gdLst>
              <a:ahLst/>
              <a:cxnLst>
                <a:cxn ang="0">
                  <a:pos x="T0" y="T1"/>
                </a:cxn>
                <a:cxn ang="0">
                  <a:pos x="T2" y="T3"/>
                </a:cxn>
                <a:cxn ang="0">
                  <a:pos x="T4" y="T5"/>
                </a:cxn>
                <a:cxn ang="0">
                  <a:pos x="T6" y="T7"/>
                </a:cxn>
                <a:cxn ang="0">
                  <a:pos x="T8" y="T9"/>
                </a:cxn>
              </a:cxnLst>
              <a:rect l="0" t="0" r="r" b="b"/>
              <a:pathLst>
                <a:path w="65" h="63">
                  <a:moveTo>
                    <a:pt x="10" y="45"/>
                  </a:moveTo>
                  <a:cubicBezTo>
                    <a:pt x="10" y="45"/>
                    <a:pt x="39" y="15"/>
                    <a:pt x="52" y="7"/>
                  </a:cubicBezTo>
                  <a:cubicBezTo>
                    <a:pt x="64" y="0"/>
                    <a:pt x="65" y="5"/>
                    <a:pt x="58" y="12"/>
                  </a:cubicBezTo>
                  <a:cubicBezTo>
                    <a:pt x="50" y="19"/>
                    <a:pt x="23" y="43"/>
                    <a:pt x="15" y="53"/>
                  </a:cubicBezTo>
                  <a:cubicBezTo>
                    <a:pt x="7" y="63"/>
                    <a:pt x="0" y="54"/>
                    <a:pt x="10" y="45"/>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0"/>
            <p:cNvSpPr/>
            <p:nvPr/>
          </p:nvSpPr>
          <p:spPr bwMode="auto">
            <a:xfrm>
              <a:off x="4704340" y="6492676"/>
              <a:ext cx="34972" cy="37733"/>
            </a:xfrm>
            <a:custGeom>
              <a:avLst/>
              <a:gdLst>
                <a:gd name="T0" fmla="*/ 7 w 52"/>
                <a:gd name="T1" fmla="*/ 40 h 56"/>
                <a:gd name="T2" fmla="*/ 41 w 52"/>
                <a:gd name="T3" fmla="*/ 6 h 56"/>
                <a:gd name="T4" fmla="*/ 46 w 52"/>
                <a:gd name="T5" fmla="*/ 10 h 56"/>
                <a:gd name="T6" fmla="*/ 11 w 52"/>
                <a:gd name="T7" fmla="*/ 47 h 56"/>
                <a:gd name="T8" fmla="*/ 7 w 52"/>
                <a:gd name="T9" fmla="*/ 40 h 56"/>
              </a:gdLst>
              <a:ahLst/>
              <a:cxnLst>
                <a:cxn ang="0">
                  <a:pos x="T0" y="T1"/>
                </a:cxn>
                <a:cxn ang="0">
                  <a:pos x="T2" y="T3"/>
                </a:cxn>
                <a:cxn ang="0">
                  <a:pos x="T4" y="T5"/>
                </a:cxn>
                <a:cxn ang="0">
                  <a:pos x="T6" y="T7"/>
                </a:cxn>
                <a:cxn ang="0">
                  <a:pos x="T8" y="T9"/>
                </a:cxn>
              </a:cxnLst>
              <a:rect l="0" t="0" r="r" b="b"/>
              <a:pathLst>
                <a:path w="52" h="56">
                  <a:moveTo>
                    <a:pt x="7" y="40"/>
                  </a:moveTo>
                  <a:cubicBezTo>
                    <a:pt x="7" y="40"/>
                    <a:pt x="31" y="13"/>
                    <a:pt x="41" y="6"/>
                  </a:cubicBezTo>
                  <a:cubicBezTo>
                    <a:pt x="51" y="0"/>
                    <a:pt x="52" y="4"/>
                    <a:pt x="46" y="10"/>
                  </a:cubicBezTo>
                  <a:cubicBezTo>
                    <a:pt x="40" y="17"/>
                    <a:pt x="18" y="39"/>
                    <a:pt x="11" y="47"/>
                  </a:cubicBezTo>
                  <a:cubicBezTo>
                    <a:pt x="5" y="56"/>
                    <a:pt x="0" y="48"/>
                    <a:pt x="7" y="40"/>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311"/>
            <p:cNvSpPr>
              <a:spLocks noChangeArrowheads="1"/>
            </p:cNvSpPr>
            <p:nvPr/>
          </p:nvSpPr>
          <p:spPr bwMode="auto">
            <a:xfrm>
              <a:off x="4749436" y="6442978"/>
              <a:ext cx="31751" cy="5982"/>
            </a:xfrm>
            <a:prstGeom prst="rect">
              <a:avLst/>
            </a:prstGeom>
            <a:solidFill>
              <a:srgbClr val="EAE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312"/>
            <p:cNvSpPr/>
            <p:nvPr/>
          </p:nvSpPr>
          <p:spPr bwMode="auto">
            <a:xfrm>
              <a:off x="4574114" y="6124085"/>
              <a:ext cx="278859" cy="210755"/>
            </a:xfrm>
            <a:custGeom>
              <a:avLst/>
              <a:gdLst>
                <a:gd name="T0" fmla="*/ 361 w 415"/>
                <a:gd name="T1" fmla="*/ 313 h 313"/>
                <a:gd name="T2" fmla="*/ 409 w 415"/>
                <a:gd name="T3" fmla="*/ 213 h 313"/>
                <a:gd name="T4" fmla="*/ 364 w 415"/>
                <a:gd name="T5" fmla="*/ 82 h 313"/>
                <a:gd name="T6" fmla="*/ 362 w 415"/>
                <a:gd name="T7" fmla="*/ 58 h 313"/>
                <a:gd name="T8" fmla="*/ 344 w 415"/>
                <a:gd name="T9" fmla="*/ 50 h 313"/>
                <a:gd name="T10" fmla="*/ 326 w 415"/>
                <a:gd name="T11" fmla="*/ 48 h 313"/>
                <a:gd name="T12" fmla="*/ 232 w 415"/>
                <a:gd name="T13" fmla="*/ 5 h 313"/>
                <a:gd name="T14" fmla="*/ 79 w 415"/>
                <a:gd name="T15" fmla="*/ 48 h 313"/>
                <a:gd name="T16" fmla="*/ 42 w 415"/>
                <a:gd name="T17" fmla="*/ 86 h 313"/>
                <a:gd name="T18" fmla="*/ 13 w 415"/>
                <a:gd name="T19" fmla="*/ 225 h 313"/>
                <a:gd name="T20" fmla="*/ 32 w 415"/>
                <a:gd name="T21" fmla="*/ 267 h 313"/>
                <a:gd name="T22" fmla="*/ 46 w 415"/>
                <a:gd name="T23" fmla="*/ 288 h 313"/>
                <a:gd name="T24" fmla="*/ 62 w 415"/>
                <a:gd name="T25" fmla="*/ 310 h 313"/>
                <a:gd name="T26" fmla="*/ 361 w 415"/>
                <a:gd name="T2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313">
                  <a:moveTo>
                    <a:pt x="361" y="313"/>
                  </a:moveTo>
                  <a:cubicBezTo>
                    <a:pt x="361" y="313"/>
                    <a:pt x="403" y="290"/>
                    <a:pt x="409" y="213"/>
                  </a:cubicBezTo>
                  <a:cubicBezTo>
                    <a:pt x="415" y="136"/>
                    <a:pt x="392" y="92"/>
                    <a:pt x="364" y="82"/>
                  </a:cubicBezTo>
                  <a:cubicBezTo>
                    <a:pt x="385" y="82"/>
                    <a:pt x="402" y="65"/>
                    <a:pt x="362" y="58"/>
                  </a:cubicBezTo>
                  <a:cubicBezTo>
                    <a:pt x="382" y="37"/>
                    <a:pt x="373" y="20"/>
                    <a:pt x="344" y="50"/>
                  </a:cubicBezTo>
                  <a:cubicBezTo>
                    <a:pt x="344" y="7"/>
                    <a:pt x="326" y="0"/>
                    <a:pt x="326" y="48"/>
                  </a:cubicBezTo>
                  <a:cubicBezTo>
                    <a:pt x="304" y="24"/>
                    <a:pt x="262" y="7"/>
                    <a:pt x="232" y="5"/>
                  </a:cubicBezTo>
                  <a:cubicBezTo>
                    <a:pt x="175" y="0"/>
                    <a:pt x="124" y="6"/>
                    <a:pt x="79" y="48"/>
                  </a:cubicBezTo>
                  <a:cubicBezTo>
                    <a:pt x="67" y="59"/>
                    <a:pt x="51" y="73"/>
                    <a:pt x="42" y="86"/>
                  </a:cubicBezTo>
                  <a:cubicBezTo>
                    <a:pt x="17" y="124"/>
                    <a:pt x="0" y="179"/>
                    <a:pt x="13" y="225"/>
                  </a:cubicBezTo>
                  <a:cubicBezTo>
                    <a:pt x="17" y="240"/>
                    <a:pt x="24" y="254"/>
                    <a:pt x="32" y="267"/>
                  </a:cubicBezTo>
                  <a:cubicBezTo>
                    <a:pt x="36" y="274"/>
                    <a:pt x="41" y="281"/>
                    <a:pt x="46" y="288"/>
                  </a:cubicBezTo>
                  <a:cubicBezTo>
                    <a:pt x="48" y="291"/>
                    <a:pt x="59" y="310"/>
                    <a:pt x="62" y="310"/>
                  </a:cubicBezTo>
                  <a:cubicBezTo>
                    <a:pt x="290" y="310"/>
                    <a:pt x="361" y="313"/>
                    <a:pt x="361" y="313"/>
                  </a:cubicBezTo>
                  <a:close/>
                </a:path>
              </a:pathLst>
            </a:custGeom>
            <a:solidFill>
              <a:srgbClr val="6B4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3"/>
            <p:cNvSpPr/>
            <p:nvPr/>
          </p:nvSpPr>
          <p:spPr bwMode="auto">
            <a:xfrm>
              <a:off x="4590220" y="6200472"/>
              <a:ext cx="254010" cy="134368"/>
            </a:xfrm>
            <a:custGeom>
              <a:avLst/>
              <a:gdLst>
                <a:gd name="T0" fmla="*/ 363 w 378"/>
                <a:gd name="T1" fmla="*/ 135 h 200"/>
                <a:gd name="T2" fmla="*/ 361 w 378"/>
                <a:gd name="T3" fmla="*/ 98 h 200"/>
                <a:gd name="T4" fmla="*/ 334 w 378"/>
                <a:gd name="T5" fmla="*/ 55 h 200"/>
                <a:gd name="T6" fmla="*/ 349 w 378"/>
                <a:gd name="T7" fmla="*/ 101 h 200"/>
                <a:gd name="T8" fmla="*/ 279 w 378"/>
                <a:gd name="T9" fmla="*/ 24 h 200"/>
                <a:gd name="T10" fmla="*/ 281 w 378"/>
                <a:gd name="T11" fmla="*/ 0 h 200"/>
                <a:gd name="T12" fmla="*/ 145 w 378"/>
                <a:gd name="T13" fmla="*/ 93 h 200"/>
                <a:gd name="T14" fmla="*/ 194 w 378"/>
                <a:gd name="T15" fmla="*/ 31 h 200"/>
                <a:gd name="T16" fmla="*/ 176 w 378"/>
                <a:gd name="T17" fmla="*/ 53 h 200"/>
                <a:gd name="T18" fmla="*/ 67 w 378"/>
                <a:gd name="T19" fmla="*/ 106 h 200"/>
                <a:gd name="T20" fmla="*/ 122 w 378"/>
                <a:gd name="T21" fmla="*/ 35 h 200"/>
                <a:gd name="T22" fmla="*/ 17 w 378"/>
                <a:gd name="T23" fmla="*/ 119 h 200"/>
                <a:gd name="T24" fmla="*/ 17 w 378"/>
                <a:gd name="T25" fmla="*/ 63 h 200"/>
                <a:gd name="T26" fmla="*/ 12 w 378"/>
                <a:gd name="T27" fmla="*/ 143 h 200"/>
                <a:gd name="T28" fmla="*/ 0 w 378"/>
                <a:gd name="T29" fmla="*/ 140 h 200"/>
                <a:gd name="T30" fmla="*/ 8 w 378"/>
                <a:gd name="T31" fmla="*/ 154 h 200"/>
                <a:gd name="T32" fmla="*/ 22 w 378"/>
                <a:gd name="T33" fmla="*/ 175 h 200"/>
                <a:gd name="T34" fmla="*/ 38 w 378"/>
                <a:gd name="T35" fmla="*/ 197 h 200"/>
                <a:gd name="T36" fmla="*/ 337 w 378"/>
                <a:gd name="T37" fmla="*/ 200 h 200"/>
                <a:gd name="T38" fmla="*/ 378 w 378"/>
                <a:gd name="T39" fmla="*/ 138 h 200"/>
                <a:gd name="T40" fmla="*/ 363 w 378"/>
                <a:gd name="T4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200">
                  <a:moveTo>
                    <a:pt x="363" y="135"/>
                  </a:moveTo>
                  <a:cubicBezTo>
                    <a:pt x="363" y="135"/>
                    <a:pt x="363" y="116"/>
                    <a:pt x="361" y="98"/>
                  </a:cubicBezTo>
                  <a:cubicBezTo>
                    <a:pt x="355" y="67"/>
                    <a:pt x="334" y="55"/>
                    <a:pt x="334" y="55"/>
                  </a:cubicBezTo>
                  <a:cubicBezTo>
                    <a:pt x="344" y="66"/>
                    <a:pt x="349" y="88"/>
                    <a:pt x="349" y="101"/>
                  </a:cubicBezTo>
                  <a:cubicBezTo>
                    <a:pt x="324" y="95"/>
                    <a:pt x="286" y="58"/>
                    <a:pt x="279" y="24"/>
                  </a:cubicBezTo>
                  <a:cubicBezTo>
                    <a:pt x="284" y="6"/>
                    <a:pt x="281" y="0"/>
                    <a:pt x="281" y="0"/>
                  </a:cubicBezTo>
                  <a:cubicBezTo>
                    <a:pt x="259" y="67"/>
                    <a:pt x="176" y="93"/>
                    <a:pt x="145" y="93"/>
                  </a:cubicBezTo>
                  <a:cubicBezTo>
                    <a:pt x="181" y="66"/>
                    <a:pt x="194" y="31"/>
                    <a:pt x="194" y="31"/>
                  </a:cubicBezTo>
                  <a:cubicBezTo>
                    <a:pt x="194" y="31"/>
                    <a:pt x="187" y="42"/>
                    <a:pt x="176" y="53"/>
                  </a:cubicBezTo>
                  <a:cubicBezTo>
                    <a:pt x="147" y="90"/>
                    <a:pt x="84" y="110"/>
                    <a:pt x="67" y="106"/>
                  </a:cubicBezTo>
                  <a:cubicBezTo>
                    <a:pt x="117" y="78"/>
                    <a:pt x="122" y="35"/>
                    <a:pt x="122" y="35"/>
                  </a:cubicBezTo>
                  <a:cubicBezTo>
                    <a:pt x="105" y="72"/>
                    <a:pt x="53" y="106"/>
                    <a:pt x="17" y="119"/>
                  </a:cubicBezTo>
                  <a:cubicBezTo>
                    <a:pt x="10" y="106"/>
                    <a:pt x="17" y="63"/>
                    <a:pt x="17" y="63"/>
                  </a:cubicBezTo>
                  <a:cubicBezTo>
                    <a:pt x="6" y="83"/>
                    <a:pt x="10" y="121"/>
                    <a:pt x="12" y="143"/>
                  </a:cubicBezTo>
                  <a:cubicBezTo>
                    <a:pt x="9" y="141"/>
                    <a:pt x="4" y="140"/>
                    <a:pt x="0" y="140"/>
                  </a:cubicBezTo>
                  <a:cubicBezTo>
                    <a:pt x="2" y="145"/>
                    <a:pt x="5" y="150"/>
                    <a:pt x="8" y="154"/>
                  </a:cubicBezTo>
                  <a:cubicBezTo>
                    <a:pt x="12" y="161"/>
                    <a:pt x="17" y="168"/>
                    <a:pt x="22" y="175"/>
                  </a:cubicBezTo>
                  <a:cubicBezTo>
                    <a:pt x="24" y="178"/>
                    <a:pt x="35" y="197"/>
                    <a:pt x="38" y="197"/>
                  </a:cubicBezTo>
                  <a:cubicBezTo>
                    <a:pt x="266" y="197"/>
                    <a:pt x="337" y="200"/>
                    <a:pt x="337" y="200"/>
                  </a:cubicBezTo>
                  <a:cubicBezTo>
                    <a:pt x="337" y="200"/>
                    <a:pt x="364" y="185"/>
                    <a:pt x="378" y="138"/>
                  </a:cubicBezTo>
                  <a:cubicBezTo>
                    <a:pt x="369" y="133"/>
                    <a:pt x="363" y="135"/>
                    <a:pt x="363" y="135"/>
                  </a:cubicBezTo>
                  <a:close/>
                </a:path>
              </a:pathLst>
            </a:custGeom>
            <a:solidFill>
              <a:srgbClr val="5132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4"/>
            <p:cNvSpPr/>
            <p:nvPr/>
          </p:nvSpPr>
          <p:spPr bwMode="auto">
            <a:xfrm>
              <a:off x="4601724" y="6220259"/>
              <a:ext cx="226861" cy="185906"/>
            </a:xfrm>
            <a:custGeom>
              <a:avLst/>
              <a:gdLst>
                <a:gd name="T0" fmla="*/ 0 w 338"/>
                <a:gd name="T1" fmla="*/ 94 h 276"/>
                <a:gd name="T2" fmla="*/ 167 w 338"/>
                <a:gd name="T3" fmla="*/ 276 h 276"/>
                <a:gd name="T4" fmla="*/ 338 w 338"/>
                <a:gd name="T5" fmla="*/ 84 h 276"/>
                <a:gd name="T6" fmla="*/ 257 w 338"/>
                <a:gd name="T7" fmla="*/ 0 h 276"/>
                <a:gd name="T8" fmla="*/ 119 w 338"/>
                <a:gd name="T9" fmla="*/ 68 h 276"/>
                <a:gd name="T10" fmla="*/ 42 w 338"/>
                <a:gd name="T11" fmla="*/ 80 h 276"/>
                <a:gd name="T12" fmla="*/ 0 w 338"/>
                <a:gd name="T13" fmla="*/ 94 h 276"/>
              </a:gdLst>
              <a:ahLst/>
              <a:cxnLst>
                <a:cxn ang="0">
                  <a:pos x="T0" y="T1"/>
                </a:cxn>
                <a:cxn ang="0">
                  <a:pos x="T2" y="T3"/>
                </a:cxn>
                <a:cxn ang="0">
                  <a:pos x="T4" y="T5"/>
                </a:cxn>
                <a:cxn ang="0">
                  <a:pos x="T6" y="T7"/>
                </a:cxn>
                <a:cxn ang="0">
                  <a:pos x="T8" y="T9"/>
                </a:cxn>
                <a:cxn ang="0">
                  <a:pos x="T10" y="T11"/>
                </a:cxn>
                <a:cxn ang="0">
                  <a:pos x="T12" y="T13"/>
                </a:cxn>
              </a:cxnLst>
              <a:rect l="0" t="0" r="r" b="b"/>
              <a:pathLst>
                <a:path w="338" h="276">
                  <a:moveTo>
                    <a:pt x="0" y="94"/>
                  </a:moveTo>
                  <a:cubicBezTo>
                    <a:pt x="0" y="200"/>
                    <a:pt x="72" y="276"/>
                    <a:pt x="167" y="276"/>
                  </a:cubicBezTo>
                  <a:cubicBezTo>
                    <a:pt x="261" y="276"/>
                    <a:pt x="338" y="190"/>
                    <a:pt x="338" y="84"/>
                  </a:cubicBezTo>
                  <a:cubicBezTo>
                    <a:pt x="338" y="84"/>
                    <a:pt x="277" y="65"/>
                    <a:pt x="257" y="0"/>
                  </a:cubicBezTo>
                  <a:cubicBezTo>
                    <a:pt x="238" y="35"/>
                    <a:pt x="179" y="81"/>
                    <a:pt x="119" y="68"/>
                  </a:cubicBezTo>
                  <a:cubicBezTo>
                    <a:pt x="81" y="86"/>
                    <a:pt x="52" y="90"/>
                    <a:pt x="42" y="80"/>
                  </a:cubicBezTo>
                  <a:cubicBezTo>
                    <a:pt x="23" y="91"/>
                    <a:pt x="0" y="94"/>
                    <a:pt x="0" y="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5"/>
            <p:cNvSpPr/>
            <p:nvPr/>
          </p:nvSpPr>
          <p:spPr bwMode="auto">
            <a:xfrm>
              <a:off x="4810638" y="6295726"/>
              <a:ext cx="52459" cy="63503"/>
            </a:xfrm>
            <a:custGeom>
              <a:avLst/>
              <a:gdLst>
                <a:gd name="T0" fmla="*/ 12 w 78"/>
                <a:gd name="T1" fmla="*/ 29 h 94"/>
                <a:gd name="T2" fmla="*/ 53 w 78"/>
                <a:gd name="T3" fmla="*/ 16 h 94"/>
                <a:gd name="T4" fmla="*/ 53 w 78"/>
                <a:gd name="T5" fmla="*/ 74 h 94"/>
                <a:gd name="T6" fmla="*/ 0 w 78"/>
                <a:gd name="T7" fmla="*/ 64 h 94"/>
                <a:gd name="T8" fmla="*/ 12 w 78"/>
                <a:gd name="T9" fmla="*/ 29 h 94"/>
              </a:gdLst>
              <a:ahLst/>
              <a:cxnLst>
                <a:cxn ang="0">
                  <a:pos x="T0" y="T1"/>
                </a:cxn>
                <a:cxn ang="0">
                  <a:pos x="T2" y="T3"/>
                </a:cxn>
                <a:cxn ang="0">
                  <a:pos x="T4" y="T5"/>
                </a:cxn>
                <a:cxn ang="0">
                  <a:pos x="T6" y="T7"/>
                </a:cxn>
                <a:cxn ang="0">
                  <a:pos x="T8" y="T9"/>
                </a:cxn>
              </a:cxnLst>
              <a:rect l="0" t="0" r="r" b="b"/>
              <a:pathLst>
                <a:path w="78" h="94">
                  <a:moveTo>
                    <a:pt x="12" y="29"/>
                  </a:moveTo>
                  <a:cubicBezTo>
                    <a:pt x="12" y="29"/>
                    <a:pt x="28" y="0"/>
                    <a:pt x="53" y="16"/>
                  </a:cubicBezTo>
                  <a:cubicBezTo>
                    <a:pt x="78" y="33"/>
                    <a:pt x="67" y="63"/>
                    <a:pt x="53" y="74"/>
                  </a:cubicBezTo>
                  <a:cubicBezTo>
                    <a:pt x="40" y="85"/>
                    <a:pt x="1" y="94"/>
                    <a:pt x="0" y="64"/>
                  </a:cubicBezTo>
                  <a:cubicBezTo>
                    <a:pt x="5" y="47"/>
                    <a:pt x="12" y="29"/>
                    <a:pt x="12"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6"/>
            <p:cNvSpPr/>
            <p:nvPr/>
          </p:nvSpPr>
          <p:spPr bwMode="auto">
            <a:xfrm>
              <a:off x="4810638" y="6295726"/>
              <a:ext cx="52459" cy="63503"/>
            </a:xfrm>
            <a:custGeom>
              <a:avLst/>
              <a:gdLst>
                <a:gd name="T0" fmla="*/ 53 w 78"/>
                <a:gd name="T1" fmla="*/ 16 h 94"/>
                <a:gd name="T2" fmla="*/ 12 w 78"/>
                <a:gd name="T3" fmla="*/ 29 h 94"/>
                <a:gd name="T4" fmla="*/ 12 w 78"/>
                <a:gd name="T5" fmla="*/ 30 h 94"/>
                <a:gd name="T6" fmla="*/ 54 w 78"/>
                <a:gd name="T7" fmla="*/ 21 h 94"/>
                <a:gd name="T8" fmla="*/ 41 w 78"/>
                <a:gd name="T9" fmla="*/ 75 h 94"/>
                <a:gd name="T10" fmla="*/ 0 w 78"/>
                <a:gd name="T11" fmla="*/ 64 h 94"/>
                <a:gd name="T12" fmla="*/ 53 w 78"/>
                <a:gd name="T13" fmla="*/ 74 h 94"/>
                <a:gd name="T14" fmla="*/ 53 w 78"/>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94">
                  <a:moveTo>
                    <a:pt x="53" y="16"/>
                  </a:moveTo>
                  <a:cubicBezTo>
                    <a:pt x="28" y="0"/>
                    <a:pt x="12" y="29"/>
                    <a:pt x="12" y="29"/>
                  </a:cubicBezTo>
                  <a:cubicBezTo>
                    <a:pt x="12" y="29"/>
                    <a:pt x="12" y="29"/>
                    <a:pt x="12" y="30"/>
                  </a:cubicBezTo>
                  <a:cubicBezTo>
                    <a:pt x="12" y="30"/>
                    <a:pt x="31" y="7"/>
                    <a:pt x="54" y="21"/>
                  </a:cubicBezTo>
                  <a:cubicBezTo>
                    <a:pt x="77" y="35"/>
                    <a:pt x="54" y="73"/>
                    <a:pt x="41" y="75"/>
                  </a:cubicBezTo>
                  <a:cubicBezTo>
                    <a:pt x="28" y="78"/>
                    <a:pt x="7" y="83"/>
                    <a:pt x="0" y="64"/>
                  </a:cubicBezTo>
                  <a:cubicBezTo>
                    <a:pt x="1" y="94"/>
                    <a:pt x="40" y="85"/>
                    <a:pt x="53" y="74"/>
                  </a:cubicBezTo>
                  <a:cubicBezTo>
                    <a:pt x="67" y="63"/>
                    <a:pt x="78" y="33"/>
                    <a:pt x="53"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7"/>
            <p:cNvSpPr/>
            <p:nvPr/>
          </p:nvSpPr>
          <p:spPr bwMode="auto">
            <a:xfrm>
              <a:off x="4824903" y="6314593"/>
              <a:ext cx="17486" cy="19327"/>
            </a:xfrm>
            <a:custGeom>
              <a:avLst/>
              <a:gdLst>
                <a:gd name="T0" fmla="*/ 1 w 26"/>
                <a:gd name="T1" fmla="*/ 16 h 29"/>
                <a:gd name="T2" fmla="*/ 7 w 26"/>
                <a:gd name="T3" fmla="*/ 5 h 29"/>
                <a:gd name="T4" fmla="*/ 8 w 26"/>
                <a:gd name="T5" fmla="*/ 5 h 29"/>
                <a:gd name="T6" fmla="*/ 18 w 26"/>
                <a:gd name="T7" fmla="*/ 0 h 29"/>
                <a:gd name="T8" fmla="*/ 23 w 26"/>
                <a:gd name="T9" fmla="*/ 0 h 29"/>
                <a:gd name="T10" fmla="*/ 25 w 26"/>
                <a:gd name="T11" fmla="*/ 3 h 29"/>
                <a:gd name="T12" fmla="*/ 22 w 26"/>
                <a:gd name="T13" fmla="*/ 5 h 29"/>
                <a:gd name="T14" fmla="*/ 22 w 26"/>
                <a:gd name="T15" fmla="*/ 5 h 29"/>
                <a:gd name="T16" fmla="*/ 19 w 26"/>
                <a:gd name="T17" fmla="*/ 4 h 29"/>
                <a:gd name="T18" fmla="*/ 13 w 26"/>
                <a:gd name="T19" fmla="*/ 6 h 29"/>
                <a:gd name="T20" fmla="*/ 17 w 26"/>
                <a:gd name="T21" fmla="*/ 9 h 29"/>
                <a:gd name="T22" fmla="*/ 26 w 26"/>
                <a:gd name="T23" fmla="*/ 26 h 29"/>
                <a:gd name="T24" fmla="*/ 26 w 26"/>
                <a:gd name="T25" fmla="*/ 27 h 29"/>
                <a:gd name="T26" fmla="*/ 24 w 26"/>
                <a:gd name="T27" fmla="*/ 29 h 29"/>
                <a:gd name="T28" fmla="*/ 24 w 26"/>
                <a:gd name="T29" fmla="*/ 29 h 29"/>
                <a:gd name="T30" fmla="*/ 22 w 26"/>
                <a:gd name="T31" fmla="*/ 27 h 29"/>
                <a:gd name="T32" fmla="*/ 22 w 26"/>
                <a:gd name="T33" fmla="*/ 26 h 29"/>
                <a:gd name="T34" fmla="*/ 15 w 26"/>
                <a:gd name="T35" fmla="*/ 13 h 29"/>
                <a:gd name="T36" fmla="*/ 10 w 26"/>
                <a:gd name="T37" fmla="*/ 9 h 29"/>
                <a:gd name="T38" fmla="*/ 10 w 26"/>
                <a:gd name="T39" fmla="*/ 9 h 29"/>
                <a:gd name="T40" fmla="*/ 5 w 26"/>
                <a:gd name="T41" fmla="*/ 18 h 29"/>
                <a:gd name="T42" fmla="*/ 3 w 26"/>
                <a:gd name="T43" fmla="*/ 19 h 29"/>
                <a:gd name="T44" fmla="*/ 2 w 26"/>
                <a:gd name="T45" fmla="*/ 19 h 29"/>
                <a:gd name="T46" fmla="*/ 1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 y="16"/>
                  </a:moveTo>
                  <a:cubicBezTo>
                    <a:pt x="3" y="11"/>
                    <a:pt x="5" y="7"/>
                    <a:pt x="7" y="5"/>
                  </a:cubicBezTo>
                  <a:cubicBezTo>
                    <a:pt x="8" y="5"/>
                    <a:pt x="8" y="5"/>
                    <a:pt x="8" y="5"/>
                  </a:cubicBezTo>
                  <a:cubicBezTo>
                    <a:pt x="11" y="1"/>
                    <a:pt x="15" y="0"/>
                    <a:pt x="18" y="0"/>
                  </a:cubicBezTo>
                  <a:cubicBezTo>
                    <a:pt x="21" y="0"/>
                    <a:pt x="23" y="0"/>
                    <a:pt x="23" y="0"/>
                  </a:cubicBezTo>
                  <a:cubicBezTo>
                    <a:pt x="24" y="1"/>
                    <a:pt x="25" y="2"/>
                    <a:pt x="25" y="3"/>
                  </a:cubicBezTo>
                  <a:cubicBezTo>
                    <a:pt x="24" y="4"/>
                    <a:pt x="23" y="5"/>
                    <a:pt x="22" y="5"/>
                  </a:cubicBezTo>
                  <a:cubicBezTo>
                    <a:pt x="22" y="5"/>
                    <a:pt x="22" y="5"/>
                    <a:pt x="22" y="5"/>
                  </a:cubicBezTo>
                  <a:cubicBezTo>
                    <a:pt x="22" y="4"/>
                    <a:pt x="20" y="4"/>
                    <a:pt x="19" y="4"/>
                  </a:cubicBezTo>
                  <a:cubicBezTo>
                    <a:pt x="17" y="5"/>
                    <a:pt x="15" y="5"/>
                    <a:pt x="13" y="6"/>
                  </a:cubicBezTo>
                  <a:cubicBezTo>
                    <a:pt x="14" y="7"/>
                    <a:pt x="16" y="8"/>
                    <a:pt x="17" y="9"/>
                  </a:cubicBezTo>
                  <a:cubicBezTo>
                    <a:pt x="21" y="12"/>
                    <a:pt x="25" y="18"/>
                    <a:pt x="26" y="26"/>
                  </a:cubicBezTo>
                  <a:cubicBezTo>
                    <a:pt x="26" y="26"/>
                    <a:pt x="26" y="26"/>
                    <a:pt x="26" y="27"/>
                  </a:cubicBezTo>
                  <a:cubicBezTo>
                    <a:pt x="26" y="28"/>
                    <a:pt x="26" y="29"/>
                    <a:pt x="24" y="29"/>
                  </a:cubicBezTo>
                  <a:cubicBezTo>
                    <a:pt x="24" y="29"/>
                    <a:pt x="24" y="29"/>
                    <a:pt x="24" y="29"/>
                  </a:cubicBezTo>
                  <a:cubicBezTo>
                    <a:pt x="23" y="29"/>
                    <a:pt x="22" y="28"/>
                    <a:pt x="22" y="27"/>
                  </a:cubicBezTo>
                  <a:cubicBezTo>
                    <a:pt x="22" y="27"/>
                    <a:pt x="22" y="26"/>
                    <a:pt x="22" y="26"/>
                  </a:cubicBezTo>
                  <a:cubicBezTo>
                    <a:pt x="21" y="20"/>
                    <a:pt x="18" y="15"/>
                    <a:pt x="15" y="13"/>
                  </a:cubicBezTo>
                  <a:cubicBezTo>
                    <a:pt x="13" y="11"/>
                    <a:pt x="11" y="10"/>
                    <a:pt x="10" y="9"/>
                  </a:cubicBezTo>
                  <a:cubicBezTo>
                    <a:pt x="10" y="9"/>
                    <a:pt x="10" y="9"/>
                    <a:pt x="10" y="9"/>
                  </a:cubicBezTo>
                  <a:cubicBezTo>
                    <a:pt x="8" y="11"/>
                    <a:pt x="6" y="14"/>
                    <a:pt x="5" y="18"/>
                  </a:cubicBezTo>
                  <a:cubicBezTo>
                    <a:pt x="4" y="18"/>
                    <a:pt x="4" y="19"/>
                    <a:pt x="3" y="19"/>
                  </a:cubicBezTo>
                  <a:cubicBezTo>
                    <a:pt x="3" y="19"/>
                    <a:pt x="2" y="19"/>
                    <a:pt x="2" y="19"/>
                  </a:cubicBezTo>
                  <a:cubicBezTo>
                    <a:pt x="1" y="18"/>
                    <a:pt x="0" y="17"/>
                    <a:pt x="1"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8"/>
            <p:cNvSpPr/>
            <p:nvPr/>
          </p:nvSpPr>
          <p:spPr bwMode="auto">
            <a:xfrm>
              <a:off x="4566752" y="6295726"/>
              <a:ext cx="51538" cy="63503"/>
            </a:xfrm>
            <a:custGeom>
              <a:avLst/>
              <a:gdLst>
                <a:gd name="T0" fmla="*/ 65 w 77"/>
                <a:gd name="T1" fmla="*/ 29 h 94"/>
                <a:gd name="T2" fmla="*/ 24 w 77"/>
                <a:gd name="T3" fmla="*/ 16 h 94"/>
                <a:gd name="T4" fmla="*/ 24 w 77"/>
                <a:gd name="T5" fmla="*/ 74 h 94"/>
                <a:gd name="T6" fmla="*/ 77 w 77"/>
                <a:gd name="T7" fmla="*/ 64 h 94"/>
                <a:gd name="T8" fmla="*/ 65 w 77"/>
                <a:gd name="T9" fmla="*/ 29 h 94"/>
              </a:gdLst>
              <a:ahLst/>
              <a:cxnLst>
                <a:cxn ang="0">
                  <a:pos x="T0" y="T1"/>
                </a:cxn>
                <a:cxn ang="0">
                  <a:pos x="T2" y="T3"/>
                </a:cxn>
                <a:cxn ang="0">
                  <a:pos x="T4" y="T5"/>
                </a:cxn>
                <a:cxn ang="0">
                  <a:pos x="T6" y="T7"/>
                </a:cxn>
                <a:cxn ang="0">
                  <a:pos x="T8" y="T9"/>
                </a:cxn>
              </a:cxnLst>
              <a:rect l="0" t="0" r="r" b="b"/>
              <a:pathLst>
                <a:path w="77" h="94">
                  <a:moveTo>
                    <a:pt x="65" y="29"/>
                  </a:moveTo>
                  <a:cubicBezTo>
                    <a:pt x="65" y="29"/>
                    <a:pt x="49" y="0"/>
                    <a:pt x="24" y="16"/>
                  </a:cubicBezTo>
                  <a:cubicBezTo>
                    <a:pt x="0" y="33"/>
                    <a:pt x="11" y="63"/>
                    <a:pt x="24" y="74"/>
                  </a:cubicBezTo>
                  <a:cubicBezTo>
                    <a:pt x="38" y="85"/>
                    <a:pt x="77" y="94"/>
                    <a:pt x="77" y="64"/>
                  </a:cubicBezTo>
                  <a:cubicBezTo>
                    <a:pt x="72" y="47"/>
                    <a:pt x="65" y="29"/>
                    <a:pt x="65"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9"/>
            <p:cNvSpPr/>
            <p:nvPr/>
          </p:nvSpPr>
          <p:spPr bwMode="auto">
            <a:xfrm>
              <a:off x="4566752" y="6295726"/>
              <a:ext cx="51538" cy="63503"/>
            </a:xfrm>
            <a:custGeom>
              <a:avLst/>
              <a:gdLst>
                <a:gd name="T0" fmla="*/ 24 w 77"/>
                <a:gd name="T1" fmla="*/ 16 h 94"/>
                <a:gd name="T2" fmla="*/ 65 w 77"/>
                <a:gd name="T3" fmla="*/ 29 h 94"/>
                <a:gd name="T4" fmla="*/ 66 w 77"/>
                <a:gd name="T5" fmla="*/ 30 h 94"/>
                <a:gd name="T6" fmla="*/ 24 w 77"/>
                <a:gd name="T7" fmla="*/ 21 h 94"/>
                <a:gd name="T8" fmla="*/ 37 w 77"/>
                <a:gd name="T9" fmla="*/ 75 h 94"/>
                <a:gd name="T10" fmla="*/ 77 w 77"/>
                <a:gd name="T11" fmla="*/ 64 h 94"/>
                <a:gd name="T12" fmla="*/ 24 w 77"/>
                <a:gd name="T13" fmla="*/ 74 h 94"/>
                <a:gd name="T14" fmla="*/ 24 w 77"/>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4">
                  <a:moveTo>
                    <a:pt x="24" y="16"/>
                  </a:moveTo>
                  <a:cubicBezTo>
                    <a:pt x="49" y="0"/>
                    <a:pt x="65" y="29"/>
                    <a:pt x="65" y="29"/>
                  </a:cubicBezTo>
                  <a:cubicBezTo>
                    <a:pt x="65" y="29"/>
                    <a:pt x="65" y="29"/>
                    <a:pt x="66" y="30"/>
                  </a:cubicBezTo>
                  <a:cubicBezTo>
                    <a:pt x="66" y="30"/>
                    <a:pt x="46" y="7"/>
                    <a:pt x="24" y="21"/>
                  </a:cubicBezTo>
                  <a:cubicBezTo>
                    <a:pt x="1" y="35"/>
                    <a:pt x="24" y="73"/>
                    <a:pt x="37" y="75"/>
                  </a:cubicBezTo>
                  <a:cubicBezTo>
                    <a:pt x="49" y="78"/>
                    <a:pt x="70" y="83"/>
                    <a:pt x="77" y="64"/>
                  </a:cubicBezTo>
                  <a:cubicBezTo>
                    <a:pt x="77" y="94"/>
                    <a:pt x="38" y="85"/>
                    <a:pt x="24" y="74"/>
                  </a:cubicBezTo>
                  <a:cubicBezTo>
                    <a:pt x="11" y="63"/>
                    <a:pt x="0" y="33"/>
                    <a:pt x="24"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0"/>
            <p:cNvSpPr/>
            <p:nvPr/>
          </p:nvSpPr>
          <p:spPr bwMode="auto">
            <a:xfrm>
              <a:off x="4586999" y="6314593"/>
              <a:ext cx="17486" cy="19327"/>
            </a:xfrm>
            <a:custGeom>
              <a:avLst/>
              <a:gdLst>
                <a:gd name="T0" fmla="*/ 26 w 26"/>
                <a:gd name="T1" fmla="*/ 16 h 29"/>
                <a:gd name="T2" fmla="*/ 19 w 26"/>
                <a:gd name="T3" fmla="*/ 5 h 29"/>
                <a:gd name="T4" fmla="*/ 19 w 26"/>
                <a:gd name="T5" fmla="*/ 5 h 29"/>
                <a:gd name="T6" fmla="*/ 8 w 26"/>
                <a:gd name="T7" fmla="*/ 0 h 29"/>
                <a:gd name="T8" fmla="*/ 4 w 26"/>
                <a:gd name="T9" fmla="*/ 0 h 29"/>
                <a:gd name="T10" fmla="*/ 2 w 26"/>
                <a:gd name="T11" fmla="*/ 3 h 29"/>
                <a:gd name="T12" fmla="*/ 5 w 26"/>
                <a:gd name="T13" fmla="*/ 5 h 29"/>
                <a:gd name="T14" fmla="*/ 5 w 26"/>
                <a:gd name="T15" fmla="*/ 5 h 29"/>
                <a:gd name="T16" fmla="*/ 8 w 26"/>
                <a:gd name="T17" fmla="*/ 4 h 29"/>
                <a:gd name="T18" fmla="*/ 13 w 26"/>
                <a:gd name="T19" fmla="*/ 6 h 29"/>
                <a:gd name="T20" fmla="*/ 9 w 26"/>
                <a:gd name="T21" fmla="*/ 9 h 29"/>
                <a:gd name="T22" fmla="*/ 0 w 26"/>
                <a:gd name="T23" fmla="*/ 26 h 29"/>
                <a:gd name="T24" fmla="*/ 0 w 26"/>
                <a:gd name="T25" fmla="*/ 27 h 29"/>
                <a:gd name="T26" fmla="*/ 2 w 26"/>
                <a:gd name="T27" fmla="*/ 29 h 29"/>
                <a:gd name="T28" fmla="*/ 2 w 26"/>
                <a:gd name="T29" fmla="*/ 29 h 29"/>
                <a:gd name="T30" fmla="*/ 5 w 26"/>
                <a:gd name="T31" fmla="*/ 27 h 29"/>
                <a:gd name="T32" fmla="*/ 5 w 26"/>
                <a:gd name="T33" fmla="*/ 26 h 29"/>
                <a:gd name="T34" fmla="*/ 12 w 26"/>
                <a:gd name="T35" fmla="*/ 13 h 29"/>
                <a:gd name="T36" fmla="*/ 16 w 26"/>
                <a:gd name="T37" fmla="*/ 9 h 29"/>
                <a:gd name="T38" fmla="*/ 17 w 26"/>
                <a:gd name="T39" fmla="*/ 9 h 29"/>
                <a:gd name="T40" fmla="*/ 22 w 26"/>
                <a:gd name="T41" fmla="*/ 18 h 29"/>
                <a:gd name="T42" fmla="*/ 24 w 26"/>
                <a:gd name="T43" fmla="*/ 19 h 29"/>
                <a:gd name="T44" fmla="*/ 25 w 26"/>
                <a:gd name="T45" fmla="*/ 19 h 29"/>
                <a:gd name="T46" fmla="*/ 26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26" y="16"/>
                  </a:moveTo>
                  <a:cubicBezTo>
                    <a:pt x="24" y="11"/>
                    <a:pt x="22" y="7"/>
                    <a:pt x="19" y="5"/>
                  </a:cubicBezTo>
                  <a:cubicBezTo>
                    <a:pt x="19" y="5"/>
                    <a:pt x="19" y="5"/>
                    <a:pt x="19" y="5"/>
                  </a:cubicBezTo>
                  <a:cubicBezTo>
                    <a:pt x="15" y="1"/>
                    <a:pt x="11" y="0"/>
                    <a:pt x="8" y="0"/>
                  </a:cubicBezTo>
                  <a:cubicBezTo>
                    <a:pt x="6" y="0"/>
                    <a:pt x="4" y="0"/>
                    <a:pt x="4" y="0"/>
                  </a:cubicBezTo>
                  <a:cubicBezTo>
                    <a:pt x="3" y="1"/>
                    <a:pt x="2" y="2"/>
                    <a:pt x="2" y="3"/>
                  </a:cubicBezTo>
                  <a:cubicBezTo>
                    <a:pt x="2" y="4"/>
                    <a:pt x="3" y="5"/>
                    <a:pt x="5" y="5"/>
                  </a:cubicBezTo>
                  <a:cubicBezTo>
                    <a:pt x="5" y="5"/>
                    <a:pt x="5" y="5"/>
                    <a:pt x="5" y="5"/>
                  </a:cubicBezTo>
                  <a:cubicBezTo>
                    <a:pt x="5" y="4"/>
                    <a:pt x="6" y="4"/>
                    <a:pt x="8" y="4"/>
                  </a:cubicBezTo>
                  <a:cubicBezTo>
                    <a:pt x="9" y="5"/>
                    <a:pt x="11" y="5"/>
                    <a:pt x="13" y="6"/>
                  </a:cubicBezTo>
                  <a:cubicBezTo>
                    <a:pt x="12" y="7"/>
                    <a:pt x="11" y="8"/>
                    <a:pt x="9" y="9"/>
                  </a:cubicBezTo>
                  <a:cubicBezTo>
                    <a:pt x="6" y="12"/>
                    <a:pt x="1" y="18"/>
                    <a:pt x="0" y="26"/>
                  </a:cubicBezTo>
                  <a:cubicBezTo>
                    <a:pt x="0" y="26"/>
                    <a:pt x="0" y="26"/>
                    <a:pt x="0" y="27"/>
                  </a:cubicBezTo>
                  <a:cubicBezTo>
                    <a:pt x="0" y="28"/>
                    <a:pt x="1" y="29"/>
                    <a:pt x="2" y="29"/>
                  </a:cubicBezTo>
                  <a:cubicBezTo>
                    <a:pt x="2" y="29"/>
                    <a:pt x="2" y="29"/>
                    <a:pt x="2" y="29"/>
                  </a:cubicBezTo>
                  <a:cubicBezTo>
                    <a:pt x="3" y="29"/>
                    <a:pt x="5" y="28"/>
                    <a:pt x="5" y="27"/>
                  </a:cubicBezTo>
                  <a:cubicBezTo>
                    <a:pt x="5" y="27"/>
                    <a:pt x="5" y="26"/>
                    <a:pt x="5" y="26"/>
                  </a:cubicBezTo>
                  <a:cubicBezTo>
                    <a:pt x="6" y="20"/>
                    <a:pt x="9" y="15"/>
                    <a:pt x="12" y="13"/>
                  </a:cubicBezTo>
                  <a:cubicBezTo>
                    <a:pt x="14" y="11"/>
                    <a:pt x="15" y="10"/>
                    <a:pt x="16" y="9"/>
                  </a:cubicBezTo>
                  <a:cubicBezTo>
                    <a:pt x="17" y="9"/>
                    <a:pt x="17" y="9"/>
                    <a:pt x="17" y="9"/>
                  </a:cubicBezTo>
                  <a:cubicBezTo>
                    <a:pt x="19" y="11"/>
                    <a:pt x="20" y="14"/>
                    <a:pt x="22" y="18"/>
                  </a:cubicBezTo>
                  <a:cubicBezTo>
                    <a:pt x="22" y="18"/>
                    <a:pt x="23" y="19"/>
                    <a:pt x="24" y="19"/>
                  </a:cubicBezTo>
                  <a:cubicBezTo>
                    <a:pt x="24" y="19"/>
                    <a:pt x="24" y="19"/>
                    <a:pt x="25" y="19"/>
                  </a:cubicBezTo>
                  <a:cubicBezTo>
                    <a:pt x="26" y="18"/>
                    <a:pt x="26" y="17"/>
                    <a:pt x="26"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21"/>
            <p:cNvSpPr>
              <a:spLocks noChangeArrowheads="1"/>
            </p:cNvSpPr>
            <p:nvPr/>
          </p:nvSpPr>
          <p:spPr bwMode="auto">
            <a:xfrm>
              <a:off x="4760020"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2"/>
            <p:cNvSpPr/>
            <p:nvPr/>
          </p:nvSpPr>
          <p:spPr bwMode="auto">
            <a:xfrm>
              <a:off x="4763702" y="6283762"/>
              <a:ext cx="19327" cy="13805"/>
            </a:xfrm>
            <a:custGeom>
              <a:avLst/>
              <a:gdLst>
                <a:gd name="T0" fmla="*/ 28 w 29"/>
                <a:gd name="T1" fmla="*/ 6 h 21"/>
                <a:gd name="T2" fmla="*/ 17 w 29"/>
                <a:gd name="T3" fmla="*/ 18 h 21"/>
                <a:gd name="T4" fmla="*/ 2 w 29"/>
                <a:gd name="T5" fmla="*/ 15 h 21"/>
                <a:gd name="T6" fmla="*/ 12 w 29"/>
                <a:gd name="T7" fmla="*/ 2 h 21"/>
                <a:gd name="T8" fmla="*/ 28 w 29"/>
                <a:gd name="T9" fmla="*/ 6 h 21"/>
              </a:gdLst>
              <a:ahLst/>
              <a:cxnLst>
                <a:cxn ang="0">
                  <a:pos x="T0" y="T1"/>
                </a:cxn>
                <a:cxn ang="0">
                  <a:pos x="T2" y="T3"/>
                </a:cxn>
                <a:cxn ang="0">
                  <a:pos x="T4" y="T5"/>
                </a:cxn>
                <a:cxn ang="0">
                  <a:pos x="T6" y="T7"/>
                </a:cxn>
                <a:cxn ang="0">
                  <a:pos x="T8" y="T9"/>
                </a:cxn>
              </a:cxnLst>
              <a:rect l="0" t="0" r="r" b="b"/>
              <a:pathLst>
                <a:path w="29" h="21">
                  <a:moveTo>
                    <a:pt x="28" y="6"/>
                  </a:moveTo>
                  <a:cubicBezTo>
                    <a:pt x="29" y="10"/>
                    <a:pt x="24" y="16"/>
                    <a:pt x="17" y="18"/>
                  </a:cubicBezTo>
                  <a:cubicBezTo>
                    <a:pt x="10" y="21"/>
                    <a:pt x="3" y="19"/>
                    <a:pt x="2" y="15"/>
                  </a:cubicBezTo>
                  <a:cubicBezTo>
                    <a:pt x="0" y="10"/>
                    <a:pt x="5" y="5"/>
                    <a:pt x="12" y="2"/>
                  </a:cubicBezTo>
                  <a:cubicBezTo>
                    <a:pt x="19" y="0"/>
                    <a:pt x="26" y="1"/>
                    <a:pt x="28"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23"/>
            <p:cNvSpPr>
              <a:spLocks noChangeArrowheads="1"/>
            </p:cNvSpPr>
            <p:nvPr/>
          </p:nvSpPr>
          <p:spPr bwMode="auto">
            <a:xfrm>
              <a:off x="4643139"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4"/>
            <p:cNvSpPr/>
            <p:nvPr/>
          </p:nvSpPr>
          <p:spPr bwMode="auto">
            <a:xfrm>
              <a:off x="4647280" y="6283762"/>
              <a:ext cx="18867" cy="13805"/>
            </a:xfrm>
            <a:custGeom>
              <a:avLst/>
              <a:gdLst>
                <a:gd name="T0" fmla="*/ 27 w 28"/>
                <a:gd name="T1" fmla="*/ 6 h 21"/>
                <a:gd name="T2" fmla="*/ 17 w 28"/>
                <a:gd name="T3" fmla="*/ 18 h 21"/>
                <a:gd name="T4" fmla="*/ 1 w 28"/>
                <a:gd name="T5" fmla="*/ 15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0"/>
                    <a:pt x="24" y="16"/>
                    <a:pt x="17" y="18"/>
                  </a:cubicBezTo>
                  <a:cubicBezTo>
                    <a:pt x="9" y="21"/>
                    <a:pt x="2" y="19"/>
                    <a:pt x="1" y="15"/>
                  </a:cubicBezTo>
                  <a:cubicBezTo>
                    <a:pt x="0" y="10"/>
                    <a:pt x="4" y="5"/>
                    <a:pt x="11" y="2"/>
                  </a:cubicBezTo>
                  <a:cubicBezTo>
                    <a:pt x="19" y="0"/>
                    <a:pt x="26" y="1"/>
                    <a:pt x="27"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5"/>
            <p:cNvSpPr/>
            <p:nvPr/>
          </p:nvSpPr>
          <p:spPr bwMode="auto">
            <a:xfrm>
              <a:off x="4759560" y="6256152"/>
              <a:ext cx="40494" cy="16106"/>
            </a:xfrm>
            <a:custGeom>
              <a:avLst/>
              <a:gdLst>
                <a:gd name="T0" fmla="*/ 2 w 60"/>
                <a:gd name="T1" fmla="*/ 23 h 24"/>
                <a:gd name="T2" fmla="*/ 1 w 60"/>
                <a:gd name="T3" fmla="*/ 19 h 24"/>
                <a:gd name="T4" fmla="*/ 1 w 60"/>
                <a:gd name="T5" fmla="*/ 19 h 24"/>
                <a:gd name="T6" fmla="*/ 7 w 60"/>
                <a:gd name="T7" fmla="*/ 10 h 24"/>
                <a:gd name="T8" fmla="*/ 7 w 60"/>
                <a:gd name="T9" fmla="*/ 10 h 24"/>
                <a:gd name="T10" fmla="*/ 26 w 60"/>
                <a:gd name="T11" fmla="*/ 0 h 24"/>
                <a:gd name="T12" fmla="*/ 26 w 60"/>
                <a:gd name="T13" fmla="*/ 0 h 24"/>
                <a:gd name="T14" fmla="*/ 31 w 60"/>
                <a:gd name="T15" fmla="*/ 0 h 24"/>
                <a:gd name="T16" fmla="*/ 31 w 60"/>
                <a:gd name="T17" fmla="*/ 0 h 24"/>
                <a:gd name="T18" fmla="*/ 59 w 60"/>
                <a:gd name="T19" fmla="*/ 16 h 24"/>
                <a:gd name="T20" fmla="*/ 59 w 60"/>
                <a:gd name="T21" fmla="*/ 16 h 24"/>
                <a:gd name="T22" fmla="*/ 57 w 60"/>
                <a:gd name="T23" fmla="*/ 20 h 24"/>
                <a:gd name="T24" fmla="*/ 57 w 60"/>
                <a:gd name="T25" fmla="*/ 20 h 24"/>
                <a:gd name="T26" fmla="*/ 52 w 60"/>
                <a:gd name="T27" fmla="*/ 19 h 24"/>
                <a:gd name="T28" fmla="*/ 52 w 60"/>
                <a:gd name="T29" fmla="*/ 19 h 24"/>
                <a:gd name="T30" fmla="*/ 31 w 60"/>
                <a:gd name="T31" fmla="*/ 7 h 24"/>
                <a:gd name="T32" fmla="*/ 31 w 60"/>
                <a:gd name="T33" fmla="*/ 7 h 24"/>
                <a:gd name="T34" fmla="*/ 27 w 60"/>
                <a:gd name="T35" fmla="*/ 7 h 24"/>
                <a:gd name="T36" fmla="*/ 27 w 60"/>
                <a:gd name="T37" fmla="*/ 7 h 24"/>
                <a:gd name="T38" fmla="*/ 14 w 60"/>
                <a:gd name="T39" fmla="*/ 14 h 24"/>
                <a:gd name="T40" fmla="*/ 14 w 60"/>
                <a:gd name="T41" fmla="*/ 14 h 24"/>
                <a:gd name="T42" fmla="*/ 8 w 60"/>
                <a:gd name="T43" fmla="*/ 22 h 24"/>
                <a:gd name="T44" fmla="*/ 8 w 60"/>
                <a:gd name="T45" fmla="*/ 22 h 24"/>
                <a:gd name="T46" fmla="*/ 7 w 60"/>
                <a:gd name="T47" fmla="*/ 22 h 24"/>
                <a:gd name="T48" fmla="*/ 7 w 60"/>
                <a:gd name="T49" fmla="*/ 22 h 24"/>
                <a:gd name="T50" fmla="*/ 4 w 60"/>
                <a:gd name="T51" fmla="*/ 24 h 24"/>
                <a:gd name="T52" fmla="*/ 4 w 60"/>
                <a:gd name="T53" fmla="*/ 24 h 24"/>
                <a:gd name="T54" fmla="*/ 2 w 60"/>
                <a:gd name="T5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24">
                  <a:moveTo>
                    <a:pt x="2" y="23"/>
                  </a:moveTo>
                  <a:cubicBezTo>
                    <a:pt x="0" y="23"/>
                    <a:pt x="0" y="20"/>
                    <a:pt x="1" y="19"/>
                  </a:cubicBezTo>
                  <a:cubicBezTo>
                    <a:pt x="1" y="19"/>
                    <a:pt x="1" y="19"/>
                    <a:pt x="1" y="19"/>
                  </a:cubicBezTo>
                  <a:cubicBezTo>
                    <a:pt x="1" y="19"/>
                    <a:pt x="3" y="15"/>
                    <a:pt x="7" y="10"/>
                  </a:cubicBezTo>
                  <a:cubicBezTo>
                    <a:pt x="7" y="10"/>
                    <a:pt x="7" y="10"/>
                    <a:pt x="7" y="10"/>
                  </a:cubicBezTo>
                  <a:cubicBezTo>
                    <a:pt x="12" y="6"/>
                    <a:pt x="18" y="1"/>
                    <a:pt x="26" y="0"/>
                  </a:cubicBezTo>
                  <a:cubicBezTo>
                    <a:pt x="26" y="0"/>
                    <a:pt x="26" y="0"/>
                    <a:pt x="26" y="0"/>
                  </a:cubicBezTo>
                  <a:cubicBezTo>
                    <a:pt x="27" y="0"/>
                    <a:pt x="29" y="0"/>
                    <a:pt x="31" y="0"/>
                  </a:cubicBezTo>
                  <a:cubicBezTo>
                    <a:pt x="31" y="0"/>
                    <a:pt x="31" y="0"/>
                    <a:pt x="31" y="0"/>
                  </a:cubicBezTo>
                  <a:cubicBezTo>
                    <a:pt x="43" y="0"/>
                    <a:pt x="54" y="6"/>
                    <a:pt x="59" y="16"/>
                  </a:cubicBezTo>
                  <a:cubicBezTo>
                    <a:pt x="59" y="16"/>
                    <a:pt x="59" y="16"/>
                    <a:pt x="59" y="16"/>
                  </a:cubicBezTo>
                  <a:cubicBezTo>
                    <a:pt x="60" y="17"/>
                    <a:pt x="59" y="19"/>
                    <a:pt x="57" y="20"/>
                  </a:cubicBezTo>
                  <a:cubicBezTo>
                    <a:pt x="57" y="20"/>
                    <a:pt x="57" y="20"/>
                    <a:pt x="57" y="20"/>
                  </a:cubicBezTo>
                  <a:cubicBezTo>
                    <a:pt x="55" y="21"/>
                    <a:pt x="53" y="21"/>
                    <a:pt x="52" y="19"/>
                  </a:cubicBezTo>
                  <a:cubicBezTo>
                    <a:pt x="52" y="19"/>
                    <a:pt x="52" y="19"/>
                    <a:pt x="52" y="19"/>
                  </a:cubicBezTo>
                  <a:cubicBezTo>
                    <a:pt x="48" y="12"/>
                    <a:pt x="41" y="7"/>
                    <a:pt x="31" y="7"/>
                  </a:cubicBezTo>
                  <a:cubicBezTo>
                    <a:pt x="31" y="7"/>
                    <a:pt x="31" y="7"/>
                    <a:pt x="31" y="7"/>
                  </a:cubicBezTo>
                  <a:cubicBezTo>
                    <a:pt x="30" y="7"/>
                    <a:pt x="28" y="7"/>
                    <a:pt x="27" y="7"/>
                  </a:cubicBezTo>
                  <a:cubicBezTo>
                    <a:pt x="27" y="7"/>
                    <a:pt x="27" y="7"/>
                    <a:pt x="27" y="7"/>
                  </a:cubicBezTo>
                  <a:cubicBezTo>
                    <a:pt x="22" y="8"/>
                    <a:pt x="18" y="11"/>
                    <a:pt x="14" y="14"/>
                  </a:cubicBezTo>
                  <a:cubicBezTo>
                    <a:pt x="14" y="14"/>
                    <a:pt x="14" y="14"/>
                    <a:pt x="14" y="14"/>
                  </a:cubicBezTo>
                  <a:cubicBezTo>
                    <a:pt x="11" y="17"/>
                    <a:pt x="9" y="20"/>
                    <a:pt x="8" y="22"/>
                  </a:cubicBezTo>
                  <a:cubicBezTo>
                    <a:pt x="8" y="22"/>
                    <a:pt x="8" y="22"/>
                    <a:pt x="8" y="22"/>
                  </a:cubicBezTo>
                  <a:cubicBezTo>
                    <a:pt x="7" y="22"/>
                    <a:pt x="7" y="22"/>
                    <a:pt x="7" y="22"/>
                  </a:cubicBezTo>
                  <a:cubicBezTo>
                    <a:pt x="7" y="22"/>
                    <a:pt x="7" y="22"/>
                    <a:pt x="7" y="22"/>
                  </a:cubicBezTo>
                  <a:cubicBezTo>
                    <a:pt x="7" y="23"/>
                    <a:pt x="5" y="24"/>
                    <a:pt x="4" y="24"/>
                  </a:cubicBezTo>
                  <a:cubicBezTo>
                    <a:pt x="4" y="24"/>
                    <a:pt x="4" y="24"/>
                    <a:pt x="4" y="24"/>
                  </a:cubicBezTo>
                  <a:cubicBezTo>
                    <a:pt x="3" y="24"/>
                    <a:pt x="3" y="24"/>
                    <a:pt x="2" y="23"/>
                  </a:cubicBezTo>
                  <a:close/>
                </a:path>
              </a:pathLst>
            </a:cu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6"/>
            <p:cNvSpPr/>
            <p:nvPr/>
          </p:nvSpPr>
          <p:spPr bwMode="auto">
            <a:xfrm>
              <a:off x="4694217" y="6319194"/>
              <a:ext cx="38654" cy="16106"/>
            </a:xfrm>
            <a:custGeom>
              <a:avLst/>
              <a:gdLst>
                <a:gd name="T0" fmla="*/ 29 w 57"/>
                <a:gd name="T1" fmla="*/ 24 h 24"/>
                <a:gd name="T2" fmla="*/ 0 w 57"/>
                <a:gd name="T3" fmla="*/ 6 h 24"/>
                <a:gd name="T4" fmla="*/ 0 w 57"/>
                <a:gd name="T5" fmla="*/ 6 h 24"/>
                <a:gd name="T6" fmla="*/ 1 w 57"/>
                <a:gd name="T7" fmla="*/ 3 h 24"/>
                <a:gd name="T8" fmla="*/ 1 w 57"/>
                <a:gd name="T9" fmla="*/ 3 h 24"/>
                <a:gd name="T10" fmla="*/ 4 w 57"/>
                <a:gd name="T11" fmla="*/ 4 h 24"/>
                <a:gd name="T12" fmla="*/ 4 w 57"/>
                <a:gd name="T13" fmla="*/ 4 h 24"/>
                <a:gd name="T14" fmla="*/ 5 w 57"/>
                <a:gd name="T15" fmla="*/ 4 h 24"/>
                <a:gd name="T16" fmla="*/ 5 w 57"/>
                <a:gd name="T17" fmla="*/ 4 h 24"/>
                <a:gd name="T18" fmla="*/ 6 w 57"/>
                <a:gd name="T19" fmla="*/ 6 h 24"/>
                <a:gd name="T20" fmla="*/ 6 w 57"/>
                <a:gd name="T21" fmla="*/ 6 h 24"/>
                <a:gd name="T22" fmla="*/ 11 w 57"/>
                <a:gd name="T23" fmla="*/ 11 h 24"/>
                <a:gd name="T24" fmla="*/ 11 w 57"/>
                <a:gd name="T25" fmla="*/ 11 h 24"/>
                <a:gd name="T26" fmla="*/ 30 w 57"/>
                <a:gd name="T27" fmla="*/ 19 h 24"/>
                <a:gd name="T28" fmla="*/ 30 w 57"/>
                <a:gd name="T29" fmla="*/ 19 h 24"/>
                <a:gd name="T30" fmla="*/ 47 w 57"/>
                <a:gd name="T31" fmla="*/ 13 h 24"/>
                <a:gd name="T32" fmla="*/ 47 w 57"/>
                <a:gd name="T33" fmla="*/ 13 h 24"/>
                <a:gd name="T34" fmla="*/ 52 w 57"/>
                <a:gd name="T35" fmla="*/ 3 h 24"/>
                <a:gd name="T36" fmla="*/ 52 w 57"/>
                <a:gd name="T37" fmla="*/ 3 h 24"/>
                <a:gd name="T38" fmla="*/ 54 w 57"/>
                <a:gd name="T39" fmla="*/ 0 h 24"/>
                <a:gd name="T40" fmla="*/ 54 w 57"/>
                <a:gd name="T41" fmla="*/ 0 h 24"/>
                <a:gd name="T42" fmla="*/ 57 w 57"/>
                <a:gd name="T43" fmla="*/ 3 h 24"/>
                <a:gd name="T44" fmla="*/ 57 w 57"/>
                <a:gd name="T45" fmla="*/ 3 h 24"/>
                <a:gd name="T46" fmla="*/ 50 w 57"/>
                <a:gd name="T47" fmla="*/ 17 h 24"/>
                <a:gd name="T48" fmla="*/ 50 w 57"/>
                <a:gd name="T49" fmla="*/ 17 h 24"/>
                <a:gd name="T50" fmla="*/ 30 w 57"/>
                <a:gd name="T51" fmla="*/ 24 h 24"/>
                <a:gd name="T52" fmla="*/ 30 w 57"/>
                <a:gd name="T53" fmla="*/ 24 h 24"/>
                <a:gd name="T54" fmla="*/ 29 w 57"/>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24">
                  <a:moveTo>
                    <a:pt x="29" y="24"/>
                  </a:moveTo>
                  <a:cubicBezTo>
                    <a:pt x="10" y="22"/>
                    <a:pt x="0" y="7"/>
                    <a:pt x="0" y="6"/>
                  </a:cubicBezTo>
                  <a:cubicBezTo>
                    <a:pt x="0" y="6"/>
                    <a:pt x="0" y="6"/>
                    <a:pt x="0" y="6"/>
                  </a:cubicBezTo>
                  <a:cubicBezTo>
                    <a:pt x="0" y="5"/>
                    <a:pt x="0" y="4"/>
                    <a:pt x="1" y="3"/>
                  </a:cubicBezTo>
                  <a:cubicBezTo>
                    <a:pt x="1" y="3"/>
                    <a:pt x="1" y="3"/>
                    <a:pt x="1" y="3"/>
                  </a:cubicBezTo>
                  <a:cubicBezTo>
                    <a:pt x="2" y="2"/>
                    <a:pt x="4" y="3"/>
                    <a:pt x="4" y="4"/>
                  </a:cubicBezTo>
                  <a:cubicBezTo>
                    <a:pt x="4" y="4"/>
                    <a:pt x="4" y="4"/>
                    <a:pt x="4" y="4"/>
                  </a:cubicBezTo>
                  <a:cubicBezTo>
                    <a:pt x="4" y="4"/>
                    <a:pt x="4" y="4"/>
                    <a:pt x="5" y="4"/>
                  </a:cubicBezTo>
                  <a:cubicBezTo>
                    <a:pt x="5" y="4"/>
                    <a:pt x="5" y="4"/>
                    <a:pt x="5" y="4"/>
                  </a:cubicBezTo>
                  <a:cubicBezTo>
                    <a:pt x="5" y="5"/>
                    <a:pt x="5" y="5"/>
                    <a:pt x="6" y="6"/>
                  </a:cubicBezTo>
                  <a:cubicBezTo>
                    <a:pt x="6" y="6"/>
                    <a:pt x="6" y="6"/>
                    <a:pt x="6" y="6"/>
                  </a:cubicBezTo>
                  <a:cubicBezTo>
                    <a:pt x="7" y="7"/>
                    <a:pt x="8" y="9"/>
                    <a:pt x="11" y="11"/>
                  </a:cubicBezTo>
                  <a:cubicBezTo>
                    <a:pt x="11" y="11"/>
                    <a:pt x="11" y="11"/>
                    <a:pt x="11" y="11"/>
                  </a:cubicBezTo>
                  <a:cubicBezTo>
                    <a:pt x="15" y="14"/>
                    <a:pt x="21" y="18"/>
                    <a:pt x="30" y="19"/>
                  </a:cubicBezTo>
                  <a:cubicBezTo>
                    <a:pt x="30" y="19"/>
                    <a:pt x="30" y="19"/>
                    <a:pt x="30" y="19"/>
                  </a:cubicBezTo>
                  <a:cubicBezTo>
                    <a:pt x="38" y="19"/>
                    <a:pt x="44" y="17"/>
                    <a:pt x="47" y="13"/>
                  </a:cubicBezTo>
                  <a:cubicBezTo>
                    <a:pt x="47" y="13"/>
                    <a:pt x="47" y="13"/>
                    <a:pt x="47" y="13"/>
                  </a:cubicBezTo>
                  <a:cubicBezTo>
                    <a:pt x="50" y="10"/>
                    <a:pt x="52" y="5"/>
                    <a:pt x="52" y="3"/>
                  </a:cubicBezTo>
                  <a:cubicBezTo>
                    <a:pt x="52" y="3"/>
                    <a:pt x="52" y="3"/>
                    <a:pt x="52" y="3"/>
                  </a:cubicBezTo>
                  <a:cubicBezTo>
                    <a:pt x="52" y="1"/>
                    <a:pt x="53" y="0"/>
                    <a:pt x="54" y="0"/>
                  </a:cubicBezTo>
                  <a:cubicBezTo>
                    <a:pt x="54" y="0"/>
                    <a:pt x="54" y="0"/>
                    <a:pt x="54" y="0"/>
                  </a:cubicBezTo>
                  <a:cubicBezTo>
                    <a:pt x="56" y="0"/>
                    <a:pt x="57" y="2"/>
                    <a:pt x="57" y="3"/>
                  </a:cubicBezTo>
                  <a:cubicBezTo>
                    <a:pt x="57" y="3"/>
                    <a:pt x="57" y="3"/>
                    <a:pt x="57" y="3"/>
                  </a:cubicBezTo>
                  <a:cubicBezTo>
                    <a:pt x="56" y="7"/>
                    <a:pt x="55" y="12"/>
                    <a:pt x="50" y="17"/>
                  </a:cubicBezTo>
                  <a:cubicBezTo>
                    <a:pt x="50" y="17"/>
                    <a:pt x="50" y="17"/>
                    <a:pt x="50" y="17"/>
                  </a:cubicBezTo>
                  <a:cubicBezTo>
                    <a:pt x="46" y="21"/>
                    <a:pt x="39" y="24"/>
                    <a:pt x="30" y="24"/>
                  </a:cubicBezTo>
                  <a:cubicBezTo>
                    <a:pt x="30" y="24"/>
                    <a:pt x="30" y="24"/>
                    <a:pt x="30" y="24"/>
                  </a:cubicBezTo>
                  <a:cubicBezTo>
                    <a:pt x="29" y="24"/>
                    <a:pt x="29" y="24"/>
                    <a:pt x="29" y="2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7"/>
            <p:cNvSpPr/>
            <p:nvPr/>
          </p:nvSpPr>
          <p:spPr bwMode="auto">
            <a:xfrm>
              <a:off x="4657864" y="6344964"/>
              <a:ext cx="118262" cy="29450"/>
            </a:xfrm>
            <a:custGeom>
              <a:avLst/>
              <a:gdLst>
                <a:gd name="T0" fmla="*/ 1 w 176"/>
                <a:gd name="T1" fmla="*/ 14 h 44"/>
                <a:gd name="T2" fmla="*/ 2 w 176"/>
                <a:gd name="T3" fmla="*/ 10 h 44"/>
                <a:gd name="T4" fmla="*/ 2 w 176"/>
                <a:gd name="T5" fmla="*/ 10 h 44"/>
                <a:gd name="T6" fmla="*/ 5 w 176"/>
                <a:gd name="T7" fmla="*/ 11 h 44"/>
                <a:gd name="T8" fmla="*/ 5 w 176"/>
                <a:gd name="T9" fmla="*/ 11 h 44"/>
                <a:gd name="T10" fmla="*/ 5 w 176"/>
                <a:gd name="T11" fmla="*/ 12 h 44"/>
                <a:gd name="T12" fmla="*/ 5 w 176"/>
                <a:gd name="T13" fmla="*/ 12 h 44"/>
                <a:gd name="T14" fmla="*/ 6 w 176"/>
                <a:gd name="T15" fmla="*/ 12 h 44"/>
                <a:gd name="T16" fmla="*/ 6 w 176"/>
                <a:gd name="T17" fmla="*/ 12 h 44"/>
                <a:gd name="T18" fmla="*/ 8 w 176"/>
                <a:gd name="T19" fmla="*/ 15 h 44"/>
                <a:gd name="T20" fmla="*/ 8 w 176"/>
                <a:gd name="T21" fmla="*/ 15 h 44"/>
                <a:gd name="T22" fmla="*/ 17 w 176"/>
                <a:gd name="T23" fmla="*/ 24 h 44"/>
                <a:gd name="T24" fmla="*/ 17 w 176"/>
                <a:gd name="T25" fmla="*/ 24 h 44"/>
                <a:gd name="T26" fmla="*/ 60 w 176"/>
                <a:gd name="T27" fmla="*/ 39 h 44"/>
                <a:gd name="T28" fmla="*/ 60 w 176"/>
                <a:gd name="T29" fmla="*/ 39 h 44"/>
                <a:gd name="T30" fmla="*/ 65 w 176"/>
                <a:gd name="T31" fmla="*/ 39 h 44"/>
                <a:gd name="T32" fmla="*/ 65 w 176"/>
                <a:gd name="T33" fmla="*/ 39 h 44"/>
                <a:gd name="T34" fmla="*/ 133 w 176"/>
                <a:gd name="T35" fmla="*/ 33 h 44"/>
                <a:gd name="T36" fmla="*/ 133 w 176"/>
                <a:gd name="T37" fmla="*/ 33 h 44"/>
                <a:gd name="T38" fmla="*/ 171 w 176"/>
                <a:gd name="T39" fmla="*/ 2 h 44"/>
                <a:gd name="T40" fmla="*/ 171 w 176"/>
                <a:gd name="T41" fmla="*/ 2 h 44"/>
                <a:gd name="T42" fmla="*/ 174 w 176"/>
                <a:gd name="T43" fmla="*/ 0 h 44"/>
                <a:gd name="T44" fmla="*/ 174 w 176"/>
                <a:gd name="T45" fmla="*/ 0 h 44"/>
                <a:gd name="T46" fmla="*/ 176 w 176"/>
                <a:gd name="T47" fmla="*/ 3 h 44"/>
                <a:gd name="T48" fmla="*/ 176 w 176"/>
                <a:gd name="T49" fmla="*/ 3 h 44"/>
                <a:gd name="T50" fmla="*/ 134 w 176"/>
                <a:gd name="T51" fmla="*/ 37 h 44"/>
                <a:gd name="T52" fmla="*/ 134 w 176"/>
                <a:gd name="T53" fmla="*/ 37 h 44"/>
                <a:gd name="T54" fmla="*/ 65 w 176"/>
                <a:gd name="T55" fmla="*/ 44 h 44"/>
                <a:gd name="T56" fmla="*/ 65 w 176"/>
                <a:gd name="T57" fmla="*/ 44 h 44"/>
                <a:gd name="T58" fmla="*/ 60 w 176"/>
                <a:gd name="T59" fmla="*/ 44 h 44"/>
                <a:gd name="T60" fmla="*/ 60 w 176"/>
                <a:gd name="T61" fmla="*/ 44 h 44"/>
                <a:gd name="T62" fmla="*/ 60 w 176"/>
                <a:gd name="T63" fmla="*/ 44 h 44"/>
                <a:gd name="T64" fmla="*/ 60 w 176"/>
                <a:gd name="T65" fmla="*/ 44 h 44"/>
                <a:gd name="T66" fmla="*/ 1 w 176"/>
                <a:gd name="T6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44">
                  <a:moveTo>
                    <a:pt x="1" y="14"/>
                  </a:moveTo>
                  <a:cubicBezTo>
                    <a:pt x="0" y="13"/>
                    <a:pt x="1" y="11"/>
                    <a:pt x="2" y="10"/>
                  </a:cubicBezTo>
                  <a:cubicBezTo>
                    <a:pt x="2" y="10"/>
                    <a:pt x="2" y="10"/>
                    <a:pt x="2" y="10"/>
                  </a:cubicBezTo>
                  <a:cubicBezTo>
                    <a:pt x="3" y="10"/>
                    <a:pt x="5" y="10"/>
                    <a:pt x="5" y="11"/>
                  </a:cubicBezTo>
                  <a:cubicBezTo>
                    <a:pt x="5" y="11"/>
                    <a:pt x="5" y="11"/>
                    <a:pt x="5" y="11"/>
                  </a:cubicBezTo>
                  <a:cubicBezTo>
                    <a:pt x="5" y="11"/>
                    <a:pt x="5" y="11"/>
                    <a:pt x="5" y="12"/>
                  </a:cubicBezTo>
                  <a:cubicBezTo>
                    <a:pt x="5" y="12"/>
                    <a:pt x="5" y="12"/>
                    <a:pt x="5" y="12"/>
                  </a:cubicBezTo>
                  <a:cubicBezTo>
                    <a:pt x="5" y="12"/>
                    <a:pt x="6" y="12"/>
                    <a:pt x="6" y="12"/>
                  </a:cubicBezTo>
                  <a:cubicBezTo>
                    <a:pt x="6" y="12"/>
                    <a:pt x="6" y="12"/>
                    <a:pt x="6" y="12"/>
                  </a:cubicBezTo>
                  <a:cubicBezTo>
                    <a:pt x="6" y="13"/>
                    <a:pt x="7" y="14"/>
                    <a:pt x="8" y="15"/>
                  </a:cubicBezTo>
                  <a:cubicBezTo>
                    <a:pt x="8" y="15"/>
                    <a:pt x="8" y="15"/>
                    <a:pt x="8" y="15"/>
                  </a:cubicBezTo>
                  <a:cubicBezTo>
                    <a:pt x="9" y="17"/>
                    <a:pt x="12" y="21"/>
                    <a:pt x="17" y="24"/>
                  </a:cubicBezTo>
                  <a:cubicBezTo>
                    <a:pt x="17" y="24"/>
                    <a:pt x="17" y="24"/>
                    <a:pt x="17" y="24"/>
                  </a:cubicBezTo>
                  <a:cubicBezTo>
                    <a:pt x="25" y="30"/>
                    <a:pt x="39" y="37"/>
                    <a:pt x="60" y="39"/>
                  </a:cubicBezTo>
                  <a:cubicBezTo>
                    <a:pt x="60" y="39"/>
                    <a:pt x="60" y="39"/>
                    <a:pt x="60" y="39"/>
                  </a:cubicBezTo>
                  <a:cubicBezTo>
                    <a:pt x="62" y="39"/>
                    <a:pt x="63" y="39"/>
                    <a:pt x="65" y="39"/>
                  </a:cubicBezTo>
                  <a:cubicBezTo>
                    <a:pt x="65" y="39"/>
                    <a:pt x="65" y="39"/>
                    <a:pt x="65" y="39"/>
                  </a:cubicBezTo>
                  <a:cubicBezTo>
                    <a:pt x="89" y="39"/>
                    <a:pt x="113" y="38"/>
                    <a:pt x="133" y="33"/>
                  </a:cubicBezTo>
                  <a:cubicBezTo>
                    <a:pt x="133" y="33"/>
                    <a:pt x="133" y="33"/>
                    <a:pt x="133" y="33"/>
                  </a:cubicBezTo>
                  <a:cubicBezTo>
                    <a:pt x="152" y="27"/>
                    <a:pt x="167" y="18"/>
                    <a:pt x="171" y="2"/>
                  </a:cubicBezTo>
                  <a:cubicBezTo>
                    <a:pt x="171" y="2"/>
                    <a:pt x="171" y="2"/>
                    <a:pt x="171" y="2"/>
                  </a:cubicBezTo>
                  <a:cubicBezTo>
                    <a:pt x="172" y="1"/>
                    <a:pt x="173" y="0"/>
                    <a:pt x="174" y="0"/>
                  </a:cubicBezTo>
                  <a:cubicBezTo>
                    <a:pt x="174" y="0"/>
                    <a:pt x="174" y="0"/>
                    <a:pt x="174" y="0"/>
                  </a:cubicBezTo>
                  <a:cubicBezTo>
                    <a:pt x="175" y="1"/>
                    <a:pt x="176" y="2"/>
                    <a:pt x="176" y="3"/>
                  </a:cubicBezTo>
                  <a:cubicBezTo>
                    <a:pt x="176" y="3"/>
                    <a:pt x="176" y="3"/>
                    <a:pt x="176" y="3"/>
                  </a:cubicBezTo>
                  <a:cubicBezTo>
                    <a:pt x="170" y="21"/>
                    <a:pt x="154" y="32"/>
                    <a:pt x="134" y="37"/>
                  </a:cubicBezTo>
                  <a:cubicBezTo>
                    <a:pt x="134" y="37"/>
                    <a:pt x="134" y="37"/>
                    <a:pt x="134" y="37"/>
                  </a:cubicBezTo>
                  <a:cubicBezTo>
                    <a:pt x="113" y="43"/>
                    <a:pt x="89" y="44"/>
                    <a:pt x="65" y="44"/>
                  </a:cubicBezTo>
                  <a:cubicBezTo>
                    <a:pt x="65" y="44"/>
                    <a:pt x="65" y="44"/>
                    <a:pt x="65" y="44"/>
                  </a:cubicBezTo>
                  <a:cubicBezTo>
                    <a:pt x="63" y="44"/>
                    <a:pt x="62" y="44"/>
                    <a:pt x="60" y="44"/>
                  </a:cubicBezTo>
                  <a:cubicBezTo>
                    <a:pt x="60" y="44"/>
                    <a:pt x="60" y="44"/>
                    <a:pt x="60" y="44"/>
                  </a:cubicBezTo>
                  <a:cubicBezTo>
                    <a:pt x="60" y="44"/>
                    <a:pt x="60" y="44"/>
                    <a:pt x="60" y="44"/>
                  </a:cubicBezTo>
                  <a:cubicBezTo>
                    <a:pt x="60" y="44"/>
                    <a:pt x="60" y="44"/>
                    <a:pt x="60" y="44"/>
                  </a:cubicBezTo>
                  <a:cubicBezTo>
                    <a:pt x="15" y="41"/>
                    <a:pt x="1" y="14"/>
                    <a:pt x="1" y="1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8"/>
            <p:cNvSpPr/>
            <p:nvPr/>
          </p:nvSpPr>
          <p:spPr bwMode="auto">
            <a:xfrm>
              <a:off x="4766463" y="6333920"/>
              <a:ext cx="17486" cy="12885"/>
            </a:xfrm>
            <a:custGeom>
              <a:avLst/>
              <a:gdLst>
                <a:gd name="T0" fmla="*/ 21 w 26"/>
                <a:gd name="T1" fmla="*/ 17 h 19"/>
                <a:gd name="T2" fmla="*/ 21 w 26"/>
                <a:gd name="T3" fmla="*/ 17 h 19"/>
                <a:gd name="T4" fmla="*/ 21 w 26"/>
                <a:gd name="T5" fmla="*/ 17 h 19"/>
                <a:gd name="T6" fmla="*/ 21 w 26"/>
                <a:gd name="T7" fmla="*/ 17 h 19"/>
                <a:gd name="T8" fmla="*/ 20 w 26"/>
                <a:gd name="T9" fmla="*/ 15 h 19"/>
                <a:gd name="T10" fmla="*/ 20 w 26"/>
                <a:gd name="T11" fmla="*/ 15 h 19"/>
                <a:gd name="T12" fmla="*/ 15 w 26"/>
                <a:gd name="T13" fmla="*/ 7 h 19"/>
                <a:gd name="T14" fmla="*/ 15 w 26"/>
                <a:gd name="T15" fmla="*/ 7 h 19"/>
                <a:gd name="T16" fmla="*/ 11 w 26"/>
                <a:gd name="T17" fmla="*/ 5 h 19"/>
                <a:gd name="T18" fmla="*/ 11 w 26"/>
                <a:gd name="T19" fmla="*/ 5 h 19"/>
                <a:gd name="T20" fmla="*/ 4 w 26"/>
                <a:gd name="T21" fmla="*/ 9 h 19"/>
                <a:gd name="T22" fmla="*/ 4 w 26"/>
                <a:gd name="T23" fmla="*/ 9 h 19"/>
                <a:gd name="T24" fmla="*/ 4 w 26"/>
                <a:gd name="T25" fmla="*/ 9 h 19"/>
                <a:gd name="T26" fmla="*/ 4 w 26"/>
                <a:gd name="T27" fmla="*/ 9 h 19"/>
                <a:gd name="T28" fmla="*/ 4 w 26"/>
                <a:gd name="T29" fmla="*/ 9 h 19"/>
                <a:gd name="T30" fmla="*/ 1 w 26"/>
                <a:gd name="T31" fmla="*/ 10 h 19"/>
                <a:gd name="T32" fmla="*/ 1 w 26"/>
                <a:gd name="T33" fmla="*/ 10 h 19"/>
                <a:gd name="T34" fmla="*/ 1 w 26"/>
                <a:gd name="T35" fmla="*/ 6 h 19"/>
                <a:gd name="T36" fmla="*/ 1 w 26"/>
                <a:gd name="T37" fmla="*/ 6 h 19"/>
                <a:gd name="T38" fmla="*/ 4 w 26"/>
                <a:gd name="T39" fmla="*/ 3 h 19"/>
                <a:gd name="T40" fmla="*/ 4 w 26"/>
                <a:gd name="T41" fmla="*/ 3 h 19"/>
                <a:gd name="T42" fmla="*/ 12 w 26"/>
                <a:gd name="T43" fmla="*/ 0 h 19"/>
                <a:gd name="T44" fmla="*/ 12 w 26"/>
                <a:gd name="T45" fmla="*/ 0 h 19"/>
                <a:gd name="T46" fmla="*/ 18 w 26"/>
                <a:gd name="T47" fmla="*/ 4 h 19"/>
                <a:gd name="T48" fmla="*/ 18 w 26"/>
                <a:gd name="T49" fmla="*/ 4 h 19"/>
                <a:gd name="T50" fmla="*/ 26 w 26"/>
                <a:gd name="T51" fmla="*/ 16 h 19"/>
                <a:gd name="T52" fmla="*/ 26 w 26"/>
                <a:gd name="T53" fmla="*/ 16 h 19"/>
                <a:gd name="T54" fmla="*/ 24 w 26"/>
                <a:gd name="T55" fmla="*/ 19 h 19"/>
                <a:gd name="T56" fmla="*/ 24 w 26"/>
                <a:gd name="T57" fmla="*/ 19 h 19"/>
                <a:gd name="T58" fmla="*/ 24 w 26"/>
                <a:gd name="T59" fmla="*/ 19 h 19"/>
                <a:gd name="T60" fmla="*/ 24 w 26"/>
                <a:gd name="T61" fmla="*/ 19 h 19"/>
                <a:gd name="T62" fmla="*/ 21 w 26"/>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21" y="17"/>
                  </a:moveTo>
                  <a:cubicBezTo>
                    <a:pt x="21" y="17"/>
                    <a:pt x="21" y="17"/>
                    <a:pt x="21" y="17"/>
                  </a:cubicBezTo>
                  <a:cubicBezTo>
                    <a:pt x="21" y="17"/>
                    <a:pt x="21" y="17"/>
                    <a:pt x="21" y="17"/>
                  </a:cubicBezTo>
                  <a:cubicBezTo>
                    <a:pt x="21" y="17"/>
                    <a:pt x="21" y="17"/>
                    <a:pt x="21" y="17"/>
                  </a:cubicBezTo>
                  <a:cubicBezTo>
                    <a:pt x="21" y="16"/>
                    <a:pt x="21" y="16"/>
                    <a:pt x="20" y="15"/>
                  </a:cubicBezTo>
                  <a:cubicBezTo>
                    <a:pt x="20" y="15"/>
                    <a:pt x="20" y="15"/>
                    <a:pt x="20" y="15"/>
                  </a:cubicBezTo>
                  <a:cubicBezTo>
                    <a:pt x="20" y="13"/>
                    <a:pt x="18" y="11"/>
                    <a:pt x="15" y="7"/>
                  </a:cubicBezTo>
                  <a:cubicBezTo>
                    <a:pt x="15" y="7"/>
                    <a:pt x="15" y="7"/>
                    <a:pt x="15" y="7"/>
                  </a:cubicBezTo>
                  <a:cubicBezTo>
                    <a:pt x="14" y="6"/>
                    <a:pt x="12" y="5"/>
                    <a:pt x="11" y="5"/>
                  </a:cubicBezTo>
                  <a:cubicBezTo>
                    <a:pt x="11" y="5"/>
                    <a:pt x="11" y="5"/>
                    <a:pt x="11" y="5"/>
                  </a:cubicBezTo>
                  <a:cubicBezTo>
                    <a:pt x="9" y="5"/>
                    <a:pt x="5" y="8"/>
                    <a:pt x="4" y="9"/>
                  </a:cubicBezTo>
                  <a:cubicBezTo>
                    <a:pt x="4" y="9"/>
                    <a:pt x="4" y="9"/>
                    <a:pt x="4" y="9"/>
                  </a:cubicBezTo>
                  <a:cubicBezTo>
                    <a:pt x="4" y="9"/>
                    <a:pt x="4" y="9"/>
                    <a:pt x="4" y="9"/>
                  </a:cubicBezTo>
                  <a:cubicBezTo>
                    <a:pt x="4" y="9"/>
                    <a:pt x="4" y="9"/>
                    <a:pt x="4" y="9"/>
                  </a:cubicBezTo>
                  <a:cubicBezTo>
                    <a:pt x="4" y="9"/>
                    <a:pt x="4" y="9"/>
                    <a:pt x="4" y="9"/>
                  </a:cubicBezTo>
                  <a:cubicBezTo>
                    <a:pt x="3" y="10"/>
                    <a:pt x="2" y="11"/>
                    <a:pt x="1" y="10"/>
                  </a:cubicBezTo>
                  <a:cubicBezTo>
                    <a:pt x="1" y="10"/>
                    <a:pt x="1" y="10"/>
                    <a:pt x="1" y="10"/>
                  </a:cubicBezTo>
                  <a:cubicBezTo>
                    <a:pt x="0" y="9"/>
                    <a:pt x="0" y="7"/>
                    <a:pt x="1" y="6"/>
                  </a:cubicBezTo>
                  <a:cubicBezTo>
                    <a:pt x="1" y="6"/>
                    <a:pt x="1" y="6"/>
                    <a:pt x="1" y="6"/>
                  </a:cubicBezTo>
                  <a:cubicBezTo>
                    <a:pt x="1" y="6"/>
                    <a:pt x="2" y="5"/>
                    <a:pt x="4" y="3"/>
                  </a:cubicBezTo>
                  <a:cubicBezTo>
                    <a:pt x="4" y="3"/>
                    <a:pt x="4" y="3"/>
                    <a:pt x="4" y="3"/>
                  </a:cubicBezTo>
                  <a:cubicBezTo>
                    <a:pt x="6" y="2"/>
                    <a:pt x="8" y="0"/>
                    <a:pt x="12" y="0"/>
                  </a:cubicBezTo>
                  <a:cubicBezTo>
                    <a:pt x="12" y="0"/>
                    <a:pt x="12" y="0"/>
                    <a:pt x="12" y="0"/>
                  </a:cubicBezTo>
                  <a:cubicBezTo>
                    <a:pt x="14" y="0"/>
                    <a:pt x="16" y="2"/>
                    <a:pt x="18" y="4"/>
                  </a:cubicBezTo>
                  <a:cubicBezTo>
                    <a:pt x="18" y="4"/>
                    <a:pt x="18" y="4"/>
                    <a:pt x="18" y="4"/>
                  </a:cubicBezTo>
                  <a:cubicBezTo>
                    <a:pt x="25" y="12"/>
                    <a:pt x="26" y="15"/>
                    <a:pt x="26" y="16"/>
                  </a:cubicBezTo>
                  <a:cubicBezTo>
                    <a:pt x="26" y="16"/>
                    <a:pt x="26" y="16"/>
                    <a:pt x="26" y="16"/>
                  </a:cubicBezTo>
                  <a:cubicBezTo>
                    <a:pt x="26" y="17"/>
                    <a:pt x="26" y="19"/>
                    <a:pt x="24" y="19"/>
                  </a:cubicBezTo>
                  <a:cubicBezTo>
                    <a:pt x="24" y="19"/>
                    <a:pt x="24" y="19"/>
                    <a:pt x="24" y="19"/>
                  </a:cubicBezTo>
                  <a:cubicBezTo>
                    <a:pt x="24" y="19"/>
                    <a:pt x="24" y="19"/>
                    <a:pt x="24" y="19"/>
                  </a:cubicBezTo>
                  <a:cubicBezTo>
                    <a:pt x="24" y="19"/>
                    <a:pt x="24" y="19"/>
                    <a:pt x="24" y="19"/>
                  </a:cubicBezTo>
                  <a:cubicBezTo>
                    <a:pt x="23" y="19"/>
                    <a:pt x="22" y="18"/>
                    <a:pt x="21" y="17"/>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 y="3786692"/>
            <a:ext cx="3506993" cy="3071308"/>
            <a:chOff x="224341" y="2043987"/>
            <a:chExt cx="3185832" cy="2536866"/>
          </a:xfrm>
        </p:grpSpPr>
        <p:pic>
          <p:nvPicPr>
            <p:cNvPr id="4" name="Picture 4"/>
            <p:cNvPicPr>
              <a:picLocks noChangeAspect="1" noChangeArrowheads="1"/>
            </p:cNvPicPr>
            <p:nvPr/>
          </p:nvPicPr>
          <p:blipFill>
            <a:blip r:embed="rId1"/>
            <a:srcRect/>
            <a:stretch>
              <a:fillRect/>
            </a:stretch>
          </p:blipFill>
          <p:spPr bwMode="auto">
            <a:xfrm>
              <a:off x="224341" y="2043987"/>
              <a:ext cx="3185832" cy="2536866"/>
            </a:xfrm>
            <a:prstGeom prst="rect">
              <a:avLst/>
            </a:prstGeom>
            <a:noFill/>
            <a:ln w="9525">
              <a:noFill/>
              <a:miter lim="800000"/>
              <a:headEnd/>
              <a:tailEnd/>
            </a:ln>
            <a:effectLst/>
          </p:spPr>
        </p:pic>
        <p:sp>
          <p:nvSpPr>
            <p:cNvPr id="5" name="圆角矩形 4"/>
            <p:cNvSpPr/>
            <p:nvPr/>
          </p:nvSpPr>
          <p:spPr>
            <a:xfrm>
              <a:off x="1452451" y="2145741"/>
              <a:ext cx="1532109" cy="13117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手机</a:t>
              </a:r>
              <a:r>
                <a:rPr lang="en-US" altLang="zh-CN" dirty="0" smtClean="0"/>
                <a:t>APP</a:t>
              </a:r>
              <a:r>
                <a:rPr lang="zh-CN" altLang="en-US" dirty="0" smtClean="0"/>
                <a:t>和</a:t>
              </a:r>
              <a:r>
                <a:rPr lang="en-US" altLang="zh-CN" dirty="0" smtClean="0"/>
                <a:t>Web</a:t>
              </a:r>
              <a:r>
                <a:rPr lang="zh-CN" altLang="en-US" dirty="0" smtClean="0"/>
                <a:t>端可以实现指尖办税哦！电子模版很直观！</a:t>
              </a:r>
              <a:endParaRPr lang="zh-CN" altLang="en-US" dirty="0"/>
            </a:p>
          </p:txBody>
        </p:sp>
      </p:grpSp>
      <p:sp>
        <p:nvSpPr>
          <p:cNvPr id="6" name="矩形 8"/>
          <p:cNvSpPr/>
          <p:nvPr/>
        </p:nvSpPr>
        <p:spPr bwMode="auto">
          <a:xfrm>
            <a:off x="3011324" y="731521"/>
            <a:ext cx="8889524" cy="5778461"/>
          </a:xfrm>
          <a:prstGeom prst="rect">
            <a:avLst/>
          </a:prstGeom>
          <a:solidFill>
            <a:schemeClr val="bg2">
              <a:lumMod val="95000"/>
            </a:schemeClr>
          </a:solidFill>
          <a:ln w="38100">
            <a:prstDash val="sysDash"/>
          </a:ln>
        </p:spPr>
        <p:style>
          <a:lnRef idx="2">
            <a:schemeClr val="accent2"/>
          </a:lnRef>
          <a:fillRef idx="1">
            <a:schemeClr val="lt1"/>
          </a:fillRef>
          <a:effectRef idx="0">
            <a:schemeClr val="accent2"/>
          </a:effectRef>
          <a:fontRef idx="minor">
            <a:schemeClr val="dk1"/>
          </a:fontRef>
        </p:style>
        <p:txBody>
          <a:bodyPr/>
          <a:lstStyle/>
          <a:p>
            <a:endPar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App</a:t>
            </a:r>
            <a:r>
              <a:rPr lang="zh-CN" alt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：个人所得税</a:t>
            </a:r>
            <a:r>
              <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App</a:t>
            </a:r>
            <a:endPar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altLang="zh-CN" sz="2000" dirty="0" smtClean="0"/>
          </a:p>
          <a:p>
            <a:r>
              <a:rPr lang="zh-CN" altLang="en-US" sz="2000" dirty="0" smtClean="0"/>
              <a:t>下载地址</a:t>
            </a:r>
            <a:r>
              <a:rPr lang="zh-CN" altLang="en-US" sz="2000" dirty="0" smtClean="0"/>
              <a:t>：打开网站</a:t>
            </a:r>
            <a:r>
              <a:rPr lang="en-US" altLang="zh-CN" sz="2000" dirty="0" smtClean="0"/>
              <a:t>https://its.gz-l-tax.gov.cn</a:t>
            </a:r>
            <a:r>
              <a:rPr lang="zh-CN" altLang="en-US" sz="2000" dirty="0" smtClean="0"/>
              <a:t>点击网页二维码下方的手机端下载，或直接打开</a:t>
            </a:r>
            <a:r>
              <a:rPr lang="en-US" altLang="zh-CN" sz="2000" dirty="0" smtClean="0"/>
              <a:t>https://its.gz-l-tax.gov.cn/download.html</a:t>
            </a:r>
            <a:r>
              <a:rPr lang="zh-CN" altLang="en-US" sz="2000" dirty="0" smtClean="0"/>
              <a:t>进行下载</a:t>
            </a:r>
            <a:endParaRPr lang="zh-CN" altLang="en-US" sz="2000" dirty="0" smtClean="0"/>
          </a:p>
          <a:p>
            <a:endParaRPr lang="en-US" altLang="zh-CN" sz="2000" dirty="0" smtClean="0"/>
          </a:p>
          <a:p>
            <a:r>
              <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Web</a:t>
            </a:r>
            <a:r>
              <a:rPr lang="zh-CN" alt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端：自然人办税平台</a:t>
            </a:r>
            <a:endPar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altLang="zh-CN" sz="2000" dirty="0" smtClean="0"/>
          </a:p>
          <a:p>
            <a:r>
              <a:rPr lang="zh-CN" altLang="en-US" sz="2000" dirty="0" smtClean="0"/>
              <a:t>登录地址：https://its.gz-l-tax.gov.cn</a:t>
            </a:r>
            <a:endParaRPr lang="zh-CN" altLang="en-US" sz="2000" dirty="0" smtClean="0"/>
          </a:p>
          <a:p>
            <a:endParaRPr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zh-CN" alt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电子模板：</a:t>
            </a:r>
            <a:r>
              <a:rPr lang="en-US" altLang="zh-CN" sz="2000" dirty="0" smtClean="0"/>
              <a:t>《</a:t>
            </a:r>
            <a:r>
              <a:rPr lang="zh-CN" altLang="en-US" sz="2000" dirty="0" smtClean="0"/>
              <a:t>个人所得税专项附加扣除采集表</a:t>
            </a:r>
            <a:r>
              <a:rPr lang="en-US" altLang="zh-CN" sz="2000" dirty="0" smtClean="0"/>
              <a:t>》</a:t>
            </a:r>
            <a:r>
              <a:rPr lang="en-US" altLang="zh-CN" sz="2000" dirty="0" err="1" smtClean="0"/>
              <a:t>Eexcl</a:t>
            </a:r>
            <a:r>
              <a:rPr lang="zh-CN" altLang="en-US" sz="2000" dirty="0" smtClean="0"/>
              <a:t>模板</a:t>
            </a:r>
            <a:endParaRPr lang="en-US" altLang="zh-CN" sz="2000" dirty="0" smtClean="0"/>
          </a:p>
          <a:p>
            <a:endParaRPr lang="en-US" altLang="zh-CN" sz="2000" dirty="0" smtClean="0"/>
          </a:p>
          <a:p>
            <a:r>
              <a:rPr lang="zh-CN" altLang="en-US" sz="2000" dirty="0" smtClean="0"/>
              <a:t>下载地址：扣缴客户端【专项附加扣除信息采集】-选择任一专项附加扣除项目-【导入】-【模板下载】</a:t>
            </a:r>
            <a:endParaRPr lang="zh-CN" altLang="en-US" sz="2000" dirty="0" smtClean="0"/>
          </a:p>
          <a:p>
            <a:r>
              <a:rPr lang="zh-CN" altLang="en-US" sz="2000" dirty="0" smtClean="0"/>
              <a:t>贵州省税务局官</a:t>
            </a:r>
            <a:r>
              <a:rPr lang="zh-CN" altLang="en-US" sz="2000" dirty="0" smtClean="0"/>
              <a:t>网</a:t>
            </a:r>
            <a:r>
              <a:rPr lang="en-US" altLang="zh-CN" sz="2000" dirty="0" smtClean="0"/>
              <a:t>-</a:t>
            </a:r>
            <a:r>
              <a:rPr lang="zh-CN" altLang="en-US" sz="2000" dirty="0" smtClean="0"/>
              <a:t>网上</a:t>
            </a:r>
            <a:r>
              <a:rPr lang="zh-CN" altLang="en-US" sz="2000" dirty="0" smtClean="0"/>
              <a:t>服务</a:t>
            </a:r>
            <a:r>
              <a:rPr lang="en-US" altLang="zh-CN" sz="2000" dirty="0" smtClean="0"/>
              <a:t>-</a:t>
            </a:r>
            <a:r>
              <a:rPr lang="zh-CN" altLang="en-US" sz="2000" dirty="0" smtClean="0"/>
              <a:t>表证单书</a:t>
            </a:r>
            <a:r>
              <a:rPr lang="en-US" altLang="zh-CN" sz="2000" dirty="0" smtClean="0"/>
              <a:t>-</a:t>
            </a:r>
            <a:r>
              <a:rPr lang="zh-CN" altLang="en-US" sz="2000" dirty="0" smtClean="0"/>
              <a:t>申报服务</a:t>
            </a:r>
            <a:endParaRPr lang="en-US" altLang="zh-CN" sz="2000" dirty="0" smtClean="0"/>
          </a:p>
          <a:p>
            <a:r>
              <a:rPr lang="zh-CN" altLang="en-US" sz="2000" dirty="0" smtClean="0"/>
              <a:t>贵州省税务局官</a:t>
            </a:r>
            <a:r>
              <a:rPr lang="zh-CN" altLang="en-US" sz="2000" dirty="0" smtClean="0"/>
              <a:t>网</a:t>
            </a:r>
            <a:r>
              <a:rPr lang="en-US" altLang="zh-CN" sz="2000" dirty="0" smtClean="0"/>
              <a:t>-</a:t>
            </a:r>
            <a:r>
              <a:rPr lang="zh-CN" altLang="en-US" sz="2000" dirty="0" smtClean="0"/>
              <a:t>个人所得</a:t>
            </a:r>
            <a:r>
              <a:rPr lang="zh-CN" altLang="en-US" sz="2000" dirty="0" smtClean="0"/>
              <a:t>税专栏</a:t>
            </a:r>
            <a:r>
              <a:rPr lang="en-US" altLang="zh-CN" sz="2000" dirty="0" smtClean="0"/>
              <a:t>-</a:t>
            </a:r>
            <a:r>
              <a:rPr lang="zh-CN" altLang="en-US" sz="2000" dirty="0" smtClean="0"/>
              <a:t>个人所得税热点问题</a:t>
            </a:r>
            <a:endParaRPr lang="en-US" altLang="zh-CN" sz="2000" dirty="0" smtClean="0"/>
          </a:p>
          <a:p>
            <a:r>
              <a:rPr lang="zh-CN" altLang="en-US" sz="2000" dirty="0" smtClean="0"/>
              <a:t>贵州省电子</a:t>
            </a:r>
            <a:r>
              <a:rPr lang="zh-CN" altLang="en-US" sz="2000" dirty="0" smtClean="0"/>
              <a:t>税务局</a:t>
            </a:r>
            <a:r>
              <a:rPr lang="en-US" altLang="zh-CN" sz="2000" dirty="0" smtClean="0"/>
              <a:t>-</a:t>
            </a:r>
            <a:r>
              <a:rPr lang="zh-CN" altLang="en-US" sz="2000" dirty="0" smtClean="0"/>
              <a:t>公众</a:t>
            </a:r>
            <a:r>
              <a:rPr lang="zh-CN" altLang="en-US" sz="2000" dirty="0" smtClean="0"/>
              <a:t>服务</a:t>
            </a:r>
            <a:r>
              <a:rPr lang="en-US" altLang="zh-CN" sz="2000" dirty="0" smtClean="0"/>
              <a:t>-</a:t>
            </a:r>
            <a:r>
              <a:rPr lang="zh-CN" altLang="en-US" sz="2000" dirty="0" smtClean="0"/>
              <a:t>下载服务</a:t>
            </a:r>
            <a:endParaRPr lang="en-US" altLang="zh-CN" sz="2000" dirty="0" smtClean="0"/>
          </a:p>
          <a:p>
            <a:endParaRPr lang="en-US" altLang="zh-CN" sz="2000" dirty="0" smtClean="0"/>
          </a:p>
          <a:p>
            <a:endParaRPr lang="en-US" altLang="zh-CN" sz="2000"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圆角矩形标注 127"/>
          <p:cNvSpPr/>
          <p:nvPr/>
        </p:nvSpPr>
        <p:spPr>
          <a:xfrm>
            <a:off x="2843441" y="1151068"/>
            <a:ext cx="3643420" cy="1330526"/>
          </a:xfrm>
          <a:prstGeom prst="wedgeRoundRectCallout">
            <a:avLst>
              <a:gd name="adj1" fmla="val -21166"/>
              <a:gd name="adj2" fmla="val 995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我还有很多问题，不过现在想不到，我还可以找谁！</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组合 2"/>
          <p:cNvGrpSpPr/>
          <p:nvPr/>
        </p:nvGrpSpPr>
        <p:grpSpPr>
          <a:xfrm>
            <a:off x="6031944" y="1763725"/>
            <a:ext cx="2462213" cy="3782371"/>
            <a:chOff x="3297768" y="1382151"/>
            <a:chExt cx="2462213" cy="3782371"/>
          </a:xfrm>
        </p:grpSpPr>
        <p:sp>
          <p:nvSpPr>
            <p:cNvPr id="4"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任意多边形 4"/>
            <p:cNvSpPr/>
            <p:nvPr/>
          </p:nvSpPr>
          <p:spPr>
            <a:xfrm>
              <a:off x="3297768" y="1382151"/>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540781" y="1385958"/>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tileRect/>
            </a:gradFill>
            <a:ln w="19050">
              <a:gradFill flip="none" rotWithShape="1">
                <a:gsLst>
                  <a:gs pos="0">
                    <a:schemeClr val="bg1"/>
                  </a:gs>
                  <a:gs pos="100000">
                    <a:schemeClr val="bg1">
                      <a:lumMod val="85000"/>
                    </a:schemeClr>
                  </a:gs>
                </a:gsLst>
                <a:lin ang="81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48661" y="2839052"/>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4"/>
          <p:cNvSpPr txBox="1"/>
          <p:nvPr/>
        </p:nvSpPr>
        <p:spPr>
          <a:xfrm>
            <a:off x="6697182" y="4715176"/>
            <a:ext cx="685800" cy="461665"/>
          </a:xfrm>
          <a:prstGeom prst="rect">
            <a:avLst/>
          </a:prstGeom>
          <a:noFill/>
        </p:spPr>
        <p:txBody>
          <a:bodyPr wrap="square" rtlCol="0">
            <a:spAutoFit/>
          </a:bodyPr>
          <a:lstStyle/>
          <a:p>
            <a:pPr algn="ctr"/>
            <a:endParaRPr lang="zh-CN" altLang="en-US" sz="2400" dirty="0">
              <a:solidFill>
                <a:srgbClr val="663A77"/>
              </a:solidFill>
              <a:latin typeface="等线 Light" panose="02010600030101010101" pitchFamily="2" charset="-122"/>
            </a:endParaRPr>
          </a:p>
        </p:txBody>
      </p:sp>
      <p:grpSp>
        <p:nvGrpSpPr>
          <p:cNvPr id="3" name="组合 77"/>
          <p:cNvGrpSpPr/>
          <p:nvPr/>
        </p:nvGrpSpPr>
        <p:grpSpPr>
          <a:xfrm>
            <a:off x="3322784" y="2644427"/>
            <a:ext cx="1432617" cy="2594202"/>
            <a:chOff x="4566752" y="6124085"/>
            <a:chExt cx="391598" cy="709111"/>
          </a:xfrm>
          <a:effectLst>
            <a:outerShdw blurRad="76200" dir="13500000" sy="23000" kx="1200000" algn="br" rotWithShape="0">
              <a:prstClr val="black">
                <a:alpha val="20000"/>
              </a:prstClr>
            </a:outerShdw>
          </a:effectLst>
        </p:grpSpPr>
        <p:sp>
          <p:nvSpPr>
            <p:cNvPr id="79" name="Freeform 280"/>
            <p:cNvSpPr/>
            <p:nvPr/>
          </p:nvSpPr>
          <p:spPr bwMode="auto">
            <a:xfrm>
              <a:off x="4779807" y="6195410"/>
              <a:ext cx="178543" cy="225940"/>
            </a:xfrm>
            <a:custGeom>
              <a:avLst/>
              <a:gdLst>
                <a:gd name="T0" fmla="*/ 0 w 266"/>
                <a:gd name="T1" fmla="*/ 270 h 336"/>
                <a:gd name="T2" fmla="*/ 145 w 266"/>
                <a:gd name="T3" fmla="*/ 270 h 336"/>
                <a:gd name="T4" fmla="*/ 149 w 266"/>
                <a:gd name="T5" fmla="*/ 167 h 336"/>
                <a:gd name="T6" fmla="*/ 158 w 266"/>
                <a:gd name="T7" fmla="*/ 112 h 336"/>
                <a:gd name="T8" fmla="*/ 158 w 266"/>
                <a:gd name="T9" fmla="*/ 28 h 336"/>
                <a:gd name="T10" fmla="*/ 191 w 266"/>
                <a:gd name="T11" fmla="*/ 26 h 336"/>
                <a:gd name="T12" fmla="*/ 222 w 266"/>
                <a:gd name="T13" fmla="*/ 30 h 336"/>
                <a:gd name="T14" fmla="*/ 260 w 266"/>
                <a:gd name="T15" fmla="*/ 60 h 336"/>
                <a:gd name="T16" fmla="*/ 244 w 266"/>
                <a:gd name="T17" fmla="*/ 178 h 336"/>
                <a:gd name="T18" fmla="*/ 206 w 266"/>
                <a:gd name="T19" fmla="*/ 184 h 336"/>
                <a:gd name="T20" fmla="*/ 199 w 266"/>
                <a:gd name="T21" fmla="*/ 249 h 336"/>
                <a:gd name="T22" fmla="*/ 169 w 266"/>
                <a:gd name="T23" fmla="*/ 327 h 336"/>
                <a:gd name="T24" fmla="*/ 117 w 266"/>
                <a:gd name="T25" fmla="*/ 324 h 336"/>
                <a:gd name="T26" fmla="*/ 7 w 266"/>
                <a:gd name="T27" fmla="*/ 329 h 336"/>
                <a:gd name="T28" fmla="*/ 0 w 266"/>
                <a:gd name="T29" fmla="*/ 27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36">
                  <a:moveTo>
                    <a:pt x="0" y="270"/>
                  </a:moveTo>
                  <a:cubicBezTo>
                    <a:pt x="0" y="270"/>
                    <a:pt x="98" y="270"/>
                    <a:pt x="145" y="270"/>
                  </a:cubicBezTo>
                  <a:cubicBezTo>
                    <a:pt x="145" y="219"/>
                    <a:pt x="149" y="198"/>
                    <a:pt x="149" y="167"/>
                  </a:cubicBezTo>
                  <a:cubicBezTo>
                    <a:pt x="149" y="137"/>
                    <a:pt x="158" y="132"/>
                    <a:pt x="158" y="112"/>
                  </a:cubicBezTo>
                  <a:cubicBezTo>
                    <a:pt x="158" y="93"/>
                    <a:pt x="162" y="53"/>
                    <a:pt x="158" y="28"/>
                  </a:cubicBezTo>
                  <a:cubicBezTo>
                    <a:pt x="154" y="4"/>
                    <a:pt x="179" y="0"/>
                    <a:pt x="191" y="26"/>
                  </a:cubicBezTo>
                  <a:cubicBezTo>
                    <a:pt x="201" y="4"/>
                    <a:pt x="217" y="18"/>
                    <a:pt x="222" y="30"/>
                  </a:cubicBezTo>
                  <a:cubicBezTo>
                    <a:pt x="232" y="8"/>
                    <a:pt x="254" y="16"/>
                    <a:pt x="260" y="60"/>
                  </a:cubicBezTo>
                  <a:cubicBezTo>
                    <a:pt x="266" y="104"/>
                    <a:pt x="262" y="167"/>
                    <a:pt x="244" y="178"/>
                  </a:cubicBezTo>
                  <a:cubicBezTo>
                    <a:pt x="226" y="188"/>
                    <a:pt x="206" y="184"/>
                    <a:pt x="206" y="184"/>
                  </a:cubicBezTo>
                  <a:cubicBezTo>
                    <a:pt x="206" y="184"/>
                    <a:pt x="199" y="221"/>
                    <a:pt x="199" y="249"/>
                  </a:cubicBezTo>
                  <a:cubicBezTo>
                    <a:pt x="199" y="276"/>
                    <a:pt x="178" y="319"/>
                    <a:pt x="169" y="327"/>
                  </a:cubicBezTo>
                  <a:cubicBezTo>
                    <a:pt x="160" y="336"/>
                    <a:pt x="150" y="319"/>
                    <a:pt x="117" y="324"/>
                  </a:cubicBezTo>
                  <a:cubicBezTo>
                    <a:pt x="84" y="329"/>
                    <a:pt x="7" y="329"/>
                    <a:pt x="7" y="329"/>
                  </a:cubicBezTo>
                  <a:lnTo>
                    <a:pt x="0" y="27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1"/>
            <p:cNvSpPr/>
            <p:nvPr/>
          </p:nvSpPr>
          <p:spPr bwMode="auto">
            <a:xfrm>
              <a:off x="4880583" y="6202773"/>
              <a:ext cx="74546" cy="125164"/>
            </a:xfrm>
            <a:custGeom>
              <a:avLst/>
              <a:gdLst>
                <a:gd name="T0" fmla="*/ 50 w 111"/>
                <a:gd name="T1" fmla="*/ 186 h 186"/>
                <a:gd name="T2" fmla="*/ 59 w 111"/>
                <a:gd name="T3" fmla="*/ 169 h 186"/>
                <a:gd name="T4" fmla="*/ 92 w 111"/>
                <a:gd name="T5" fmla="*/ 163 h 186"/>
                <a:gd name="T6" fmla="*/ 108 w 111"/>
                <a:gd name="T7" fmla="*/ 112 h 186"/>
                <a:gd name="T8" fmla="*/ 103 w 111"/>
                <a:gd name="T9" fmla="*/ 32 h 186"/>
                <a:gd name="T10" fmla="*/ 75 w 111"/>
                <a:gd name="T11" fmla="*/ 23 h 186"/>
                <a:gd name="T12" fmla="*/ 83 w 111"/>
                <a:gd name="T13" fmla="*/ 85 h 186"/>
                <a:gd name="T14" fmla="*/ 78 w 111"/>
                <a:gd name="T15" fmla="*/ 100 h 186"/>
                <a:gd name="T16" fmla="*/ 71 w 111"/>
                <a:gd name="T17" fmla="*/ 27 h 186"/>
                <a:gd name="T18" fmla="*/ 43 w 111"/>
                <a:gd name="T19" fmla="*/ 19 h 186"/>
                <a:gd name="T20" fmla="*/ 53 w 111"/>
                <a:gd name="T21" fmla="*/ 66 h 186"/>
                <a:gd name="T22" fmla="*/ 45 w 111"/>
                <a:gd name="T23" fmla="*/ 124 h 186"/>
                <a:gd name="T24" fmla="*/ 58 w 111"/>
                <a:gd name="T25" fmla="*/ 142 h 186"/>
                <a:gd name="T26" fmla="*/ 41 w 111"/>
                <a:gd name="T27" fmla="*/ 166 h 186"/>
                <a:gd name="T28" fmla="*/ 32 w 111"/>
                <a:gd name="T29" fmla="*/ 161 h 186"/>
                <a:gd name="T30" fmla="*/ 52 w 111"/>
                <a:gd name="T31" fmla="*/ 149 h 186"/>
                <a:gd name="T32" fmla="*/ 38 w 111"/>
                <a:gd name="T33" fmla="*/ 127 h 186"/>
                <a:gd name="T34" fmla="*/ 51 w 111"/>
                <a:gd name="T35" fmla="*/ 75 h 186"/>
                <a:gd name="T36" fmla="*/ 34 w 111"/>
                <a:gd name="T37" fmla="*/ 76 h 186"/>
                <a:gd name="T38" fmla="*/ 11 w 111"/>
                <a:gd name="T39" fmla="*/ 130 h 186"/>
                <a:gd name="T40" fmla="*/ 2 w 111"/>
                <a:gd name="T41" fmla="*/ 176 h 186"/>
                <a:gd name="T42" fmla="*/ 50 w 111"/>
                <a:gd name="T4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50" y="186"/>
                  </a:moveTo>
                  <a:cubicBezTo>
                    <a:pt x="50" y="176"/>
                    <a:pt x="50" y="169"/>
                    <a:pt x="59" y="169"/>
                  </a:cubicBezTo>
                  <a:cubicBezTo>
                    <a:pt x="71" y="169"/>
                    <a:pt x="84" y="166"/>
                    <a:pt x="92" y="163"/>
                  </a:cubicBezTo>
                  <a:cubicBezTo>
                    <a:pt x="101" y="159"/>
                    <a:pt x="106" y="130"/>
                    <a:pt x="108" y="112"/>
                  </a:cubicBezTo>
                  <a:cubicBezTo>
                    <a:pt x="110" y="94"/>
                    <a:pt x="111" y="58"/>
                    <a:pt x="103" y="32"/>
                  </a:cubicBezTo>
                  <a:cubicBezTo>
                    <a:pt x="95" y="6"/>
                    <a:pt x="81" y="8"/>
                    <a:pt x="75" y="23"/>
                  </a:cubicBezTo>
                  <a:cubicBezTo>
                    <a:pt x="78" y="34"/>
                    <a:pt x="83" y="66"/>
                    <a:pt x="83" y="85"/>
                  </a:cubicBezTo>
                  <a:cubicBezTo>
                    <a:pt x="83" y="103"/>
                    <a:pt x="78" y="107"/>
                    <a:pt x="78" y="100"/>
                  </a:cubicBezTo>
                  <a:cubicBezTo>
                    <a:pt x="80" y="82"/>
                    <a:pt x="75" y="36"/>
                    <a:pt x="71" y="27"/>
                  </a:cubicBezTo>
                  <a:cubicBezTo>
                    <a:pt x="62" y="0"/>
                    <a:pt x="46" y="7"/>
                    <a:pt x="43" y="19"/>
                  </a:cubicBezTo>
                  <a:cubicBezTo>
                    <a:pt x="43" y="19"/>
                    <a:pt x="50" y="37"/>
                    <a:pt x="53" y="66"/>
                  </a:cubicBezTo>
                  <a:cubicBezTo>
                    <a:pt x="65" y="85"/>
                    <a:pt x="53" y="108"/>
                    <a:pt x="45" y="124"/>
                  </a:cubicBezTo>
                  <a:cubicBezTo>
                    <a:pt x="50" y="124"/>
                    <a:pt x="58" y="129"/>
                    <a:pt x="58" y="142"/>
                  </a:cubicBezTo>
                  <a:cubicBezTo>
                    <a:pt x="58" y="156"/>
                    <a:pt x="50" y="165"/>
                    <a:pt x="41" y="166"/>
                  </a:cubicBezTo>
                  <a:cubicBezTo>
                    <a:pt x="32" y="166"/>
                    <a:pt x="32" y="161"/>
                    <a:pt x="32" y="161"/>
                  </a:cubicBezTo>
                  <a:cubicBezTo>
                    <a:pt x="32" y="161"/>
                    <a:pt x="47" y="165"/>
                    <a:pt x="52" y="149"/>
                  </a:cubicBezTo>
                  <a:cubicBezTo>
                    <a:pt x="58" y="132"/>
                    <a:pt x="49" y="127"/>
                    <a:pt x="38" y="127"/>
                  </a:cubicBezTo>
                  <a:cubicBezTo>
                    <a:pt x="52" y="106"/>
                    <a:pt x="57" y="87"/>
                    <a:pt x="51" y="75"/>
                  </a:cubicBezTo>
                  <a:cubicBezTo>
                    <a:pt x="45" y="63"/>
                    <a:pt x="36" y="66"/>
                    <a:pt x="34" y="76"/>
                  </a:cubicBezTo>
                  <a:cubicBezTo>
                    <a:pt x="33" y="86"/>
                    <a:pt x="21" y="116"/>
                    <a:pt x="11" y="130"/>
                  </a:cubicBezTo>
                  <a:cubicBezTo>
                    <a:pt x="0" y="143"/>
                    <a:pt x="2" y="176"/>
                    <a:pt x="2" y="176"/>
                  </a:cubicBezTo>
                  <a:lnTo>
                    <a:pt x="50" y="1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2"/>
            <p:cNvSpPr/>
            <p:nvPr/>
          </p:nvSpPr>
          <p:spPr bwMode="auto">
            <a:xfrm>
              <a:off x="4884725" y="6200932"/>
              <a:ext cx="28530" cy="87891"/>
            </a:xfrm>
            <a:custGeom>
              <a:avLst/>
              <a:gdLst>
                <a:gd name="T0" fmla="*/ 43 w 43"/>
                <a:gd name="T1" fmla="*/ 67 h 131"/>
                <a:gd name="T2" fmla="*/ 28 w 43"/>
                <a:gd name="T3" fmla="*/ 14 h 131"/>
                <a:gd name="T4" fmla="*/ 4 w 43"/>
                <a:gd name="T5" fmla="*/ 10 h 131"/>
                <a:gd name="T6" fmla="*/ 7 w 43"/>
                <a:gd name="T7" fmla="*/ 47 h 131"/>
                <a:gd name="T8" fmla="*/ 0 w 43"/>
                <a:gd name="T9" fmla="*/ 131 h 131"/>
                <a:gd name="T10" fmla="*/ 26 w 43"/>
                <a:gd name="T11" fmla="*/ 72 h 131"/>
                <a:gd name="T12" fmla="*/ 43 w 43"/>
                <a:gd name="T13" fmla="*/ 67 h 131"/>
              </a:gdLst>
              <a:ahLst/>
              <a:cxnLst>
                <a:cxn ang="0">
                  <a:pos x="T0" y="T1"/>
                </a:cxn>
                <a:cxn ang="0">
                  <a:pos x="T2" y="T3"/>
                </a:cxn>
                <a:cxn ang="0">
                  <a:pos x="T4" y="T5"/>
                </a:cxn>
                <a:cxn ang="0">
                  <a:pos x="T6" y="T7"/>
                </a:cxn>
                <a:cxn ang="0">
                  <a:pos x="T8" y="T9"/>
                </a:cxn>
                <a:cxn ang="0">
                  <a:pos x="T10" y="T11"/>
                </a:cxn>
                <a:cxn ang="0">
                  <a:pos x="T12" y="T13"/>
                </a:cxn>
              </a:cxnLst>
              <a:rect l="0" t="0" r="r" b="b"/>
              <a:pathLst>
                <a:path w="43" h="131">
                  <a:moveTo>
                    <a:pt x="43" y="67"/>
                  </a:moveTo>
                  <a:cubicBezTo>
                    <a:pt x="43" y="67"/>
                    <a:pt x="38" y="24"/>
                    <a:pt x="28" y="14"/>
                  </a:cubicBezTo>
                  <a:cubicBezTo>
                    <a:pt x="18" y="4"/>
                    <a:pt x="7" y="0"/>
                    <a:pt x="4" y="10"/>
                  </a:cubicBezTo>
                  <a:cubicBezTo>
                    <a:pt x="2" y="20"/>
                    <a:pt x="7" y="31"/>
                    <a:pt x="7" y="47"/>
                  </a:cubicBezTo>
                  <a:cubicBezTo>
                    <a:pt x="7" y="63"/>
                    <a:pt x="7" y="112"/>
                    <a:pt x="0" y="131"/>
                  </a:cubicBezTo>
                  <a:cubicBezTo>
                    <a:pt x="11" y="121"/>
                    <a:pt x="25" y="82"/>
                    <a:pt x="26" y="72"/>
                  </a:cubicBezTo>
                  <a:cubicBezTo>
                    <a:pt x="27" y="63"/>
                    <a:pt x="39" y="63"/>
                    <a:pt x="43" y="6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3"/>
            <p:cNvSpPr/>
            <p:nvPr/>
          </p:nvSpPr>
          <p:spPr bwMode="auto">
            <a:xfrm>
              <a:off x="4873220" y="6316433"/>
              <a:ext cx="47397" cy="21628"/>
            </a:xfrm>
            <a:custGeom>
              <a:avLst/>
              <a:gdLst>
                <a:gd name="T0" fmla="*/ 10 w 71"/>
                <a:gd name="T1" fmla="*/ 0 h 32"/>
                <a:gd name="T2" fmla="*/ 65 w 71"/>
                <a:gd name="T3" fmla="*/ 15 h 32"/>
                <a:gd name="T4" fmla="*/ 63 w 71"/>
                <a:gd name="T5" fmla="*/ 31 h 32"/>
                <a:gd name="T6" fmla="*/ 10 w 71"/>
                <a:gd name="T7" fmla="*/ 19 h 32"/>
                <a:gd name="T8" fmla="*/ 10 w 71"/>
                <a:gd name="T9" fmla="*/ 0 h 32"/>
              </a:gdLst>
              <a:ahLst/>
              <a:cxnLst>
                <a:cxn ang="0">
                  <a:pos x="T0" y="T1"/>
                </a:cxn>
                <a:cxn ang="0">
                  <a:pos x="T2" y="T3"/>
                </a:cxn>
                <a:cxn ang="0">
                  <a:pos x="T4" y="T5"/>
                </a:cxn>
                <a:cxn ang="0">
                  <a:pos x="T6" y="T7"/>
                </a:cxn>
                <a:cxn ang="0">
                  <a:pos x="T8" y="T9"/>
                </a:cxn>
              </a:cxnLst>
              <a:rect l="0" t="0" r="r" b="b"/>
              <a:pathLst>
                <a:path w="71" h="32">
                  <a:moveTo>
                    <a:pt x="10" y="0"/>
                  </a:moveTo>
                  <a:cubicBezTo>
                    <a:pt x="10" y="0"/>
                    <a:pt x="41" y="15"/>
                    <a:pt x="65" y="15"/>
                  </a:cubicBezTo>
                  <a:cubicBezTo>
                    <a:pt x="65" y="15"/>
                    <a:pt x="71" y="27"/>
                    <a:pt x="63" y="31"/>
                  </a:cubicBezTo>
                  <a:cubicBezTo>
                    <a:pt x="48" y="32"/>
                    <a:pt x="20" y="29"/>
                    <a:pt x="10" y="19"/>
                  </a:cubicBezTo>
                  <a:cubicBezTo>
                    <a:pt x="0" y="9"/>
                    <a:pt x="10" y="0"/>
                    <a:pt x="10" y="0"/>
                  </a:cubicBezTo>
                  <a:close/>
                </a:path>
              </a:pathLst>
            </a:custGeom>
            <a:solidFill>
              <a:srgbClr val="458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4"/>
            <p:cNvSpPr/>
            <p:nvPr/>
          </p:nvSpPr>
          <p:spPr bwMode="auto">
            <a:xfrm>
              <a:off x="4832266" y="6335300"/>
              <a:ext cx="79148" cy="82369"/>
            </a:xfrm>
            <a:custGeom>
              <a:avLst/>
              <a:gdLst>
                <a:gd name="T0" fmla="*/ 74 w 118"/>
                <a:gd name="T1" fmla="*/ 0 h 122"/>
                <a:gd name="T2" fmla="*/ 118 w 118"/>
                <a:gd name="T3" fmla="*/ 9 h 122"/>
                <a:gd name="T4" fmla="*/ 107 w 118"/>
                <a:gd name="T5" fmla="*/ 88 h 122"/>
                <a:gd name="T6" fmla="*/ 81 w 118"/>
                <a:gd name="T7" fmla="*/ 115 h 122"/>
                <a:gd name="T8" fmla="*/ 43 w 118"/>
                <a:gd name="T9" fmla="*/ 109 h 122"/>
                <a:gd name="T10" fmla="*/ 2 w 118"/>
                <a:gd name="T11" fmla="*/ 100 h 122"/>
                <a:gd name="T12" fmla="*/ 27 w 118"/>
                <a:gd name="T13" fmla="*/ 68 h 122"/>
                <a:gd name="T14" fmla="*/ 72 w 118"/>
                <a:gd name="T15" fmla="*/ 70 h 122"/>
                <a:gd name="T16" fmla="*/ 76 w 118"/>
                <a:gd name="T17" fmla="*/ 44 h 122"/>
                <a:gd name="T18" fmla="*/ 74 w 11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2">
                  <a:moveTo>
                    <a:pt x="74" y="0"/>
                  </a:moveTo>
                  <a:cubicBezTo>
                    <a:pt x="74" y="0"/>
                    <a:pt x="106" y="9"/>
                    <a:pt x="118" y="9"/>
                  </a:cubicBezTo>
                  <a:cubicBezTo>
                    <a:pt x="118" y="22"/>
                    <a:pt x="116" y="66"/>
                    <a:pt x="107" y="88"/>
                  </a:cubicBezTo>
                  <a:cubicBezTo>
                    <a:pt x="97" y="109"/>
                    <a:pt x="92" y="120"/>
                    <a:pt x="81" y="115"/>
                  </a:cubicBezTo>
                  <a:cubicBezTo>
                    <a:pt x="70" y="109"/>
                    <a:pt x="59" y="109"/>
                    <a:pt x="43" y="109"/>
                  </a:cubicBezTo>
                  <a:cubicBezTo>
                    <a:pt x="28" y="109"/>
                    <a:pt x="0" y="122"/>
                    <a:pt x="2" y="100"/>
                  </a:cubicBezTo>
                  <a:cubicBezTo>
                    <a:pt x="5" y="77"/>
                    <a:pt x="7" y="68"/>
                    <a:pt x="27" y="68"/>
                  </a:cubicBezTo>
                  <a:cubicBezTo>
                    <a:pt x="47" y="68"/>
                    <a:pt x="67" y="65"/>
                    <a:pt x="72" y="70"/>
                  </a:cubicBezTo>
                  <a:cubicBezTo>
                    <a:pt x="78" y="76"/>
                    <a:pt x="76" y="64"/>
                    <a:pt x="76" y="44"/>
                  </a:cubicBezTo>
                  <a:cubicBezTo>
                    <a:pt x="76" y="25"/>
                    <a:pt x="74" y="0"/>
                    <a:pt x="7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5"/>
            <p:cNvSpPr/>
            <p:nvPr/>
          </p:nvSpPr>
          <p:spPr bwMode="auto">
            <a:xfrm>
              <a:off x="4746675" y="6368432"/>
              <a:ext cx="89272" cy="56600"/>
            </a:xfrm>
            <a:custGeom>
              <a:avLst/>
              <a:gdLst>
                <a:gd name="T0" fmla="*/ 30 w 133"/>
                <a:gd name="T1" fmla="*/ 0 h 84"/>
                <a:gd name="T2" fmla="*/ 133 w 133"/>
                <a:gd name="T3" fmla="*/ 0 h 84"/>
                <a:gd name="T4" fmla="*/ 125 w 133"/>
                <a:gd name="T5" fmla="*/ 84 h 84"/>
                <a:gd name="T6" fmla="*/ 26 w 133"/>
                <a:gd name="T7" fmla="*/ 77 h 84"/>
                <a:gd name="T8" fmla="*/ 30 w 133"/>
                <a:gd name="T9" fmla="*/ 0 h 84"/>
              </a:gdLst>
              <a:ahLst/>
              <a:cxnLst>
                <a:cxn ang="0">
                  <a:pos x="T0" y="T1"/>
                </a:cxn>
                <a:cxn ang="0">
                  <a:pos x="T2" y="T3"/>
                </a:cxn>
                <a:cxn ang="0">
                  <a:pos x="T4" y="T5"/>
                </a:cxn>
                <a:cxn ang="0">
                  <a:pos x="T6" y="T7"/>
                </a:cxn>
                <a:cxn ang="0">
                  <a:pos x="T8" y="T9"/>
                </a:cxn>
              </a:cxnLst>
              <a:rect l="0" t="0" r="r" b="b"/>
              <a:pathLst>
                <a:path w="133" h="84">
                  <a:moveTo>
                    <a:pt x="30" y="0"/>
                  </a:moveTo>
                  <a:cubicBezTo>
                    <a:pt x="133" y="0"/>
                    <a:pt x="133" y="0"/>
                    <a:pt x="133" y="0"/>
                  </a:cubicBezTo>
                  <a:cubicBezTo>
                    <a:pt x="125" y="84"/>
                    <a:pt x="125" y="84"/>
                    <a:pt x="125" y="84"/>
                  </a:cubicBezTo>
                  <a:cubicBezTo>
                    <a:pt x="26" y="77"/>
                    <a:pt x="26" y="77"/>
                    <a:pt x="26" y="77"/>
                  </a:cubicBezTo>
                  <a:cubicBezTo>
                    <a:pt x="26" y="77"/>
                    <a:pt x="0" y="12"/>
                    <a:pt x="30" y="0"/>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6"/>
            <p:cNvSpPr/>
            <p:nvPr/>
          </p:nvSpPr>
          <p:spPr bwMode="auto">
            <a:xfrm>
              <a:off x="4771524" y="6371653"/>
              <a:ext cx="58441" cy="49237"/>
            </a:xfrm>
            <a:custGeom>
              <a:avLst/>
              <a:gdLst>
                <a:gd name="T0" fmla="*/ 32 w 87"/>
                <a:gd name="T1" fmla="*/ 68 h 73"/>
                <a:gd name="T2" fmla="*/ 8 w 87"/>
                <a:gd name="T3" fmla="*/ 35 h 73"/>
                <a:gd name="T4" fmla="*/ 62 w 87"/>
                <a:gd name="T5" fmla="*/ 0 h 73"/>
                <a:gd name="T6" fmla="*/ 86 w 87"/>
                <a:gd name="T7" fmla="*/ 27 h 73"/>
                <a:gd name="T8" fmla="*/ 80 w 87"/>
                <a:gd name="T9" fmla="*/ 58 h 73"/>
                <a:gd name="T10" fmla="*/ 38 w 87"/>
                <a:gd name="T11" fmla="*/ 70 h 73"/>
                <a:gd name="T12" fmla="*/ 32 w 8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87" h="73">
                  <a:moveTo>
                    <a:pt x="32" y="68"/>
                  </a:moveTo>
                  <a:cubicBezTo>
                    <a:pt x="19" y="63"/>
                    <a:pt x="12" y="49"/>
                    <a:pt x="8" y="35"/>
                  </a:cubicBezTo>
                  <a:cubicBezTo>
                    <a:pt x="0" y="6"/>
                    <a:pt x="42" y="0"/>
                    <a:pt x="62" y="0"/>
                  </a:cubicBezTo>
                  <a:cubicBezTo>
                    <a:pt x="82" y="0"/>
                    <a:pt x="86" y="8"/>
                    <a:pt x="86" y="27"/>
                  </a:cubicBezTo>
                  <a:cubicBezTo>
                    <a:pt x="86" y="37"/>
                    <a:pt x="87" y="49"/>
                    <a:pt x="80" y="58"/>
                  </a:cubicBezTo>
                  <a:cubicBezTo>
                    <a:pt x="71" y="72"/>
                    <a:pt x="53" y="73"/>
                    <a:pt x="38" y="70"/>
                  </a:cubicBezTo>
                  <a:cubicBezTo>
                    <a:pt x="36" y="70"/>
                    <a:pt x="34" y="69"/>
                    <a:pt x="32" y="68"/>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7"/>
            <p:cNvSpPr/>
            <p:nvPr/>
          </p:nvSpPr>
          <p:spPr bwMode="auto">
            <a:xfrm>
              <a:off x="4600344" y="6453102"/>
              <a:ext cx="71325" cy="148633"/>
            </a:xfrm>
            <a:custGeom>
              <a:avLst/>
              <a:gdLst>
                <a:gd name="T0" fmla="*/ 13 w 106"/>
                <a:gd name="T1" fmla="*/ 0 h 221"/>
                <a:gd name="T2" fmla="*/ 0 w 106"/>
                <a:gd name="T3" fmla="*/ 105 h 221"/>
                <a:gd name="T4" fmla="*/ 67 w 106"/>
                <a:gd name="T5" fmla="*/ 221 h 221"/>
                <a:gd name="T6" fmla="*/ 106 w 106"/>
                <a:gd name="T7" fmla="*/ 221 h 221"/>
                <a:gd name="T8" fmla="*/ 106 w 106"/>
                <a:gd name="T9" fmla="*/ 6 h 221"/>
                <a:gd name="T10" fmla="*/ 13 w 106"/>
                <a:gd name="T11" fmla="*/ 0 h 221"/>
              </a:gdLst>
              <a:ahLst/>
              <a:cxnLst>
                <a:cxn ang="0">
                  <a:pos x="T0" y="T1"/>
                </a:cxn>
                <a:cxn ang="0">
                  <a:pos x="T2" y="T3"/>
                </a:cxn>
                <a:cxn ang="0">
                  <a:pos x="T4" y="T5"/>
                </a:cxn>
                <a:cxn ang="0">
                  <a:pos x="T6" y="T7"/>
                </a:cxn>
                <a:cxn ang="0">
                  <a:pos x="T8" y="T9"/>
                </a:cxn>
                <a:cxn ang="0">
                  <a:pos x="T10" y="T11"/>
                </a:cxn>
              </a:cxnLst>
              <a:rect l="0" t="0" r="r" b="b"/>
              <a:pathLst>
                <a:path w="106" h="221">
                  <a:moveTo>
                    <a:pt x="13" y="0"/>
                  </a:moveTo>
                  <a:cubicBezTo>
                    <a:pt x="13" y="0"/>
                    <a:pt x="4" y="66"/>
                    <a:pt x="0" y="105"/>
                  </a:cubicBezTo>
                  <a:cubicBezTo>
                    <a:pt x="0" y="149"/>
                    <a:pt x="19" y="198"/>
                    <a:pt x="67" y="221"/>
                  </a:cubicBezTo>
                  <a:cubicBezTo>
                    <a:pt x="106" y="221"/>
                    <a:pt x="106" y="221"/>
                    <a:pt x="106" y="221"/>
                  </a:cubicBezTo>
                  <a:cubicBezTo>
                    <a:pt x="106" y="6"/>
                    <a:pt x="106" y="6"/>
                    <a:pt x="106" y="6"/>
                  </a:cubicBezTo>
                  <a:lnTo>
                    <a:pt x="13" y="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8"/>
            <p:cNvSpPr/>
            <p:nvPr/>
          </p:nvSpPr>
          <p:spPr bwMode="auto">
            <a:xfrm>
              <a:off x="4603104" y="6476110"/>
              <a:ext cx="38194" cy="108138"/>
            </a:xfrm>
            <a:custGeom>
              <a:avLst/>
              <a:gdLst>
                <a:gd name="T0" fmla="*/ 11 w 57"/>
                <a:gd name="T1" fmla="*/ 5 h 161"/>
                <a:gd name="T2" fmla="*/ 31 w 57"/>
                <a:gd name="T3" fmla="*/ 1 h 161"/>
                <a:gd name="T4" fmla="*/ 50 w 57"/>
                <a:gd name="T5" fmla="*/ 8 h 161"/>
                <a:gd name="T6" fmla="*/ 50 w 57"/>
                <a:gd name="T7" fmla="*/ 63 h 161"/>
                <a:gd name="T8" fmla="*/ 23 w 57"/>
                <a:gd name="T9" fmla="*/ 82 h 161"/>
                <a:gd name="T10" fmla="*/ 34 w 57"/>
                <a:gd name="T11" fmla="*/ 80 h 161"/>
                <a:gd name="T12" fmla="*/ 51 w 57"/>
                <a:gd name="T13" fmla="*/ 83 h 161"/>
                <a:gd name="T14" fmla="*/ 51 w 57"/>
                <a:gd name="T15" fmla="*/ 117 h 161"/>
                <a:gd name="T16" fmla="*/ 42 w 57"/>
                <a:gd name="T17" fmla="*/ 144 h 161"/>
                <a:gd name="T18" fmla="*/ 27 w 57"/>
                <a:gd name="T19" fmla="*/ 154 h 161"/>
                <a:gd name="T20" fmla="*/ 0 w 57"/>
                <a:gd name="T21" fmla="*/ 86 h 161"/>
                <a:gd name="T22" fmla="*/ 6 w 57"/>
                <a:gd name="T23" fmla="*/ 30 h 161"/>
                <a:gd name="T24" fmla="*/ 8 w 57"/>
                <a:gd name="T25" fmla="*/ 9 h 161"/>
                <a:gd name="T26" fmla="*/ 11 w 57"/>
                <a:gd name="T2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61">
                  <a:moveTo>
                    <a:pt x="11" y="5"/>
                  </a:moveTo>
                  <a:cubicBezTo>
                    <a:pt x="16" y="0"/>
                    <a:pt x="24" y="1"/>
                    <a:pt x="31" y="1"/>
                  </a:cubicBezTo>
                  <a:cubicBezTo>
                    <a:pt x="38" y="1"/>
                    <a:pt x="47" y="1"/>
                    <a:pt x="50" y="8"/>
                  </a:cubicBezTo>
                  <a:cubicBezTo>
                    <a:pt x="57" y="21"/>
                    <a:pt x="50" y="56"/>
                    <a:pt x="50" y="63"/>
                  </a:cubicBezTo>
                  <a:cubicBezTo>
                    <a:pt x="50" y="70"/>
                    <a:pt x="23" y="72"/>
                    <a:pt x="23" y="82"/>
                  </a:cubicBezTo>
                  <a:cubicBezTo>
                    <a:pt x="23" y="85"/>
                    <a:pt x="25" y="85"/>
                    <a:pt x="34" y="80"/>
                  </a:cubicBezTo>
                  <a:cubicBezTo>
                    <a:pt x="44" y="76"/>
                    <a:pt x="51" y="76"/>
                    <a:pt x="51" y="83"/>
                  </a:cubicBezTo>
                  <a:cubicBezTo>
                    <a:pt x="51" y="91"/>
                    <a:pt x="51" y="110"/>
                    <a:pt x="51" y="117"/>
                  </a:cubicBezTo>
                  <a:cubicBezTo>
                    <a:pt x="51" y="125"/>
                    <a:pt x="42" y="130"/>
                    <a:pt x="42" y="144"/>
                  </a:cubicBezTo>
                  <a:cubicBezTo>
                    <a:pt x="42" y="157"/>
                    <a:pt x="36" y="161"/>
                    <a:pt x="27" y="154"/>
                  </a:cubicBezTo>
                  <a:cubicBezTo>
                    <a:pt x="18" y="148"/>
                    <a:pt x="0" y="98"/>
                    <a:pt x="0" y="86"/>
                  </a:cubicBezTo>
                  <a:cubicBezTo>
                    <a:pt x="0" y="67"/>
                    <a:pt x="4" y="49"/>
                    <a:pt x="6" y="30"/>
                  </a:cubicBezTo>
                  <a:cubicBezTo>
                    <a:pt x="7" y="23"/>
                    <a:pt x="6" y="16"/>
                    <a:pt x="8" y="9"/>
                  </a:cubicBezTo>
                  <a:cubicBezTo>
                    <a:pt x="9" y="7"/>
                    <a:pt x="10" y="6"/>
                    <a:pt x="11" y="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9"/>
            <p:cNvSpPr/>
            <p:nvPr/>
          </p:nvSpPr>
          <p:spPr bwMode="auto">
            <a:xfrm>
              <a:off x="4594822" y="6377175"/>
              <a:ext cx="68564" cy="93413"/>
            </a:xfrm>
            <a:custGeom>
              <a:avLst/>
              <a:gdLst>
                <a:gd name="T0" fmla="*/ 93 w 102"/>
                <a:gd name="T1" fmla="*/ 0 h 139"/>
                <a:gd name="T2" fmla="*/ 0 w 102"/>
                <a:gd name="T3" fmla="*/ 139 h 139"/>
                <a:gd name="T4" fmla="*/ 102 w 102"/>
                <a:gd name="T5" fmla="*/ 139 h 139"/>
                <a:gd name="T6" fmla="*/ 102 w 102"/>
                <a:gd name="T7" fmla="*/ 0 h 139"/>
                <a:gd name="T8" fmla="*/ 93 w 102"/>
                <a:gd name="T9" fmla="*/ 0 h 139"/>
              </a:gdLst>
              <a:ahLst/>
              <a:cxnLst>
                <a:cxn ang="0">
                  <a:pos x="T0" y="T1"/>
                </a:cxn>
                <a:cxn ang="0">
                  <a:pos x="T2" y="T3"/>
                </a:cxn>
                <a:cxn ang="0">
                  <a:pos x="T4" y="T5"/>
                </a:cxn>
                <a:cxn ang="0">
                  <a:pos x="T6" y="T7"/>
                </a:cxn>
                <a:cxn ang="0">
                  <a:pos x="T8" y="T9"/>
                </a:cxn>
              </a:cxnLst>
              <a:rect l="0" t="0" r="r" b="b"/>
              <a:pathLst>
                <a:path w="102" h="139">
                  <a:moveTo>
                    <a:pt x="93" y="0"/>
                  </a:moveTo>
                  <a:cubicBezTo>
                    <a:pt x="93" y="0"/>
                    <a:pt x="11" y="36"/>
                    <a:pt x="0" y="139"/>
                  </a:cubicBezTo>
                  <a:cubicBezTo>
                    <a:pt x="102" y="139"/>
                    <a:pt x="102" y="139"/>
                    <a:pt x="102" y="139"/>
                  </a:cubicBezTo>
                  <a:cubicBezTo>
                    <a:pt x="102" y="0"/>
                    <a:pt x="102" y="0"/>
                    <a:pt x="102" y="0"/>
                  </a:cubicBezTo>
                  <a:lnTo>
                    <a:pt x="93" y="0"/>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0"/>
            <p:cNvSpPr/>
            <p:nvPr/>
          </p:nvSpPr>
          <p:spPr bwMode="auto">
            <a:xfrm>
              <a:off x="4602184" y="6389139"/>
              <a:ext cx="50618" cy="78688"/>
            </a:xfrm>
            <a:custGeom>
              <a:avLst/>
              <a:gdLst>
                <a:gd name="T0" fmla="*/ 32 w 75"/>
                <a:gd name="T1" fmla="*/ 114 h 117"/>
                <a:gd name="T2" fmla="*/ 3 w 75"/>
                <a:gd name="T3" fmla="*/ 94 h 117"/>
                <a:gd name="T4" fmla="*/ 53 w 75"/>
                <a:gd name="T5" fmla="*/ 8 h 117"/>
                <a:gd name="T6" fmla="*/ 71 w 75"/>
                <a:gd name="T7" fmla="*/ 22 h 117"/>
                <a:gd name="T8" fmla="*/ 59 w 75"/>
                <a:gd name="T9" fmla="*/ 113 h 117"/>
                <a:gd name="T10" fmla="*/ 32 w 75"/>
                <a:gd name="T11" fmla="*/ 114 h 117"/>
              </a:gdLst>
              <a:ahLst/>
              <a:cxnLst>
                <a:cxn ang="0">
                  <a:pos x="T0" y="T1"/>
                </a:cxn>
                <a:cxn ang="0">
                  <a:pos x="T2" y="T3"/>
                </a:cxn>
                <a:cxn ang="0">
                  <a:pos x="T4" y="T5"/>
                </a:cxn>
                <a:cxn ang="0">
                  <a:pos x="T6" y="T7"/>
                </a:cxn>
                <a:cxn ang="0">
                  <a:pos x="T8" y="T9"/>
                </a:cxn>
                <a:cxn ang="0">
                  <a:pos x="T10" y="T11"/>
                </a:cxn>
              </a:cxnLst>
              <a:rect l="0" t="0" r="r" b="b"/>
              <a:pathLst>
                <a:path w="75" h="117">
                  <a:moveTo>
                    <a:pt x="32" y="114"/>
                  </a:moveTo>
                  <a:cubicBezTo>
                    <a:pt x="32" y="114"/>
                    <a:pt x="6" y="113"/>
                    <a:pt x="3" y="94"/>
                  </a:cubicBezTo>
                  <a:cubicBezTo>
                    <a:pt x="0" y="75"/>
                    <a:pt x="38" y="16"/>
                    <a:pt x="53" y="8"/>
                  </a:cubicBezTo>
                  <a:cubicBezTo>
                    <a:pt x="68" y="0"/>
                    <a:pt x="75" y="1"/>
                    <a:pt x="71" y="22"/>
                  </a:cubicBezTo>
                  <a:cubicBezTo>
                    <a:pt x="68" y="43"/>
                    <a:pt x="59" y="105"/>
                    <a:pt x="59" y="113"/>
                  </a:cubicBezTo>
                  <a:cubicBezTo>
                    <a:pt x="51" y="117"/>
                    <a:pt x="32" y="114"/>
                    <a:pt x="32" y="114"/>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1"/>
            <p:cNvSpPr/>
            <p:nvPr/>
          </p:nvSpPr>
          <p:spPr bwMode="auto">
            <a:xfrm>
              <a:off x="4591600" y="6760031"/>
              <a:ext cx="106298" cy="54299"/>
            </a:xfrm>
            <a:custGeom>
              <a:avLst/>
              <a:gdLst>
                <a:gd name="T0" fmla="*/ 0 w 158"/>
                <a:gd name="T1" fmla="*/ 69 h 81"/>
                <a:gd name="T2" fmla="*/ 117 w 158"/>
                <a:gd name="T3" fmla="*/ 17 h 81"/>
                <a:gd name="T4" fmla="*/ 158 w 158"/>
                <a:gd name="T5" fmla="*/ 66 h 81"/>
                <a:gd name="T6" fmla="*/ 0 w 158"/>
                <a:gd name="T7" fmla="*/ 69 h 81"/>
              </a:gdLst>
              <a:ahLst/>
              <a:cxnLst>
                <a:cxn ang="0">
                  <a:pos x="T0" y="T1"/>
                </a:cxn>
                <a:cxn ang="0">
                  <a:pos x="T2" y="T3"/>
                </a:cxn>
                <a:cxn ang="0">
                  <a:pos x="T4" y="T5"/>
                </a:cxn>
                <a:cxn ang="0">
                  <a:pos x="T6" y="T7"/>
                </a:cxn>
              </a:cxnLst>
              <a:rect l="0" t="0" r="r" b="b"/>
              <a:pathLst>
                <a:path w="158" h="81">
                  <a:moveTo>
                    <a:pt x="0" y="69"/>
                  </a:moveTo>
                  <a:cubicBezTo>
                    <a:pt x="13" y="10"/>
                    <a:pt x="78" y="0"/>
                    <a:pt x="117" y="17"/>
                  </a:cubicBezTo>
                  <a:cubicBezTo>
                    <a:pt x="144" y="30"/>
                    <a:pt x="154" y="52"/>
                    <a:pt x="158" y="66"/>
                  </a:cubicBezTo>
                  <a:cubicBezTo>
                    <a:pt x="119" y="81"/>
                    <a:pt x="38" y="74"/>
                    <a:pt x="0"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2"/>
            <p:cNvSpPr/>
            <p:nvPr/>
          </p:nvSpPr>
          <p:spPr bwMode="auto">
            <a:xfrm>
              <a:off x="4586999" y="6804206"/>
              <a:ext cx="114121" cy="28990"/>
            </a:xfrm>
            <a:custGeom>
              <a:avLst/>
              <a:gdLst>
                <a:gd name="T0" fmla="*/ 7 w 170"/>
                <a:gd name="T1" fmla="*/ 3 h 43"/>
                <a:gd name="T2" fmla="*/ 7 w 170"/>
                <a:gd name="T3" fmla="*/ 3 h 43"/>
                <a:gd name="T4" fmla="*/ 165 w 170"/>
                <a:gd name="T5" fmla="*/ 0 h 43"/>
                <a:gd name="T6" fmla="*/ 165 w 170"/>
                <a:gd name="T7" fmla="*/ 0 h 43"/>
                <a:gd name="T8" fmla="*/ 166 w 170"/>
                <a:gd name="T9" fmla="*/ 22 h 43"/>
                <a:gd name="T10" fmla="*/ 11 w 170"/>
                <a:gd name="T11" fmla="*/ 24 h 43"/>
                <a:gd name="T12" fmla="*/ 7 w 170"/>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70" h="43">
                  <a:moveTo>
                    <a:pt x="7" y="3"/>
                  </a:moveTo>
                  <a:cubicBezTo>
                    <a:pt x="7" y="3"/>
                    <a:pt x="7" y="3"/>
                    <a:pt x="7" y="3"/>
                  </a:cubicBezTo>
                  <a:cubicBezTo>
                    <a:pt x="45" y="8"/>
                    <a:pt x="126" y="15"/>
                    <a:pt x="165" y="0"/>
                  </a:cubicBezTo>
                  <a:cubicBezTo>
                    <a:pt x="165" y="0"/>
                    <a:pt x="165" y="0"/>
                    <a:pt x="165" y="0"/>
                  </a:cubicBezTo>
                  <a:cubicBezTo>
                    <a:pt x="170" y="10"/>
                    <a:pt x="169" y="16"/>
                    <a:pt x="166" y="22"/>
                  </a:cubicBezTo>
                  <a:cubicBezTo>
                    <a:pt x="166" y="22"/>
                    <a:pt x="83" y="43"/>
                    <a:pt x="11" y="24"/>
                  </a:cubicBezTo>
                  <a:cubicBezTo>
                    <a:pt x="11" y="24"/>
                    <a:pt x="0" y="21"/>
                    <a:pt x="7"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3"/>
            <p:cNvSpPr/>
            <p:nvPr/>
          </p:nvSpPr>
          <p:spPr bwMode="auto">
            <a:xfrm>
              <a:off x="4604945" y="6781658"/>
              <a:ext cx="25769" cy="12424"/>
            </a:xfrm>
            <a:custGeom>
              <a:avLst/>
              <a:gdLst>
                <a:gd name="T0" fmla="*/ 1 w 38"/>
                <a:gd name="T1" fmla="*/ 5 h 19"/>
                <a:gd name="T2" fmla="*/ 17 w 38"/>
                <a:gd name="T3" fmla="*/ 17 h 19"/>
                <a:gd name="T4" fmla="*/ 37 w 38"/>
                <a:gd name="T5" fmla="*/ 14 h 19"/>
                <a:gd name="T6" fmla="*/ 21 w 38"/>
                <a:gd name="T7" fmla="*/ 3 h 19"/>
                <a:gd name="T8" fmla="*/ 1 w 38"/>
                <a:gd name="T9" fmla="*/ 5 h 19"/>
              </a:gdLst>
              <a:ahLst/>
              <a:cxnLst>
                <a:cxn ang="0">
                  <a:pos x="T0" y="T1"/>
                </a:cxn>
                <a:cxn ang="0">
                  <a:pos x="T2" y="T3"/>
                </a:cxn>
                <a:cxn ang="0">
                  <a:pos x="T4" y="T5"/>
                </a:cxn>
                <a:cxn ang="0">
                  <a:pos x="T6" y="T7"/>
                </a:cxn>
                <a:cxn ang="0">
                  <a:pos x="T8" y="T9"/>
                </a:cxn>
              </a:cxnLst>
              <a:rect l="0" t="0" r="r" b="b"/>
              <a:pathLst>
                <a:path w="38" h="19">
                  <a:moveTo>
                    <a:pt x="1" y="5"/>
                  </a:moveTo>
                  <a:cubicBezTo>
                    <a:pt x="0" y="9"/>
                    <a:pt x="7" y="14"/>
                    <a:pt x="17" y="17"/>
                  </a:cubicBezTo>
                  <a:cubicBezTo>
                    <a:pt x="27" y="19"/>
                    <a:pt x="36" y="18"/>
                    <a:pt x="37" y="14"/>
                  </a:cubicBezTo>
                  <a:cubicBezTo>
                    <a:pt x="38" y="10"/>
                    <a:pt x="30" y="5"/>
                    <a:pt x="21" y="3"/>
                  </a:cubicBezTo>
                  <a:cubicBezTo>
                    <a:pt x="11" y="0"/>
                    <a:pt x="2" y="1"/>
                    <a:pt x="1"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4"/>
            <p:cNvSpPr/>
            <p:nvPr/>
          </p:nvSpPr>
          <p:spPr bwMode="auto">
            <a:xfrm>
              <a:off x="4734711" y="6760031"/>
              <a:ext cx="106298" cy="54299"/>
            </a:xfrm>
            <a:custGeom>
              <a:avLst/>
              <a:gdLst>
                <a:gd name="T0" fmla="*/ 158 w 158"/>
                <a:gd name="T1" fmla="*/ 69 h 81"/>
                <a:gd name="T2" fmla="*/ 41 w 158"/>
                <a:gd name="T3" fmla="*/ 17 h 81"/>
                <a:gd name="T4" fmla="*/ 0 w 158"/>
                <a:gd name="T5" fmla="*/ 66 h 81"/>
                <a:gd name="T6" fmla="*/ 158 w 158"/>
                <a:gd name="T7" fmla="*/ 69 h 81"/>
              </a:gdLst>
              <a:ahLst/>
              <a:cxnLst>
                <a:cxn ang="0">
                  <a:pos x="T0" y="T1"/>
                </a:cxn>
                <a:cxn ang="0">
                  <a:pos x="T2" y="T3"/>
                </a:cxn>
                <a:cxn ang="0">
                  <a:pos x="T4" y="T5"/>
                </a:cxn>
                <a:cxn ang="0">
                  <a:pos x="T6" y="T7"/>
                </a:cxn>
              </a:cxnLst>
              <a:rect l="0" t="0" r="r" b="b"/>
              <a:pathLst>
                <a:path w="158" h="81">
                  <a:moveTo>
                    <a:pt x="158" y="69"/>
                  </a:moveTo>
                  <a:cubicBezTo>
                    <a:pt x="144" y="10"/>
                    <a:pt x="80" y="0"/>
                    <a:pt x="41" y="17"/>
                  </a:cubicBezTo>
                  <a:cubicBezTo>
                    <a:pt x="14" y="30"/>
                    <a:pt x="4" y="52"/>
                    <a:pt x="0" y="66"/>
                  </a:cubicBezTo>
                  <a:cubicBezTo>
                    <a:pt x="39" y="81"/>
                    <a:pt x="120" y="74"/>
                    <a:pt x="158" y="69"/>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5"/>
            <p:cNvSpPr/>
            <p:nvPr/>
          </p:nvSpPr>
          <p:spPr bwMode="auto">
            <a:xfrm>
              <a:off x="4731490" y="6804206"/>
              <a:ext cx="113200" cy="28990"/>
            </a:xfrm>
            <a:custGeom>
              <a:avLst/>
              <a:gdLst>
                <a:gd name="T0" fmla="*/ 163 w 169"/>
                <a:gd name="T1" fmla="*/ 3 h 43"/>
                <a:gd name="T2" fmla="*/ 163 w 169"/>
                <a:gd name="T3" fmla="*/ 3 h 43"/>
                <a:gd name="T4" fmla="*/ 5 w 169"/>
                <a:gd name="T5" fmla="*/ 0 h 43"/>
                <a:gd name="T6" fmla="*/ 5 w 169"/>
                <a:gd name="T7" fmla="*/ 0 h 43"/>
                <a:gd name="T8" fmla="*/ 4 w 169"/>
                <a:gd name="T9" fmla="*/ 22 h 43"/>
                <a:gd name="T10" fmla="*/ 158 w 169"/>
                <a:gd name="T11" fmla="*/ 24 h 43"/>
                <a:gd name="T12" fmla="*/ 163 w 16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9" h="43">
                  <a:moveTo>
                    <a:pt x="163" y="3"/>
                  </a:moveTo>
                  <a:cubicBezTo>
                    <a:pt x="163" y="3"/>
                    <a:pt x="163" y="3"/>
                    <a:pt x="163" y="3"/>
                  </a:cubicBezTo>
                  <a:cubicBezTo>
                    <a:pt x="125" y="8"/>
                    <a:pt x="44" y="15"/>
                    <a:pt x="5" y="0"/>
                  </a:cubicBezTo>
                  <a:cubicBezTo>
                    <a:pt x="5" y="0"/>
                    <a:pt x="5" y="0"/>
                    <a:pt x="5" y="0"/>
                  </a:cubicBezTo>
                  <a:cubicBezTo>
                    <a:pt x="0" y="10"/>
                    <a:pt x="1" y="16"/>
                    <a:pt x="4" y="22"/>
                  </a:cubicBezTo>
                  <a:cubicBezTo>
                    <a:pt x="4" y="22"/>
                    <a:pt x="86" y="43"/>
                    <a:pt x="158" y="24"/>
                  </a:cubicBezTo>
                  <a:cubicBezTo>
                    <a:pt x="158" y="24"/>
                    <a:pt x="169" y="21"/>
                    <a:pt x="163" y="3"/>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6"/>
            <p:cNvSpPr/>
            <p:nvPr/>
          </p:nvSpPr>
          <p:spPr bwMode="auto">
            <a:xfrm>
              <a:off x="4801895" y="6781658"/>
              <a:ext cx="25309" cy="12424"/>
            </a:xfrm>
            <a:custGeom>
              <a:avLst/>
              <a:gdLst>
                <a:gd name="T0" fmla="*/ 37 w 38"/>
                <a:gd name="T1" fmla="*/ 5 h 19"/>
                <a:gd name="T2" fmla="*/ 21 w 38"/>
                <a:gd name="T3" fmla="*/ 17 h 19"/>
                <a:gd name="T4" fmla="*/ 1 w 38"/>
                <a:gd name="T5" fmla="*/ 14 h 19"/>
                <a:gd name="T6" fmla="*/ 17 w 38"/>
                <a:gd name="T7" fmla="*/ 3 h 19"/>
                <a:gd name="T8" fmla="*/ 37 w 38"/>
                <a:gd name="T9" fmla="*/ 5 h 19"/>
              </a:gdLst>
              <a:ahLst/>
              <a:cxnLst>
                <a:cxn ang="0">
                  <a:pos x="T0" y="T1"/>
                </a:cxn>
                <a:cxn ang="0">
                  <a:pos x="T2" y="T3"/>
                </a:cxn>
                <a:cxn ang="0">
                  <a:pos x="T4" y="T5"/>
                </a:cxn>
                <a:cxn ang="0">
                  <a:pos x="T6" y="T7"/>
                </a:cxn>
                <a:cxn ang="0">
                  <a:pos x="T8" y="T9"/>
                </a:cxn>
              </a:cxnLst>
              <a:rect l="0" t="0" r="r" b="b"/>
              <a:pathLst>
                <a:path w="38" h="19">
                  <a:moveTo>
                    <a:pt x="37" y="5"/>
                  </a:moveTo>
                  <a:cubicBezTo>
                    <a:pt x="38" y="9"/>
                    <a:pt x="30" y="14"/>
                    <a:pt x="21" y="17"/>
                  </a:cubicBezTo>
                  <a:cubicBezTo>
                    <a:pt x="11" y="19"/>
                    <a:pt x="2" y="18"/>
                    <a:pt x="1" y="14"/>
                  </a:cubicBezTo>
                  <a:cubicBezTo>
                    <a:pt x="0" y="10"/>
                    <a:pt x="7" y="5"/>
                    <a:pt x="17" y="3"/>
                  </a:cubicBezTo>
                  <a:cubicBezTo>
                    <a:pt x="27" y="0"/>
                    <a:pt x="36" y="1"/>
                    <a:pt x="37" y="5"/>
                  </a:cubicBezTo>
                  <a:close/>
                </a:path>
              </a:pathLst>
            </a:custGeom>
            <a:solidFill>
              <a:srgbClr val="9B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7"/>
            <p:cNvSpPr/>
            <p:nvPr/>
          </p:nvSpPr>
          <p:spPr bwMode="auto">
            <a:xfrm>
              <a:off x="4618290" y="6552957"/>
              <a:ext cx="189127" cy="272877"/>
            </a:xfrm>
            <a:custGeom>
              <a:avLst/>
              <a:gdLst>
                <a:gd name="T0" fmla="*/ 34 w 281"/>
                <a:gd name="T1" fmla="*/ 78 h 406"/>
                <a:gd name="T2" fmla="*/ 26 w 281"/>
                <a:gd name="T3" fmla="*/ 292 h 406"/>
                <a:gd name="T4" fmla="*/ 15 w 281"/>
                <a:gd name="T5" fmla="*/ 321 h 406"/>
                <a:gd name="T6" fmla="*/ 109 w 281"/>
                <a:gd name="T7" fmla="*/ 398 h 406"/>
                <a:gd name="T8" fmla="*/ 144 w 281"/>
                <a:gd name="T9" fmla="*/ 379 h 406"/>
                <a:gd name="T10" fmla="*/ 184 w 281"/>
                <a:gd name="T11" fmla="*/ 397 h 406"/>
                <a:gd name="T12" fmla="*/ 274 w 281"/>
                <a:gd name="T13" fmla="*/ 320 h 406"/>
                <a:gd name="T14" fmla="*/ 252 w 281"/>
                <a:gd name="T15" fmla="*/ 298 h 406"/>
                <a:gd name="T16" fmla="*/ 253 w 281"/>
                <a:gd name="T17" fmla="*/ 0 h 406"/>
                <a:gd name="T18" fmla="*/ 37 w 281"/>
                <a:gd name="T19" fmla="*/ 1 h 406"/>
                <a:gd name="T20" fmla="*/ 34 w 281"/>
                <a:gd name="T21" fmla="*/ 14 h 406"/>
                <a:gd name="T22" fmla="*/ 27 w 281"/>
                <a:gd name="T23" fmla="*/ 18 h 406"/>
                <a:gd name="T24" fmla="*/ 16 w 281"/>
                <a:gd name="T25" fmla="*/ 54 h 406"/>
                <a:gd name="T26" fmla="*/ 34 w 281"/>
                <a:gd name="T27" fmla="*/ 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406">
                  <a:moveTo>
                    <a:pt x="34" y="78"/>
                  </a:moveTo>
                  <a:cubicBezTo>
                    <a:pt x="26" y="292"/>
                    <a:pt x="26" y="292"/>
                    <a:pt x="26" y="292"/>
                  </a:cubicBezTo>
                  <a:cubicBezTo>
                    <a:pt x="18" y="300"/>
                    <a:pt x="10" y="301"/>
                    <a:pt x="15" y="321"/>
                  </a:cubicBezTo>
                  <a:cubicBezTo>
                    <a:pt x="46" y="324"/>
                    <a:pt x="94" y="340"/>
                    <a:pt x="109" y="398"/>
                  </a:cubicBezTo>
                  <a:cubicBezTo>
                    <a:pt x="109" y="398"/>
                    <a:pt x="144" y="402"/>
                    <a:pt x="144" y="379"/>
                  </a:cubicBezTo>
                  <a:cubicBezTo>
                    <a:pt x="149" y="406"/>
                    <a:pt x="184" y="397"/>
                    <a:pt x="184" y="397"/>
                  </a:cubicBezTo>
                  <a:cubicBezTo>
                    <a:pt x="184" y="397"/>
                    <a:pt x="228" y="320"/>
                    <a:pt x="274" y="320"/>
                  </a:cubicBezTo>
                  <a:cubicBezTo>
                    <a:pt x="281" y="298"/>
                    <a:pt x="263" y="298"/>
                    <a:pt x="252" y="298"/>
                  </a:cubicBezTo>
                  <a:cubicBezTo>
                    <a:pt x="252" y="230"/>
                    <a:pt x="253" y="0"/>
                    <a:pt x="253" y="0"/>
                  </a:cubicBezTo>
                  <a:cubicBezTo>
                    <a:pt x="37" y="1"/>
                    <a:pt x="37" y="1"/>
                    <a:pt x="37" y="1"/>
                  </a:cubicBezTo>
                  <a:cubicBezTo>
                    <a:pt x="34" y="14"/>
                    <a:pt x="34" y="14"/>
                    <a:pt x="34" y="14"/>
                  </a:cubicBezTo>
                  <a:cubicBezTo>
                    <a:pt x="34" y="14"/>
                    <a:pt x="29" y="16"/>
                    <a:pt x="27" y="18"/>
                  </a:cubicBezTo>
                  <a:cubicBezTo>
                    <a:pt x="24" y="21"/>
                    <a:pt x="19" y="45"/>
                    <a:pt x="16" y="54"/>
                  </a:cubicBezTo>
                  <a:cubicBezTo>
                    <a:pt x="12" y="64"/>
                    <a:pt x="0" y="67"/>
                    <a:pt x="34" y="7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8"/>
            <p:cNvSpPr/>
            <p:nvPr/>
          </p:nvSpPr>
          <p:spPr bwMode="auto">
            <a:xfrm>
              <a:off x="4625192" y="6564001"/>
              <a:ext cx="176243" cy="253090"/>
            </a:xfrm>
            <a:custGeom>
              <a:avLst/>
              <a:gdLst>
                <a:gd name="T0" fmla="*/ 11 w 262"/>
                <a:gd name="T1" fmla="*/ 51 h 376"/>
                <a:gd name="T2" fmla="*/ 14 w 262"/>
                <a:gd name="T3" fmla="*/ 26 h 376"/>
                <a:gd name="T4" fmla="*/ 20 w 262"/>
                <a:gd name="T5" fmla="*/ 4 h 376"/>
                <a:gd name="T6" fmla="*/ 50 w 262"/>
                <a:gd name="T7" fmla="*/ 3 h 376"/>
                <a:gd name="T8" fmla="*/ 122 w 262"/>
                <a:gd name="T9" fmla="*/ 2 h 376"/>
                <a:gd name="T10" fmla="*/ 139 w 262"/>
                <a:gd name="T11" fmla="*/ 28 h 376"/>
                <a:gd name="T12" fmla="*/ 153 w 262"/>
                <a:gd name="T13" fmla="*/ 18 h 376"/>
                <a:gd name="T14" fmla="*/ 165 w 262"/>
                <a:gd name="T15" fmla="*/ 2 h 376"/>
                <a:gd name="T16" fmla="*/ 226 w 262"/>
                <a:gd name="T17" fmla="*/ 2 h 376"/>
                <a:gd name="T18" fmla="*/ 240 w 262"/>
                <a:gd name="T19" fmla="*/ 49 h 376"/>
                <a:gd name="T20" fmla="*/ 236 w 262"/>
                <a:gd name="T21" fmla="*/ 272 h 376"/>
                <a:gd name="T22" fmla="*/ 217 w 262"/>
                <a:gd name="T23" fmla="*/ 299 h 376"/>
                <a:gd name="T24" fmla="*/ 227 w 262"/>
                <a:gd name="T25" fmla="*/ 297 h 376"/>
                <a:gd name="T26" fmla="*/ 256 w 262"/>
                <a:gd name="T27" fmla="*/ 291 h 376"/>
                <a:gd name="T28" fmla="*/ 239 w 262"/>
                <a:gd name="T29" fmla="*/ 304 h 376"/>
                <a:gd name="T30" fmla="*/ 194 w 262"/>
                <a:gd name="T31" fmla="*/ 340 h 376"/>
                <a:gd name="T32" fmla="*/ 155 w 262"/>
                <a:gd name="T33" fmla="*/ 372 h 376"/>
                <a:gd name="T34" fmla="*/ 134 w 262"/>
                <a:gd name="T35" fmla="*/ 341 h 376"/>
                <a:gd name="T36" fmla="*/ 128 w 262"/>
                <a:gd name="T37" fmla="*/ 352 h 376"/>
                <a:gd name="T38" fmla="*/ 112 w 262"/>
                <a:gd name="T39" fmla="*/ 372 h 376"/>
                <a:gd name="T40" fmla="*/ 92 w 262"/>
                <a:gd name="T41" fmla="*/ 345 h 376"/>
                <a:gd name="T42" fmla="*/ 57 w 262"/>
                <a:gd name="T43" fmla="*/ 314 h 376"/>
                <a:gd name="T44" fmla="*/ 34 w 262"/>
                <a:gd name="T45" fmla="*/ 304 h 376"/>
                <a:gd name="T46" fmla="*/ 13 w 262"/>
                <a:gd name="T47" fmla="*/ 287 h 376"/>
                <a:gd name="T48" fmla="*/ 39 w 262"/>
                <a:gd name="T49" fmla="*/ 284 h 376"/>
                <a:gd name="T50" fmla="*/ 61 w 262"/>
                <a:gd name="T51" fmla="*/ 291 h 376"/>
                <a:gd name="T52" fmla="*/ 41 w 262"/>
                <a:gd name="T53" fmla="*/ 276 h 376"/>
                <a:gd name="T54" fmla="*/ 24 w 262"/>
                <a:gd name="T55" fmla="*/ 234 h 376"/>
                <a:gd name="T56" fmla="*/ 27 w 262"/>
                <a:gd name="T57" fmla="*/ 174 h 376"/>
                <a:gd name="T58" fmla="*/ 32 w 262"/>
                <a:gd name="T59" fmla="*/ 65 h 376"/>
                <a:gd name="T60" fmla="*/ 49 w 262"/>
                <a:gd name="T61" fmla="*/ 65 h 376"/>
                <a:gd name="T62" fmla="*/ 35 w 262"/>
                <a:gd name="T63" fmla="*/ 57 h 376"/>
                <a:gd name="T64" fmla="*/ 11 w 262"/>
                <a:gd name="T65"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76">
                  <a:moveTo>
                    <a:pt x="11" y="51"/>
                  </a:moveTo>
                  <a:cubicBezTo>
                    <a:pt x="0" y="49"/>
                    <a:pt x="11" y="39"/>
                    <a:pt x="14" y="26"/>
                  </a:cubicBezTo>
                  <a:cubicBezTo>
                    <a:pt x="15" y="20"/>
                    <a:pt x="17" y="7"/>
                    <a:pt x="20" y="4"/>
                  </a:cubicBezTo>
                  <a:cubicBezTo>
                    <a:pt x="24" y="0"/>
                    <a:pt x="50" y="3"/>
                    <a:pt x="50" y="3"/>
                  </a:cubicBezTo>
                  <a:cubicBezTo>
                    <a:pt x="70" y="2"/>
                    <a:pt x="122" y="2"/>
                    <a:pt x="122" y="2"/>
                  </a:cubicBezTo>
                  <a:cubicBezTo>
                    <a:pt x="122" y="2"/>
                    <a:pt x="135" y="25"/>
                    <a:pt x="139" y="28"/>
                  </a:cubicBezTo>
                  <a:cubicBezTo>
                    <a:pt x="143" y="32"/>
                    <a:pt x="146" y="30"/>
                    <a:pt x="153" y="18"/>
                  </a:cubicBezTo>
                  <a:cubicBezTo>
                    <a:pt x="160" y="7"/>
                    <a:pt x="165" y="2"/>
                    <a:pt x="165" y="2"/>
                  </a:cubicBezTo>
                  <a:cubicBezTo>
                    <a:pt x="165" y="2"/>
                    <a:pt x="216" y="2"/>
                    <a:pt x="226" y="2"/>
                  </a:cubicBezTo>
                  <a:cubicBezTo>
                    <a:pt x="237" y="2"/>
                    <a:pt x="240" y="23"/>
                    <a:pt x="240" y="49"/>
                  </a:cubicBezTo>
                  <a:cubicBezTo>
                    <a:pt x="240" y="75"/>
                    <a:pt x="236" y="249"/>
                    <a:pt x="236" y="272"/>
                  </a:cubicBezTo>
                  <a:cubicBezTo>
                    <a:pt x="236" y="287"/>
                    <a:pt x="221" y="294"/>
                    <a:pt x="217" y="299"/>
                  </a:cubicBezTo>
                  <a:cubicBezTo>
                    <a:pt x="212" y="303"/>
                    <a:pt x="217" y="304"/>
                    <a:pt x="227" y="297"/>
                  </a:cubicBezTo>
                  <a:cubicBezTo>
                    <a:pt x="236" y="291"/>
                    <a:pt x="249" y="284"/>
                    <a:pt x="256" y="291"/>
                  </a:cubicBezTo>
                  <a:cubicBezTo>
                    <a:pt x="262" y="297"/>
                    <a:pt x="250" y="300"/>
                    <a:pt x="239" y="304"/>
                  </a:cubicBezTo>
                  <a:cubicBezTo>
                    <a:pt x="228" y="308"/>
                    <a:pt x="205" y="321"/>
                    <a:pt x="194" y="340"/>
                  </a:cubicBezTo>
                  <a:cubicBezTo>
                    <a:pt x="182" y="359"/>
                    <a:pt x="170" y="376"/>
                    <a:pt x="155" y="372"/>
                  </a:cubicBezTo>
                  <a:cubicBezTo>
                    <a:pt x="141" y="367"/>
                    <a:pt x="134" y="351"/>
                    <a:pt x="134" y="341"/>
                  </a:cubicBezTo>
                  <a:cubicBezTo>
                    <a:pt x="134" y="330"/>
                    <a:pt x="128" y="338"/>
                    <a:pt x="128" y="352"/>
                  </a:cubicBezTo>
                  <a:cubicBezTo>
                    <a:pt x="127" y="366"/>
                    <a:pt x="119" y="372"/>
                    <a:pt x="112" y="372"/>
                  </a:cubicBezTo>
                  <a:cubicBezTo>
                    <a:pt x="100" y="372"/>
                    <a:pt x="96" y="354"/>
                    <a:pt x="92" y="345"/>
                  </a:cubicBezTo>
                  <a:cubicBezTo>
                    <a:pt x="86" y="330"/>
                    <a:pt x="70" y="322"/>
                    <a:pt x="57" y="314"/>
                  </a:cubicBezTo>
                  <a:cubicBezTo>
                    <a:pt x="50" y="310"/>
                    <a:pt x="42" y="306"/>
                    <a:pt x="34" y="304"/>
                  </a:cubicBezTo>
                  <a:cubicBezTo>
                    <a:pt x="15" y="300"/>
                    <a:pt x="7" y="293"/>
                    <a:pt x="13" y="287"/>
                  </a:cubicBezTo>
                  <a:cubicBezTo>
                    <a:pt x="19" y="281"/>
                    <a:pt x="30" y="279"/>
                    <a:pt x="39" y="284"/>
                  </a:cubicBezTo>
                  <a:cubicBezTo>
                    <a:pt x="47" y="288"/>
                    <a:pt x="61" y="296"/>
                    <a:pt x="61" y="291"/>
                  </a:cubicBezTo>
                  <a:cubicBezTo>
                    <a:pt x="61" y="287"/>
                    <a:pt x="55" y="280"/>
                    <a:pt x="41" y="276"/>
                  </a:cubicBezTo>
                  <a:cubicBezTo>
                    <a:pt x="28" y="271"/>
                    <a:pt x="24" y="254"/>
                    <a:pt x="24" y="234"/>
                  </a:cubicBezTo>
                  <a:cubicBezTo>
                    <a:pt x="24" y="214"/>
                    <a:pt x="26" y="194"/>
                    <a:pt x="27" y="174"/>
                  </a:cubicBezTo>
                  <a:cubicBezTo>
                    <a:pt x="29" y="136"/>
                    <a:pt x="32" y="103"/>
                    <a:pt x="32" y="65"/>
                  </a:cubicBezTo>
                  <a:cubicBezTo>
                    <a:pt x="32" y="65"/>
                    <a:pt x="47" y="67"/>
                    <a:pt x="49" y="65"/>
                  </a:cubicBezTo>
                  <a:cubicBezTo>
                    <a:pt x="52" y="63"/>
                    <a:pt x="49" y="57"/>
                    <a:pt x="35" y="57"/>
                  </a:cubicBezTo>
                  <a:cubicBezTo>
                    <a:pt x="21" y="57"/>
                    <a:pt x="11" y="51"/>
                    <a:pt x="11" y="5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9"/>
            <p:cNvSpPr/>
            <p:nvPr/>
          </p:nvSpPr>
          <p:spPr bwMode="auto">
            <a:xfrm>
              <a:off x="4690536" y="6607257"/>
              <a:ext cx="46016" cy="200631"/>
            </a:xfrm>
            <a:custGeom>
              <a:avLst/>
              <a:gdLst>
                <a:gd name="T0" fmla="*/ 58 w 69"/>
                <a:gd name="T1" fmla="*/ 10 h 298"/>
                <a:gd name="T2" fmla="*/ 28 w 69"/>
                <a:gd name="T3" fmla="*/ 18 h 298"/>
                <a:gd name="T4" fmla="*/ 16 w 69"/>
                <a:gd name="T5" fmla="*/ 14 h 298"/>
                <a:gd name="T6" fmla="*/ 14 w 69"/>
                <a:gd name="T7" fmla="*/ 13 h 298"/>
                <a:gd name="T8" fmla="*/ 4 w 69"/>
                <a:gd name="T9" fmla="*/ 10 h 298"/>
                <a:gd name="T10" fmla="*/ 12 w 69"/>
                <a:gd name="T11" fmla="*/ 19 h 298"/>
                <a:gd name="T12" fmla="*/ 33 w 69"/>
                <a:gd name="T13" fmla="*/ 24 h 298"/>
                <a:gd name="T14" fmla="*/ 32 w 69"/>
                <a:gd name="T15" fmla="*/ 223 h 298"/>
                <a:gd name="T16" fmla="*/ 29 w 69"/>
                <a:gd name="T17" fmla="*/ 298 h 298"/>
                <a:gd name="T18" fmla="*/ 45 w 69"/>
                <a:gd name="T19" fmla="*/ 298 h 298"/>
                <a:gd name="T20" fmla="*/ 40 w 69"/>
                <a:gd name="T21" fmla="*/ 90 h 298"/>
                <a:gd name="T22" fmla="*/ 40 w 69"/>
                <a:gd name="T23" fmla="*/ 24 h 298"/>
                <a:gd name="T24" fmla="*/ 58 w 69"/>
                <a:gd name="T25" fmla="*/ 18 h 298"/>
                <a:gd name="T26" fmla="*/ 58 w 69"/>
                <a:gd name="T27"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98">
                  <a:moveTo>
                    <a:pt x="58" y="10"/>
                  </a:moveTo>
                  <a:cubicBezTo>
                    <a:pt x="53" y="19"/>
                    <a:pt x="37" y="20"/>
                    <a:pt x="28" y="18"/>
                  </a:cubicBezTo>
                  <a:cubicBezTo>
                    <a:pt x="23" y="18"/>
                    <a:pt x="20" y="16"/>
                    <a:pt x="16" y="14"/>
                  </a:cubicBezTo>
                  <a:cubicBezTo>
                    <a:pt x="16" y="14"/>
                    <a:pt x="15" y="14"/>
                    <a:pt x="14" y="13"/>
                  </a:cubicBezTo>
                  <a:cubicBezTo>
                    <a:pt x="11" y="11"/>
                    <a:pt x="7" y="8"/>
                    <a:pt x="4" y="10"/>
                  </a:cubicBezTo>
                  <a:cubicBezTo>
                    <a:pt x="0" y="14"/>
                    <a:pt x="10" y="18"/>
                    <a:pt x="12" y="19"/>
                  </a:cubicBezTo>
                  <a:cubicBezTo>
                    <a:pt x="18" y="22"/>
                    <a:pt x="26" y="24"/>
                    <a:pt x="33" y="24"/>
                  </a:cubicBezTo>
                  <a:cubicBezTo>
                    <a:pt x="32" y="47"/>
                    <a:pt x="29" y="210"/>
                    <a:pt x="32" y="223"/>
                  </a:cubicBezTo>
                  <a:cubicBezTo>
                    <a:pt x="36" y="238"/>
                    <a:pt x="29" y="298"/>
                    <a:pt x="29" y="298"/>
                  </a:cubicBezTo>
                  <a:cubicBezTo>
                    <a:pt x="29" y="298"/>
                    <a:pt x="33" y="298"/>
                    <a:pt x="45" y="298"/>
                  </a:cubicBezTo>
                  <a:cubicBezTo>
                    <a:pt x="36" y="274"/>
                    <a:pt x="40" y="134"/>
                    <a:pt x="40" y="90"/>
                  </a:cubicBezTo>
                  <a:cubicBezTo>
                    <a:pt x="40" y="54"/>
                    <a:pt x="40" y="32"/>
                    <a:pt x="40" y="24"/>
                  </a:cubicBezTo>
                  <a:cubicBezTo>
                    <a:pt x="47" y="24"/>
                    <a:pt x="53" y="22"/>
                    <a:pt x="58" y="18"/>
                  </a:cubicBezTo>
                  <a:cubicBezTo>
                    <a:pt x="69" y="9"/>
                    <a:pt x="63" y="0"/>
                    <a:pt x="58" y="1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0"/>
            <p:cNvSpPr/>
            <p:nvPr/>
          </p:nvSpPr>
          <p:spPr bwMode="auto">
            <a:xfrm>
              <a:off x="4634396" y="6365211"/>
              <a:ext cx="158756" cy="196950"/>
            </a:xfrm>
            <a:custGeom>
              <a:avLst/>
              <a:gdLst>
                <a:gd name="T0" fmla="*/ 37 w 236"/>
                <a:gd name="T1" fmla="*/ 1 h 293"/>
                <a:gd name="T2" fmla="*/ 8 w 236"/>
                <a:gd name="T3" fmla="*/ 293 h 293"/>
                <a:gd name="T4" fmla="*/ 235 w 236"/>
                <a:gd name="T5" fmla="*/ 293 h 293"/>
                <a:gd name="T6" fmla="*/ 207 w 236"/>
                <a:gd name="T7" fmla="*/ 0 h 293"/>
                <a:gd name="T8" fmla="*/ 37 w 236"/>
                <a:gd name="T9" fmla="*/ 1 h 293"/>
              </a:gdLst>
              <a:ahLst/>
              <a:cxnLst>
                <a:cxn ang="0">
                  <a:pos x="T0" y="T1"/>
                </a:cxn>
                <a:cxn ang="0">
                  <a:pos x="T2" y="T3"/>
                </a:cxn>
                <a:cxn ang="0">
                  <a:pos x="T4" y="T5"/>
                </a:cxn>
                <a:cxn ang="0">
                  <a:pos x="T6" y="T7"/>
                </a:cxn>
                <a:cxn ang="0">
                  <a:pos x="T8" y="T9"/>
                </a:cxn>
              </a:cxnLst>
              <a:rect l="0" t="0" r="r" b="b"/>
              <a:pathLst>
                <a:path w="236" h="293">
                  <a:moveTo>
                    <a:pt x="37" y="1"/>
                  </a:moveTo>
                  <a:cubicBezTo>
                    <a:pt x="37" y="1"/>
                    <a:pt x="0" y="185"/>
                    <a:pt x="8" y="293"/>
                  </a:cubicBezTo>
                  <a:cubicBezTo>
                    <a:pt x="235" y="293"/>
                    <a:pt x="235" y="293"/>
                    <a:pt x="235" y="293"/>
                  </a:cubicBezTo>
                  <a:cubicBezTo>
                    <a:pt x="235" y="293"/>
                    <a:pt x="236" y="100"/>
                    <a:pt x="207" y="0"/>
                  </a:cubicBezTo>
                  <a:cubicBezTo>
                    <a:pt x="79" y="0"/>
                    <a:pt x="37" y="1"/>
                    <a:pt x="37" y="1"/>
                  </a:cubicBez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1"/>
            <p:cNvSpPr/>
            <p:nvPr/>
          </p:nvSpPr>
          <p:spPr bwMode="auto">
            <a:xfrm>
              <a:off x="4633935" y="6347724"/>
              <a:ext cx="154615" cy="211215"/>
            </a:xfrm>
            <a:custGeom>
              <a:avLst/>
              <a:gdLst>
                <a:gd name="T0" fmla="*/ 53 w 230"/>
                <a:gd name="T1" fmla="*/ 45 h 314"/>
                <a:gd name="T2" fmla="*/ 25 w 230"/>
                <a:gd name="T3" fmla="*/ 147 h 314"/>
                <a:gd name="T4" fmla="*/ 52 w 230"/>
                <a:gd name="T5" fmla="*/ 314 h 314"/>
                <a:gd name="T6" fmla="*/ 211 w 230"/>
                <a:gd name="T7" fmla="*/ 314 h 314"/>
                <a:gd name="T8" fmla="*/ 230 w 230"/>
                <a:gd name="T9" fmla="*/ 236 h 314"/>
                <a:gd name="T10" fmla="*/ 199 w 230"/>
                <a:gd name="T11" fmla="*/ 44 h 314"/>
                <a:gd name="T12" fmla="*/ 53 w 230"/>
                <a:gd name="T13" fmla="*/ 45 h 314"/>
              </a:gdLst>
              <a:ahLst/>
              <a:cxnLst>
                <a:cxn ang="0">
                  <a:pos x="T0" y="T1"/>
                </a:cxn>
                <a:cxn ang="0">
                  <a:pos x="T2" y="T3"/>
                </a:cxn>
                <a:cxn ang="0">
                  <a:pos x="T4" y="T5"/>
                </a:cxn>
                <a:cxn ang="0">
                  <a:pos x="T6" y="T7"/>
                </a:cxn>
                <a:cxn ang="0">
                  <a:pos x="T8" y="T9"/>
                </a:cxn>
                <a:cxn ang="0">
                  <a:pos x="T10" y="T11"/>
                </a:cxn>
                <a:cxn ang="0">
                  <a:pos x="T12" y="T13"/>
                </a:cxn>
              </a:cxnLst>
              <a:rect l="0" t="0" r="r" b="b"/>
              <a:pathLst>
                <a:path w="230" h="314">
                  <a:moveTo>
                    <a:pt x="53" y="45"/>
                  </a:moveTo>
                  <a:cubicBezTo>
                    <a:pt x="53" y="45"/>
                    <a:pt x="33" y="89"/>
                    <a:pt x="25" y="147"/>
                  </a:cubicBezTo>
                  <a:cubicBezTo>
                    <a:pt x="18" y="205"/>
                    <a:pt x="0" y="314"/>
                    <a:pt x="52" y="314"/>
                  </a:cubicBezTo>
                  <a:cubicBezTo>
                    <a:pt x="104" y="314"/>
                    <a:pt x="192" y="314"/>
                    <a:pt x="211" y="314"/>
                  </a:cubicBezTo>
                  <a:cubicBezTo>
                    <a:pt x="230" y="314"/>
                    <a:pt x="230" y="261"/>
                    <a:pt x="230" y="236"/>
                  </a:cubicBezTo>
                  <a:cubicBezTo>
                    <a:pt x="230" y="210"/>
                    <a:pt x="219" y="63"/>
                    <a:pt x="199" y="44"/>
                  </a:cubicBezTo>
                  <a:cubicBezTo>
                    <a:pt x="123" y="0"/>
                    <a:pt x="53" y="45"/>
                    <a:pt x="53" y="45"/>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2"/>
            <p:cNvSpPr/>
            <p:nvPr/>
          </p:nvSpPr>
          <p:spPr bwMode="auto">
            <a:xfrm>
              <a:off x="4686854" y="6410307"/>
              <a:ext cx="69945" cy="151854"/>
            </a:xfrm>
            <a:custGeom>
              <a:avLst/>
              <a:gdLst>
                <a:gd name="T0" fmla="*/ 152 w 152"/>
                <a:gd name="T1" fmla="*/ 254 h 330"/>
                <a:gd name="T2" fmla="*/ 92 w 152"/>
                <a:gd name="T3" fmla="*/ 0 h 330"/>
                <a:gd name="T4" fmla="*/ 44 w 152"/>
                <a:gd name="T5" fmla="*/ 0 h 330"/>
                <a:gd name="T6" fmla="*/ 44 w 152"/>
                <a:gd name="T7" fmla="*/ 4 h 330"/>
                <a:gd name="T8" fmla="*/ 0 w 152"/>
                <a:gd name="T9" fmla="*/ 257 h 330"/>
                <a:gd name="T10" fmla="*/ 48 w 152"/>
                <a:gd name="T11" fmla="*/ 330 h 330"/>
                <a:gd name="T12" fmla="*/ 100 w 152"/>
                <a:gd name="T13" fmla="*/ 330 h 330"/>
                <a:gd name="T14" fmla="*/ 152 w 152"/>
                <a:gd name="T15" fmla="*/ 254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0">
                  <a:moveTo>
                    <a:pt x="152" y="254"/>
                  </a:moveTo>
                  <a:lnTo>
                    <a:pt x="92" y="0"/>
                  </a:lnTo>
                  <a:lnTo>
                    <a:pt x="44" y="0"/>
                  </a:lnTo>
                  <a:lnTo>
                    <a:pt x="44" y="4"/>
                  </a:lnTo>
                  <a:lnTo>
                    <a:pt x="0" y="257"/>
                  </a:lnTo>
                  <a:lnTo>
                    <a:pt x="48" y="330"/>
                  </a:lnTo>
                  <a:lnTo>
                    <a:pt x="100" y="330"/>
                  </a:lnTo>
                  <a:lnTo>
                    <a:pt x="152" y="254"/>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3"/>
            <p:cNvSpPr/>
            <p:nvPr/>
          </p:nvSpPr>
          <p:spPr bwMode="auto">
            <a:xfrm>
              <a:off x="4680872" y="6400183"/>
              <a:ext cx="26229" cy="23928"/>
            </a:xfrm>
            <a:custGeom>
              <a:avLst/>
              <a:gdLst>
                <a:gd name="T0" fmla="*/ 51 w 57"/>
                <a:gd name="T1" fmla="*/ 11 h 52"/>
                <a:gd name="T2" fmla="*/ 9 w 57"/>
                <a:gd name="T3" fmla="*/ 52 h 52"/>
                <a:gd name="T4" fmla="*/ 0 w 57"/>
                <a:gd name="T5" fmla="*/ 38 h 52"/>
                <a:gd name="T6" fmla="*/ 53 w 57"/>
                <a:gd name="T7" fmla="*/ 0 h 52"/>
                <a:gd name="T8" fmla="*/ 57 w 57"/>
                <a:gd name="T9" fmla="*/ 7 h 52"/>
                <a:gd name="T10" fmla="*/ 51 w 57"/>
                <a:gd name="T11" fmla="*/ 11 h 52"/>
              </a:gdLst>
              <a:ahLst/>
              <a:cxnLst>
                <a:cxn ang="0">
                  <a:pos x="T0" y="T1"/>
                </a:cxn>
                <a:cxn ang="0">
                  <a:pos x="T2" y="T3"/>
                </a:cxn>
                <a:cxn ang="0">
                  <a:pos x="T4" y="T5"/>
                </a:cxn>
                <a:cxn ang="0">
                  <a:pos x="T6" y="T7"/>
                </a:cxn>
                <a:cxn ang="0">
                  <a:pos x="T8" y="T9"/>
                </a:cxn>
                <a:cxn ang="0">
                  <a:pos x="T10" y="T11"/>
                </a:cxn>
              </a:cxnLst>
              <a:rect l="0" t="0" r="r" b="b"/>
              <a:pathLst>
                <a:path w="57" h="52">
                  <a:moveTo>
                    <a:pt x="51" y="11"/>
                  </a:moveTo>
                  <a:lnTo>
                    <a:pt x="9" y="52"/>
                  </a:lnTo>
                  <a:lnTo>
                    <a:pt x="0" y="38"/>
                  </a:lnTo>
                  <a:lnTo>
                    <a:pt x="53" y="0"/>
                  </a:lnTo>
                  <a:lnTo>
                    <a:pt x="57" y="7"/>
                  </a:lnTo>
                  <a:lnTo>
                    <a:pt x="51"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4"/>
            <p:cNvSpPr/>
            <p:nvPr/>
          </p:nvSpPr>
          <p:spPr bwMode="auto">
            <a:xfrm>
              <a:off x="4729189" y="6401564"/>
              <a:ext cx="26229" cy="24849"/>
            </a:xfrm>
            <a:custGeom>
              <a:avLst/>
              <a:gdLst>
                <a:gd name="T0" fmla="*/ 6 w 57"/>
                <a:gd name="T1" fmla="*/ 11 h 54"/>
                <a:gd name="T2" fmla="*/ 51 w 57"/>
                <a:gd name="T3" fmla="*/ 54 h 54"/>
                <a:gd name="T4" fmla="*/ 57 w 57"/>
                <a:gd name="T5" fmla="*/ 36 h 54"/>
                <a:gd name="T6" fmla="*/ 5 w 57"/>
                <a:gd name="T7" fmla="*/ 0 h 54"/>
                <a:gd name="T8" fmla="*/ 0 w 57"/>
                <a:gd name="T9" fmla="*/ 7 h 54"/>
                <a:gd name="T10" fmla="*/ 6 w 57"/>
                <a:gd name="T11" fmla="*/ 11 h 54"/>
              </a:gdLst>
              <a:ahLst/>
              <a:cxnLst>
                <a:cxn ang="0">
                  <a:pos x="T0" y="T1"/>
                </a:cxn>
                <a:cxn ang="0">
                  <a:pos x="T2" y="T3"/>
                </a:cxn>
                <a:cxn ang="0">
                  <a:pos x="T4" y="T5"/>
                </a:cxn>
                <a:cxn ang="0">
                  <a:pos x="T6" y="T7"/>
                </a:cxn>
                <a:cxn ang="0">
                  <a:pos x="T8" y="T9"/>
                </a:cxn>
                <a:cxn ang="0">
                  <a:pos x="T10" y="T11"/>
                </a:cxn>
              </a:cxnLst>
              <a:rect l="0" t="0" r="r" b="b"/>
              <a:pathLst>
                <a:path w="57" h="54">
                  <a:moveTo>
                    <a:pt x="6" y="11"/>
                  </a:moveTo>
                  <a:lnTo>
                    <a:pt x="51" y="54"/>
                  </a:lnTo>
                  <a:lnTo>
                    <a:pt x="57" y="36"/>
                  </a:lnTo>
                  <a:lnTo>
                    <a:pt x="5" y="0"/>
                  </a:lnTo>
                  <a:lnTo>
                    <a:pt x="0" y="7"/>
                  </a:lnTo>
                  <a:lnTo>
                    <a:pt x="6" y="11"/>
                  </a:lnTo>
                  <a:close/>
                </a:path>
              </a:pathLst>
            </a:custGeom>
            <a:solidFill>
              <a:srgbClr val="EAE5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5"/>
            <p:cNvSpPr>
              <a:spLocks noEditPoints="1"/>
            </p:cNvSpPr>
            <p:nvPr/>
          </p:nvSpPr>
          <p:spPr bwMode="auto">
            <a:xfrm>
              <a:off x="4663386" y="6384538"/>
              <a:ext cx="101696" cy="35893"/>
            </a:xfrm>
            <a:custGeom>
              <a:avLst/>
              <a:gdLst>
                <a:gd name="T0" fmla="*/ 41 w 221"/>
                <a:gd name="T1" fmla="*/ 78 h 78"/>
                <a:gd name="T2" fmla="*/ 120 w 221"/>
                <a:gd name="T3" fmla="*/ 16 h 78"/>
                <a:gd name="T4" fmla="*/ 0 w 221"/>
                <a:gd name="T5" fmla="*/ 0 h 78"/>
                <a:gd name="T6" fmla="*/ 41 w 221"/>
                <a:gd name="T7" fmla="*/ 78 h 78"/>
                <a:gd name="T8" fmla="*/ 120 w 221"/>
                <a:gd name="T9" fmla="*/ 16 h 78"/>
                <a:gd name="T10" fmla="*/ 193 w 221"/>
                <a:gd name="T11" fmla="*/ 78 h 78"/>
                <a:gd name="T12" fmla="*/ 221 w 221"/>
                <a:gd name="T13" fmla="*/ 0 h 78"/>
                <a:gd name="T14" fmla="*/ 120 w 221"/>
                <a:gd name="T15" fmla="*/ 1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8">
                  <a:moveTo>
                    <a:pt x="41" y="78"/>
                  </a:moveTo>
                  <a:lnTo>
                    <a:pt x="120" y="16"/>
                  </a:lnTo>
                  <a:lnTo>
                    <a:pt x="0" y="0"/>
                  </a:lnTo>
                  <a:lnTo>
                    <a:pt x="41" y="78"/>
                  </a:lnTo>
                  <a:close/>
                  <a:moveTo>
                    <a:pt x="120" y="16"/>
                  </a:moveTo>
                  <a:lnTo>
                    <a:pt x="193" y="78"/>
                  </a:lnTo>
                  <a:lnTo>
                    <a:pt x="221" y="0"/>
                  </a:lnTo>
                  <a:lnTo>
                    <a:pt x="120" y="16"/>
                  </a:ln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6"/>
            <p:cNvSpPr/>
            <p:nvPr/>
          </p:nvSpPr>
          <p:spPr bwMode="auto">
            <a:xfrm>
              <a:off x="4689615" y="6412607"/>
              <a:ext cx="63963" cy="162438"/>
            </a:xfrm>
            <a:custGeom>
              <a:avLst/>
              <a:gdLst>
                <a:gd name="T0" fmla="*/ 44 w 139"/>
                <a:gd name="T1" fmla="*/ 0 h 353"/>
                <a:gd name="T2" fmla="*/ 82 w 139"/>
                <a:gd name="T3" fmla="*/ 0 h 353"/>
                <a:gd name="T4" fmla="*/ 139 w 139"/>
                <a:gd name="T5" fmla="*/ 248 h 353"/>
                <a:gd name="T6" fmla="*/ 67 w 139"/>
                <a:gd name="T7" fmla="*/ 353 h 353"/>
                <a:gd name="T8" fmla="*/ 0 w 139"/>
                <a:gd name="T9" fmla="*/ 250 h 353"/>
                <a:gd name="T10" fmla="*/ 44 w 139"/>
                <a:gd name="T11" fmla="*/ 0 h 353"/>
              </a:gdLst>
              <a:ahLst/>
              <a:cxnLst>
                <a:cxn ang="0">
                  <a:pos x="T0" y="T1"/>
                </a:cxn>
                <a:cxn ang="0">
                  <a:pos x="T2" y="T3"/>
                </a:cxn>
                <a:cxn ang="0">
                  <a:pos x="T4" y="T5"/>
                </a:cxn>
                <a:cxn ang="0">
                  <a:pos x="T6" y="T7"/>
                </a:cxn>
                <a:cxn ang="0">
                  <a:pos x="T8" y="T9"/>
                </a:cxn>
                <a:cxn ang="0">
                  <a:pos x="T10" y="T11"/>
                </a:cxn>
              </a:cxnLst>
              <a:rect l="0" t="0" r="r" b="b"/>
              <a:pathLst>
                <a:path w="139" h="353">
                  <a:moveTo>
                    <a:pt x="44" y="0"/>
                  </a:moveTo>
                  <a:lnTo>
                    <a:pt x="82" y="0"/>
                  </a:lnTo>
                  <a:lnTo>
                    <a:pt x="139" y="248"/>
                  </a:lnTo>
                  <a:lnTo>
                    <a:pt x="67" y="353"/>
                  </a:lnTo>
                  <a:lnTo>
                    <a:pt x="0" y="250"/>
                  </a:lnTo>
                  <a:lnTo>
                    <a:pt x="44" y="0"/>
                  </a:ln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7"/>
            <p:cNvSpPr/>
            <p:nvPr/>
          </p:nvSpPr>
          <p:spPr bwMode="auto">
            <a:xfrm>
              <a:off x="4701119" y="6398803"/>
              <a:ext cx="34052" cy="24849"/>
            </a:xfrm>
            <a:custGeom>
              <a:avLst/>
              <a:gdLst>
                <a:gd name="T0" fmla="*/ 4 w 51"/>
                <a:gd name="T1" fmla="*/ 0 h 37"/>
                <a:gd name="T2" fmla="*/ 49 w 51"/>
                <a:gd name="T3" fmla="*/ 0 h 37"/>
                <a:gd name="T4" fmla="*/ 49 w 51"/>
                <a:gd name="T5" fmla="*/ 25 h 37"/>
                <a:gd name="T6" fmla="*/ 24 w 51"/>
                <a:gd name="T7" fmla="*/ 37 h 37"/>
                <a:gd name="T8" fmla="*/ 5 w 51"/>
                <a:gd name="T9" fmla="*/ 30 h 37"/>
                <a:gd name="T10" fmla="*/ 4 w 51"/>
                <a:gd name="T11" fmla="*/ 0 h 37"/>
              </a:gdLst>
              <a:ahLst/>
              <a:cxnLst>
                <a:cxn ang="0">
                  <a:pos x="T0" y="T1"/>
                </a:cxn>
                <a:cxn ang="0">
                  <a:pos x="T2" y="T3"/>
                </a:cxn>
                <a:cxn ang="0">
                  <a:pos x="T4" y="T5"/>
                </a:cxn>
                <a:cxn ang="0">
                  <a:pos x="T6" y="T7"/>
                </a:cxn>
                <a:cxn ang="0">
                  <a:pos x="T8" y="T9"/>
                </a:cxn>
                <a:cxn ang="0">
                  <a:pos x="T10" y="T11"/>
                </a:cxn>
              </a:cxnLst>
              <a:rect l="0" t="0" r="r" b="b"/>
              <a:pathLst>
                <a:path w="51" h="37">
                  <a:moveTo>
                    <a:pt x="4" y="0"/>
                  </a:moveTo>
                  <a:cubicBezTo>
                    <a:pt x="4" y="0"/>
                    <a:pt x="49" y="0"/>
                    <a:pt x="49" y="0"/>
                  </a:cubicBezTo>
                  <a:cubicBezTo>
                    <a:pt x="51" y="0"/>
                    <a:pt x="50" y="23"/>
                    <a:pt x="49" y="25"/>
                  </a:cubicBezTo>
                  <a:cubicBezTo>
                    <a:pt x="46" y="37"/>
                    <a:pt x="33" y="37"/>
                    <a:pt x="24" y="37"/>
                  </a:cubicBezTo>
                  <a:cubicBezTo>
                    <a:pt x="17" y="37"/>
                    <a:pt x="9" y="36"/>
                    <a:pt x="5" y="30"/>
                  </a:cubicBezTo>
                  <a:cubicBezTo>
                    <a:pt x="0" y="22"/>
                    <a:pt x="4" y="9"/>
                    <a:pt x="4" y="0"/>
                  </a:cubicBezTo>
                  <a:close/>
                </a:path>
              </a:pathLst>
            </a:custGeom>
            <a:solidFill>
              <a:srgbClr val="45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8"/>
            <p:cNvSpPr/>
            <p:nvPr/>
          </p:nvSpPr>
          <p:spPr bwMode="auto">
            <a:xfrm>
              <a:off x="4692836" y="6426873"/>
              <a:ext cx="57981" cy="138049"/>
            </a:xfrm>
            <a:custGeom>
              <a:avLst/>
              <a:gdLst>
                <a:gd name="T0" fmla="*/ 41 w 86"/>
                <a:gd name="T1" fmla="*/ 2 h 205"/>
                <a:gd name="T2" fmla="*/ 25 w 86"/>
                <a:gd name="T3" fmla="*/ 14 h 205"/>
                <a:gd name="T4" fmla="*/ 18 w 86"/>
                <a:gd name="T5" fmla="*/ 38 h 205"/>
                <a:gd name="T6" fmla="*/ 13 w 86"/>
                <a:gd name="T7" fmla="*/ 164 h 205"/>
                <a:gd name="T8" fmla="*/ 40 w 86"/>
                <a:gd name="T9" fmla="*/ 204 h 205"/>
                <a:gd name="T10" fmla="*/ 67 w 86"/>
                <a:gd name="T11" fmla="*/ 174 h 205"/>
                <a:gd name="T12" fmla="*/ 74 w 86"/>
                <a:gd name="T13" fmla="*/ 94 h 205"/>
                <a:gd name="T14" fmla="*/ 56 w 86"/>
                <a:gd name="T15" fmla="*/ 20 h 205"/>
                <a:gd name="T16" fmla="*/ 42 w 86"/>
                <a:gd name="T17" fmla="*/ 2 h 205"/>
                <a:gd name="T18" fmla="*/ 41 w 86"/>
                <a:gd name="T19" fmla="*/ 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05">
                  <a:moveTo>
                    <a:pt x="41" y="2"/>
                  </a:moveTo>
                  <a:cubicBezTo>
                    <a:pt x="33" y="0"/>
                    <a:pt x="28" y="8"/>
                    <a:pt x="25" y="14"/>
                  </a:cubicBezTo>
                  <a:cubicBezTo>
                    <a:pt x="22" y="22"/>
                    <a:pt x="20" y="30"/>
                    <a:pt x="18" y="38"/>
                  </a:cubicBezTo>
                  <a:cubicBezTo>
                    <a:pt x="10" y="85"/>
                    <a:pt x="0" y="139"/>
                    <a:pt x="13" y="164"/>
                  </a:cubicBezTo>
                  <a:cubicBezTo>
                    <a:pt x="18" y="174"/>
                    <a:pt x="27" y="203"/>
                    <a:pt x="40" y="204"/>
                  </a:cubicBezTo>
                  <a:cubicBezTo>
                    <a:pt x="54" y="205"/>
                    <a:pt x="61" y="182"/>
                    <a:pt x="67" y="174"/>
                  </a:cubicBezTo>
                  <a:cubicBezTo>
                    <a:pt x="86" y="147"/>
                    <a:pt x="80" y="124"/>
                    <a:pt x="74" y="94"/>
                  </a:cubicBezTo>
                  <a:cubicBezTo>
                    <a:pt x="69" y="69"/>
                    <a:pt x="65" y="43"/>
                    <a:pt x="56" y="20"/>
                  </a:cubicBezTo>
                  <a:cubicBezTo>
                    <a:pt x="53" y="13"/>
                    <a:pt x="49" y="5"/>
                    <a:pt x="42" y="2"/>
                  </a:cubicBezTo>
                  <a:cubicBezTo>
                    <a:pt x="41" y="2"/>
                    <a:pt x="41" y="2"/>
                    <a:pt x="41" y="2"/>
                  </a:cubicBezTo>
                  <a:close/>
                </a:path>
              </a:pathLst>
            </a:custGeom>
            <a:solidFill>
              <a:srgbClr val="6DB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9"/>
            <p:cNvSpPr/>
            <p:nvPr/>
          </p:nvSpPr>
          <p:spPr bwMode="auto">
            <a:xfrm>
              <a:off x="4696978" y="6476110"/>
              <a:ext cx="43716" cy="42335"/>
            </a:xfrm>
            <a:custGeom>
              <a:avLst/>
              <a:gdLst>
                <a:gd name="T0" fmla="*/ 10 w 65"/>
                <a:gd name="T1" fmla="*/ 45 h 63"/>
                <a:gd name="T2" fmla="*/ 52 w 65"/>
                <a:gd name="T3" fmla="*/ 7 h 63"/>
                <a:gd name="T4" fmla="*/ 58 w 65"/>
                <a:gd name="T5" fmla="*/ 12 h 63"/>
                <a:gd name="T6" fmla="*/ 15 w 65"/>
                <a:gd name="T7" fmla="*/ 53 h 63"/>
                <a:gd name="T8" fmla="*/ 10 w 65"/>
                <a:gd name="T9" fmla="*/ 45 h 63"/>
              </a:gdLst>
              <a:ahLst/>
              <a:cxnLst>
                <a:cxn ang="0">
                  <a:pos x="T0" y="T1"/>
                </a:cxn>
                <a:cxn ang="0">
                  <a:pos x="T2" y="T3"/>
                </a:cxn>
                <a:cxn ang="0">
                  <a:pos x="T4" y="T5"/>
                </a:cxn>
                <a:cxn ang="0">
                  <a:pos x="T6" y="T7"/>
                </a:cxn>
                <a:cxn ang="0">
                  <a:pos x="T8" y="T9"/>
                </a:cxn>
              </a:cxnLst>
              <a:rect l="0" t="0" r="r" b="b"/>
              <a:pathLst>
                <a:path w="65" h="63">
                  <a:moveTo>
                    <a:pt x="10" y="45"/>
                  </a:moveTo>
                  <a:cubicBezTo>
                    <a:pt x="10" y="45"/>
                    <a:pt x="39" y="15"/>
                    <a:pt x="52" y="7"/>
                  </a:cubicBezTo>
                  <a:cubicBezTo>
                    <a:pt x="64" y="0"/>
                    <a:pt x="65" y="5"/>
                    <a:pt x="58" y="12"/>
                  </a:cubicBezTo>
                  <a:cubicBezTo>
                    <a:pt x="50" y="19"/>
                    <a:pt x="23" y="43"/>
                    <a:pt x="15" y="53"/>
                  </a:cubicBezTo>
                  <a:cubicBezTo>
                    <a:pt x="7" y="63"/>
                    <a:pt x="0" y="54"/>
                    <a:pt x="10" y="45"/>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0"/>
            <p:cNvSpPr/>
            <p:nvPr/>
          </p:nvSpPr>
          <p:spPr bwMode="auto">
            <a:xfrm>
              <a:off x="4704340" y="6492676"/>
              <a:ext cx="34972" cy="37733"/>
            </a:xfrm>
            <a:custGeom>
              <a:avLst/>
              <a:gdLst>
                <a:gd name="T0" fmla="*/ 7 w 52"/>
                <a:gd name="T1" fmla="*/ 40 h 56"/>
                <a:gd name="T2" fmla="*/ 41 w 52"/>
                <a:gd name="T3" fmla="*/ 6 h 56"/>
                <a:gd name="T4" fmla="*/ 46 w 52"/>
                <a:gd name="T5" fmla="*/ 10 h 56"/>
                <a:gd name="T6" fmla="*/ 11 w 52"/>
                <a:gd name="T7" fmla="*/ 47 h 56"/>
                <a:gd name="T8" fmla="*/ 7 w 52"/>
                <a:gd name="T9" fmla="*/ 40 h 56"/>
              </a:gdLst>
              <a:ahLst/>
              <a:cxnLst>
                <a:cxn ang="0">
                  <a:pos x="T0" y="T1"/>
                </a:cxn>
                <a:cxn ang="0">
                  <a:pos x="T2" y="T3"/>
                </a:cxn>
                <a:cxn ang="0">
                  <a:pos x="T4" y="T5"/>
                </a:cxn>
                <a:cxn ang="0">
                  <a:pos x="T6" y="T7"/>
                </a:cxn>
                <a:cxn ang="0">
                  <a:pos x="T8" y="T9"/>
                </a:cxn>
              </a:cxnLst>
              <a:rect l="0" t="0" r="r" b="b"/>
              <a:pathLst>
                <a:path w="52" h="56">
                  <a:moveTo>
                    <a:pt x="7" y="40"/>
                  </a:moveTo>
                  <a:cubicBezTo>
                    <a:pt x="7" y="40"/>
                    <a:pt x="31" y="13"/>
                    <a:pt x="41" y="6"/>
                  </a:cubicBezTo>
                  <a:cubicBezTo>
                    <a:pt x="51" y="0"/>
                    <a:pt x="52" y="4"/>
                    <a:pt x="46" y="10"/>
                  </a:cubicBezTo>
                  <a:cubicBezTo>
                    <a:pt x="40" y="17"/>
                    <a:pt x="18" y="39"/>
                    <a:pt x="11" y="47"/>
                  </a:cubicBezTo>
                  <a:cubicBezTo>
                    <a:pt x="5" y="56"/>
                    <a:pt x="0" y="48"/>
                    <a:pt x="7" y="40"/>
                  </a:cubicBezTo>
                  <a:close/>
                </a:path>
              </a:pathLst>
            </a:custGeom>
            <a:solidFill>
              <a:srgbClr val="5D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311"/>
            <p:cNvSpPr>
              <a:spLocks noChangeArrowheads="1"/>
            </p:cNvSpPr>
            <p:nvPr/>
          </p:nvSpPr>
          <p:spPr bwMode="auto">
            <a:xfrm>
              <a:off x="4749436" y="6442978"/>
              <a:ext cx="31751" cy="5982"/>
            </a:xfrm>
            <a:prstGeom prst="rect">
              <a:avLst/>
            </a:prstGeom>
            <a:solidFill>
              <a:srgbClr val="EAE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312"/>
            <p:cNvSpPr/>
            <p:nvPr/>
          </p:nvSpPr>
          <p:spPr bwMode="auto">
            <a:xfrm>
              <a:off x="4574114" y="6124085"/>
              <a:ext cx="278859" cy="210755"/>
            </a:xfrm>
            <a:custGeom>
              <a:avLst/>
              <a:gdLst>
                <a:gd name="T0" fmla="*/ 361 w 415"/>
                <a:gd name="T1" fmla="*/ 313 h 313"/>
                <a:gd name="T2" fmla="*/ 409 w 415"/>
                <a:gd name="T3" fmla="*/ 213 h 313"/>
                <a:gd name="T4" fmla="*/ 364 w 415"/>
                <a:gd name="T5" fmla="*/ 82 h 313"/>
                <a:gd name="T6" fmla="*/ 362 w 415"/>
                <a:gd name="T7" fmla="*/ 58 h 313"/>
                <a:gd name="T8" fmla="*/ 344 w 415"/>
                <a:gd name="T9" fmla="*/ 50 h 313"/>
                <a:gd name="T10" fmla="*/ 326 w 415"/>
                <a:gd name="T11" fmla="*/ 48 h 313"/>
                <a:gd name="T12" fmla="*/ 232 w 415"/>
                <a:gd name="T13" fmla="*/ 5 h 313"/>
                <a:gd name="T14" fmla="*/ 79 w 415"/>
                <a:gd name="T15" fmla="*/ 48 h 313"/>
                <a:gd name="T16" fmla="*/ 42 w 415"/>
                <a:gd name="T17" fmla="*/ 86 h 313"/>
                <a:gd name="T18" fmla="*/ 13 w 415"/>
                <a:gd name="T19" fmla="*/ 225 h 313"/>
                <a:gd name="T20" fmla="*/ 32 w 415"/>
                <a:gd name="T21" fmla="*/ 267 h 313"/>
                <a:gd name="T22" fmla="*/ 46 w 415"/>
                <a:gd name="T23" fmla="*/ 288 h 313"/>
                <a:gd name="T24" fmla="*/ 62 w 415"/>
                <a:gd name="T25" fmla="*/ 310 h 313"/>
                <a:gd name="T26" fmla="*/ 361 w 415"/>
                <a:gd name="T2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313">
                  <a:moveTo>
                    <a:pt x="361" y="313"/>
                  </a:moveTo>
                  <a:cubicBezTo>
                    <a:pt x="361" y="313"/>
                    <a:pt x="403" y="290"/>
                    <a:pt x="409" y="213"/>
                  </a:cubicBezTo>
                  <a:cubicBezTo>
                    <a:pt x="415" y="136"/>
                    <a:pt x="392" y="92"/>
                    <a:pt x="364" y="82"/>
                  </a:cubicBezTo>
                  <a:cubicBezTo>
                    <a:pt x="385" y="82"/>
                    <a:pt x="402" y="65"/>
                    <a:pt x="362" y="58"/>
                  </a:cubicBezTo>
                  <a:cubicBezTo>
                    <a:pt x="382" y="37"/>
                    <a:pt x="373" y="20"/>
                    <a:pt x="344" y="50"/>
                  </a:cubicBezTo>
                  <a:cubicBezTo>
                    <a:pt x="344" y="7"/>
                    <a:pt x="326" y="0"/>
                    <a:pt x="326" y="48"/>
                  </a:cubicBezTo>
                  <a:cubicBezTo>
                    <a:pt x="304" y="24"/>
                    <a:pt x="262" y="7"/>
                    <a:pt x="232" y="5"/>
                  </a:cubicBezTo>
                  <a:cubicBezTo>
                    <a:pt x="175" y="0"/>
                    <a:pt x="124" y="6"/>
                    <a:pt x="79" y="48"/>
                  </a:cubicBezTo>
                  <a:cubicBezTo>
                    <a:pt x="67" y="59"/>
                    <a:pt x="51" y="73"/>
                    <a:pt x="42" y="86"/>
                  </a:cubicBezTo>
                  <a:cubicBezTo>
                    <a:pt x="17" y="124"/>
                    <a:pt x="0" y="179"/>
                    <a:pt x="13" y="225"/>
                  </a:cubicBezTo>
                  <a:cubicBezTo>
                    <a:pt x="17" y="240"/>
                    <a:pt x="24" y="254"/>
                    <a:pt x="32" y="267"/>
                  </a:cubicBezTo>
                  <a:cubicBezTo>
                    <a:pt x="36" y="274"/>
                    <a:pt x="41" y="281"/>
                    <a:pt x="46" y="288"/>
                  </a:cubicBezTo>
                  <a:cubicBezTo>
                    <a:pt x="48" y="291"/>
                    <a:pt x="59" y="310"/>
                    <a:pt x="62" y="310"/>
                  </a:cubicBezTo>
                  <a:cubicBezTo>
                    <a:pt x="290" y="310"/>
                    <a:pt x="361" y="313"/>
                    <a:pt x="361" y="313"/>
                  </a:cubicBezTo>
                  <a:close/>
                </a:path>
              </a:pathLst>
            </a:custGeom>
            <a:solidFill>
              <a:srgbClr val="6B4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3"/>
            <p:cNvSpPr/>
            <p:nvPr/>
          </p:nvSpPr>
          <p:spPr bwMode="auto">
            <a:xfrm>
              <a:off x="4590220" y="6200472"/>
              <a:ext cx="254010" cy="134368"/>
            </a:xfrm>
            <a:custGeom>
              <a:avLst/>
              <a:gdLst>
                <a:gd name="T0" fmla="*/ 363 w 378"/>
                <a:gd name="T1" fmla="*/ 135 h 200"/>
                <a:gd name="T2" fmla="*/ 361 w 378"/>
                <a:gd name="T3" fmla="*/ 98 h 200"/>
                <a:gd name="T4" fmla="*/ 334 w 378"/>
                <a:gd name="T5" fmla="*/ 55 h 200"/>
                <a:gd name="T6" fmla="*/ 349 w 378"/>
                <a:gd name="T7" fmla="*/ 101 h 200"/>
                <a:gd name="T8" fmla="*/ 279 w 378"/>
                <a:gd name="T9" fmla="*/ 24 h 200"/>
                <a:gd name="T10" fmla="*/ 281 w 378"/>
                <a:gd name="T11" fmla="*/ 0 h 200"/>
                <a:gd name="T12" fmla="*/ 145 w 378"/>
                <a:gd name="T13" fmla="*/ 93 h 200"/>
                <a:gd name="T14" fmla="*/ 194 w 378"/>
                <a:gd name="T15" fmla="*/ 31 h 200"/>
                <a:gd name="T16" fmla="*/ 176 w 378"/>
                <a:gd name="T17" fmla="*/ 53 h 200"/>
                <a:gd name="T18" fmla="*/ 67 w 378"/>
                <a:gd name="T19" fmla="*/ 106 h 200"/>
                <a:gd name="T20" fmla="*/ 122 w 378"/>
                <a:gd name="T21" fmla="*/ 35 h 200"/>
                <a:gd name="T22" fmla="*/ 17 w 378"/>
                <a:gd name="T23" fmla="*/ 119 h 200"/>
                <a:gd name="T24" fmla="*/ 17 w 378"/>
                <a:gd name="T25" fmla="*/ 63 h 200"/>
                <a:gd name="T26" fmla="*/ 12 w 378"/>
                <a:gd name="T27" fmla="*/ 143 h 200"/>
                <a:gd name="T28" fmla="*/ 0 w 378"/>
                <a:gd name="T29" fmla="*/ 140 h 200"/>
                <a:gd name="T30" fmla="*/ 8 w 378"/>
                <a:gd name="T31" fmla="*/ 154 h 200"/>
                <a:gd name="T32" fmla="*/ 22 w 378"/>
                <a:gd name="T33" fmla="*/ 175 h 200"/>
                <a:gd name="T34" fmla="*/ 38 w 378"/>
                <a:gd name="T35" fmla="*/ 197 h 200"/>
                <a:gd name="T36" fmla="*/ 337 w 378"/>
                <a:gd name="T37" fmla="*/ 200 h 200"/>
                <a:gd name="T38" fmla="*/ 378 w 378"/>
                <a:gd name="T39" fmla="*/ 138 h 200"/>
                <a:gd name="T40" fmla="*/ 363 w 378"/>
                <a:gd name="T4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200">
                  <a:moveTo>
                    <a:pt x="363" y="135"/>
                  </a:moveTo>
                  <a:cubicBezTo>
                    <a:pt x="363" y="135"/>
                    <a:pt x="363" y="116"/>
                    <a:pt x="361" y="98"/>
                  </a:cubicBezTo>
                  <a:cubicBezTo>
                    <a:pt x="355" y="67"/>
                    <a:pt x="334" y="55"/>
                    <a:pt x="334" y="55"/>
                  </a:cubicBezTo>
                  <a:cubicBezTo>
                    <a:pt x="344" y="66"/>
                    <a:pt x="349" y="88"/>
                    <a:pt x="349" y="101"/>
                  </a:cubicBezTo>
                  <a:cubicBezTo>
                    <a:pt x="324" y="95"/>
                    <a:pt x="286" y="58"/>
                    <a:pt x="279" y="24"/>
                  </a:cubicBezTo>
                  <a:cubicBezTo>
                    <a:pt x="284" y="6"/>
                    <a:pt x="281" y="0"/>
                    <a:pt x="281" y="0"/>
                  </a:cubicBezTo>
                  <a:cubicBezTo>
                    <a:pt x="259" y="67"/>
                    <a:pt x="176" y="93"/>
                    <a:pt x="145" y="93"/>
                  </a:cubicBezTo>
                  <a:cubicBezTo>
                    <a:pt x="181" y="66"/>
                    <a:pt x="194" y="31"/>
                    <a:pt x="194" y="31"/>
                  </a:cubicBezTo>
                  <a:cubicBezTo>
                    <a:pt x="194" y="31"/>
                    <a:pt x="187" y="42"/>
                    <a:pt x="176" y="53"/>
                  </a:cubicBezTo>
                  <a:cubicBezTo>
                    <a:pt x="147" y="90"/>
                    <a:pt x="84" y="110"/>
                    <a:pt x="67" y="106"/>
                  </a:cubicBezTo>
                  <a:cubicBezTo>
                    <a:pt x="117" y="78"/>
                    <a:pt x="122" y="35"/>
                    <a:pt x="122" y="35"/>
                  </a:cubicBezTo>
                  <a:cubicBezTo>
                    <a:pt x="105" y="72"/>
                    <a:pt x="53" y="106"/>
                    <a:pt x="17" y="119"/>
                  </a:cubicBezTo>
                  <a:cubicBezTo>
                    <a:pt x="10" y="106"/>
                    <a:pt x="17" y="63"/>
                    <a:pt x="17" y="63"/>
                  </a:cubicBezTo>
                  <a:cubicBezTo>
                    <a:pt x="6" y="83"/>
                    <a:pt x="10" y="121"/>
                    <a:pt x="12" y="143"/>
                  </a:cubicBezTo>
                  <a:cubicBezTo>
                    <a:pt x="9" y="141"/>
                    <a:pt x="4" y="140"/>
                    <a:pt x="0" y="140"/>
                  </a:cubicBezTo>
                  <a:cubicBezTo>
                    <a:pt x="2" y="145"/>
                    <a:pt x="5" y="150"/>
                    <a:pt x="8" y="154"/>
                  </a:cubicBezTo>
                  <a:cubicBezTo>
                    <a:pt x="12" y="161"/>
                    <a:pt x="17" y="168"/>
                    <a:pt x="22" y="175"/>
                  </a:cubicBezTo>
                  <a:cubicBezTo>
                    <a:pt x="24" y="178"/>
                    <a:pt x="35" y="197"/>
                    <a:pt x="38" y="197"/>
                  </a:cubicBezTo>
                  <a:cubicBezTo>
                    <a:pt x="266" y="197"/>
                    <a:pt x="337" y="200"/>
                    <a:pt x="337" y="200"/>
                  </a:cubicBezTo>
                  <a:cubicBezTo>
                    <a:pt x="337" y="200"/>
                    <a:pt x="364" y="185"/>
                    <a:pt x="378" y="138"/>
                  </a:cubicBezTo>
                  <a:cubicBezTo>
                    <a:pt x="369" y="133"/>
                    <a:pt x="363" y="135"/>
                    <a:pt x="363" y="135"/>
                  </a:cubicBezTo>
                  <a:close/>
                </a:path>
              </a:pathLst>
            </a:custGeom>
            <a:solidFill>
              <a:srgbClr val="5132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4"/>
            <p:cNvSpPr/>
            <p:nvPr/>
          </p:nvSpPr>
          <p:spPr bwMode="auto">
            <a:xfrm>
              <a:off x="4601724" y="6220259"/>
              <a:ext cx="226861" cy="185906"/>
            </a:xfrm>
            <a:custGeom>
              <a:avLst/>
              <a:gdLst>
                <a:gd name="T0" fmla="*/ 0 w 338"/>
                <a:gd name="T1" fmla="*/ 94 h 276"/>
                <a:gd name="T2" fmla="*/ 167 w 338"/>
                <a:gd name="T3" fmla="*/ 276 h 276"/>
                <a:gd name="T4" fmla="*/ 338 w 338"/>
                <a:gd name="T5" fmla="*/ 84 h 276"/>
                <a:gd name="T6" fmla="*/ 257 w 338"/>
                <a:gd name="T7" fmla="*/ 0 h 276"/>
                <a:gd name="T8" fmla="*/ 119 w 338"/>
                <a:gd name="T9" fmla="*/ 68 h 276"/>
                <a:gd name="T10" fmla="*/ 42 w 338"/>
                <a:gd name="T11" fmla="*/ 80 h 276"/>
                <a:gd name="T12" fmla="*/ 0 w 338"/>
                <a:gd name="T13" fmla="*/ 94 h 276"/>
              </a:gdLst>
              <a:ahLst/>
              <a:cxnLst>
                <a:cxn ang="0">
                  <a:pos x="T0" y="T1"/>
                </a:cxn>
                <a:cxn ang="0">
                  <a:pos x="T2" y="T3"/>
                </a:cxn>
                <a:cxn ang="0">
                  <a:pos x="T4" y="T5"/>
                </a:cxn>
                <a:cxn ang="0">
                  <a:pos x="T6" y="T7"/>
                </a:cxn>
                <a:cxn ang="0">
                  <a:pos x="T8" y="T9"/>
                </a:cxn>
                <a:cxn ang="0">
                  <a:pos x="T10" y="T11"/>
                </a:cxn>
                <a:cxn ang="0">
                  <a:pos x="T12" y="T13"/>
                </a:cxn>
              </a:cxnLst>
              <a:rect l="0" t="0" r="r" b="b"/>
              <a:pathLst>
                <a:path w="338" h="276">
                  <a:moveTo>
                    <a:pt x="0" y="94"/>
                  </a:moveTo>
                  <a:cubicBezTo>
                    <a:pt x="0" y="200"/>
                    <a:pt x="72" y="276"/>
                    <a:pt x="167" y="276"/>
                  </a:cubicBezTo>
                  <a:cubicBezTo>
                    <a:pt x="261" y="276"/>
                    <a:pt x="338" y="190"/>
                    <a:pt x="338" y="84"/>
                  </a:cubicBezTo>
                  <a:cubicBezTo>
                    <a:pt x="338" y="84"/>
                    <a:pt x="277" y="65"/>
                    <a:pt x="257" y="0"/>
                  </a:cubicBezTo>
                  <a:cubicBezTo>
                    <a:pt x="238" y="35"/>
                    <a:pt x="179" y="81"/>
                    <a:pt x="119" y="68"/>
                  </a:cubicBezTo>
                  <a:cubicBezTo>
                    <a:pt x="81" y="86"/>
                    <a:pt x="52" y="90"/>
                    <a:pt x="42" y="80"/>
                  </a:cubicBezTo>
                  <a:cubicBezTo>
                    <a:pt x="23" y="91"/>
                    <a:pt x="0" y="94"/>
                    <a:pt x="0" y="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5"/>
            <p:cNvSpPr/>
            <p:nvPr/>
          </p:nvSpPr>
          <p:spPr bwMode="auto">
            <a:xfrm>
              <a:off x="4810638" y="6295726"/>
              <a:ext cx="52459" cy="63503"/>
            </a:xfrm>
            <a:custGeom>
              <a:avLst/>
              <a:gdLst>
                <a:gd name="T0" fmla="*/ 12 w 78"/>
                <a:gd name="T1" fmla="*/ 29 h 94"/>
                <a:gd name="T2" fmla="*/ 53 w 78"/>
                <a:gd name="T3" fmla="*/ 16 h 94"/>
                <a:gd name="T4" fmla="*/ 53 w 78"/>
                <a:gd name="T5" fmla="*/ 74 h 94"/>
                <a:gd name="T6" fmla="*/ 0 w 78"/>
                <a:gd name="T7" fmla="*/ 64 h 94"/>
                <a:gd name="T8" fmla="*/ 12 w 78"/>
                <a:gd name="T9" fmla="*/ 29 h 94"/>
              </a:gdLst>
              <a:ahLst/>
              <a:cxnLst>
                <a:cxn ang="0">
                  <a:pos x="T0" y="T1"/>
                </a:cxn>
                <a:cxn ang="0">
                  <a:pos x="T2" y="T3"/>
                </a:cxn>
                <a:cxn ang="0">
                  <a:pos x="T4" y="T5"/>
                </a:cxn>
                <a:cxn ang="0">
                  <a:pos x="T6" y="T7"/>
                </a:cxn>
                <a:cxn ang="0">
                  <a:pos x="T8" y="T9"/>
                </a:cxn>
              </a:cxnLst>
              <a:rect l="0" t="0" r="r" b="b"/>
              <a:pathLst>
                <a:path w="78" h="94">
                  <a:moveTo>
                    <a:pt x="12" y="29"/>
                  </a:moveTo>
                  <a:cubicBezTo>
                    <a:pt x="12" y="29"/>
                    <a:pt x="28" y="0"/>
                    <a:pt x="53" y="16"/>
                  </a:cubicBezTo>
                  <a:cubicBezTo>
                    <a:pt x="78" y="33"/>
                    <a:pt x="67" y="63"/>
                    <a:pt x="53" y="74"/>
                  </a:cubicBezTo>
                  <a:cubicBezTo>
                    <a:pt x="40" y="85"/>
                    <a:pt x="1" y="94"/>
                    <a:pt x="0" y="64"/>
                  </a:cubicBezTo>
                  <a:cubicBezTo>
                    <a:pt x="5" y="47"/>
                    <a:pt x="12" y="29"/>
                    <a:pt x="12"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6"/>
            <p:cNvSpPr/>
            <p:nvPr/>
          </p:nvSpPr>
          <p:spPr bwMode="auto">
            <a:xfrm>
              <a:off x="4810638" y="6295726"/>
              <a:ext cx="52459" cy="63503"/>
            </a:xfrm>
            <a:custGeom>
              <a:avLst/>
              <a:gdLst>
                <a:gd name="T0" fmla="*/ 53 w 78"/>
                <a:gd name="T1" fmla="*/ 16 h 94"/>
                <a:gd name="T2" fmla="*/ 12 w 78"/>
                <a:gd name="T3" fmla="*/ 29 h 94"/>
                <a:gd name="T4" fmla="*/ 12 w 78"/>
                <a:gd name="T5" fmla="*/ 30 h 94"/>
                <a:gd name="T6" fmla="*/ 54 w 78"/>
                <a:gd name="T7" fmla="*/ 21 h 94"/>
                <a:gd name="T8" fmla="*/ 41 w 78"/>
                <a:gd name="T9" fmla="*/ 75 h 94"/>
                <a:gd name="T10" fmla="*/ 0 w 78"/>
                <a:gd name="T11" fmla="*/ 64 h 94"/>
                <a:gd name="T12" fmla="*/ 53 w 78"/>
                <a:gd name="T13" fmla="*/ 74 h 94"/>
                <a:gd name="T14" fmla="*/ 53 w 78"/>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94">
                  <a:moveTo>
                    <a:pt x="53" y="16"/>
                  </a:moveTo>
                  <a:cubicBezTo>
                    <a:pt x="28" y="0"/>
                    <a:pt x="12" y="29"/>
                    <a:pt x="12" y="29"/>
                  </a:cubicBezTo>
                  <a:cubicBezTo>
                    <a:pt x="12" y="29"/>
                    <a:pt x="12" y="29"/>
                    <a:pt x="12" y="30"/>
                  </a:cubicBezTo>
                  <a:cubicBezTo>
                    <a:pt x="12" y="30"/>
                    <a:pt x="31" y="7"/>
                    <a:pt x="54" y="21"/>
                  </a:cubicBezTo>
                  <a:cubicBezTo>
                    <a:pt x="77" y="35"/>
                    <a:pt x="54" y="73"/>
                    <a:pt x="41" y="75"/>
                  </a:cubicBezTo>
                  <a:cubicBezTo>
                    <a:pt x="28" y="78"/>
                    <a:pt x="7" y="83"/>
                    <a:pt x="0" y="64"/>
                  </a:cubicBezTo>
                  <a:cubicBezTo>
                    <a:pt x="1" y="94"/>
                    <a:pt x="40" y="85"/>
                    <a:pt x="53" y="74"/>
                  </a:cubicBezTo>
                  <a:cubicBezTo>
                    <a:pt x="67" y="63"/>
                    <a:pt x="78" y="33"/>
                    <a:pt x="53"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7"/>
            <p:cNvSpPr/>
            <p:nvPr/>
          </p:nvSpPr>
          <p:spPr bwMode="auto">
            <a:xfrm>
              <a:off x="4824903" y="6314593"/>
              <a:ext cx="17486" cy="19327"/>
            </a:xfrm>
            <a:custGeom>
              <a:avLst/>
              <a:gdLst>
                <a:gd name="T0" fmla="*/ 1 w 26"/>
                <a:gd name="T1" fmla="*/ 16 h 29"/>
                <a:gd name="T2" fmla="*/ 7 w 26"/>
                <a:gd name="T3" fmla="*/ 5 h 29"/>
                <a:gd name="T4" fmla="*/ 8 w 26"/>
                <a:gd name="T5" fmla="*/ 5 h 29"/>
                <a:gd name="T6" fmla="*/ 18 w 26"/>
                <a:gd name="T7" fmla="*/ 0 h 29"/>
                <a:gd name="T8" fmla="*/ 23 w 26"/>
                <a:gd name="T9" fmla="*/ 0 h 29"/>
                <a:gd name="T10" fmla="*/ 25 w 26"/>
                <a:gd name="T11" fmla="*/ 3 h 29"/>
                <a:gd name="T12" fmla="*/ 22 w 26"/>
                <a:gd name="T13" fmla="*/ 5 h 29"/>
                <a:gd name="T14" fmla="*/ 22 w 26"/>
                <a:gd name="T15" fmla="*/ 5 h 29"/>
                <a:gd name="T16" fmla="*/ 19 w 26"/>
                <a:gd name="T17" fmla="*/ 4 h 29"/>
                <a:gd name="T18" fmla="*/ 13 w 26"/>
                <a:gd name="T19" fmla="*/ 6 h 29"/>
                <a:gd name="T20" fmla="*/ 17 w 26"/>
                <a:gd name="T21" fmla="*/ 9 h 29"/>
                <a:gd name="T22" fmla="*/ 26 w 26"/>
                <a:gd name="T23" fmla="*/ 26 h 29"/>
                <a:gd name="T24" fmla="*/ 26 w 26"/>
                <a:gd name="T25" fmla="*/ 27 h 29"/>
                <a:gd name="T26" fmla="*/ 24 w 26"/>
                <a:gd name="T27" fmla="*/ 29 h 29"/>
                <a:gd name="T28" fmla="*/ 24 w 26"/>
                <a:gd name="T29" fmla="*/ 29 h 29"/>
                <a:gd name="T30" fmla="*/ 22 w 26"/>
                <a:gd name="T31" fmla="*/ 27 h 29"/>
                <a:gd name="T32" fmla="*/ 22 w 26"/>
                <a:gd name="T33" fmla="*/ 26 h 29"/>
                <a:gd name="T34" fmla="*/ 15 w 26"/>
                <a:gd name="T35" fmla="*/ 13 h 29"/>
                <a:gd name="T36" fmla="*/ 10 w 26"/>
                <a:gd name="T37" fmla="*/ 9 h 29"/>
                <a:gd name="T38" fmla="*/ 10 w 26"/>
                <a:gd name="T39" fmla="*/ 9 h 29"/>
                <a:gd name="T40" fmla="*/ 5 w 26"/>
                <a:gd name="T41" fmla="*/ 18 h 29"/>
                <a:gd name="T42" fmla="*/ 3 w 26"/>
                <a:gd name="T43" fmla="*/ 19 h 29"/>
                <a:gd name="T44" fmla="*/ 2 w 26"/>
                <a:gd name="T45" fmla="*/ 19 h 29"/>
                <a:gd name="T46" fmla="*/ 1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1" y="16"/>
                  </a:moveTo>
                  <a:cubicBezTo>
                    <a:pt x="3" y="11"/>
                    <a:pt x="5" y="7"/>
                    <a:pt x="7" y="5"/>
                  </a:cubicBezTo>
                  <a:cubicBezTo>
                    <a:pt x="8" y="5"/>
                    <a:pt x="8" y="5"/>
                    <a:pt x="8" y="5"/>
                  </a:cubicBezTo>
                  <a:cubicBezTo>
                    <a:pt x="11" y="1"/>
                    <a:pt x="15" y="0"/>
                    <a:pt x="18" y="0"/>
                  </a:cubicBezTo>
                  <a:cubicBezTo>
                    <a:pt x="21" y="0"/>
                    <a:pt x="23" y="0"/>
                    <a:pt x="23" y="0"/>
                  </a:cubicBezTo>
                  <a:cubicBezTo>
                    <a:pt x="24" y="1"/>
                    <a:pt x="25" y="2"/>
                    <a:pt x="25" y="3"/>
                  </a:cubicBezTo>
                  <a:cubicBezTo>
                    <a:pt x="24" y="4"/>
                    <a:pt x="23" y="5"/>
                    <a:pt x="22" y="5"/>
                  </a:cubicBezTo>
                  <a:cubicBezTo>
                    <a:pt x="22" y="5"/>
                    <a:pt x="22" y="5"/>
                    <a:pt x="22" y="5"/>
                  </a:cubicBezTo>
                  <a:cubicBezTo>
                    <a:pt x="22" y="4"/>
                    <a:pt x="20" y="4"/>
                    <a:pt x="19" y="4"/>
                  </a:cubicBezTo>
                  <a:cubicBezTo>
                    <a:pt x="17" y="5"/>
                    <a:pt x="15" y="5"/>
                    <a:pt x="13" y="6"/>
                  </a:cubicBezTo>
                  <a:cubicBezTo>
                    <a:pt x="14" y="7"/>
                    <a:pt x="16" y="8"/>
                    <a:pt x="17" y="9"/>
                  </a:cubicBezTo>
                  <a:cubicBezTo>
                    <a:pt x="21" y="12"/>
                    <a:pt x="25" y="18"/>
                    <a:pt x="26" y="26"/>
                  </a:cubicBezTo>
                  <a:cubicBezTo>
                    <a:pt x="26" y="26"/>
                    <a:pt x="26" y="26"/>
                    <a:pt x="26" y="27"/>
                  </a:cubicBezTo>
                  <a:cubicBezTo>
                    <a:pt x="26" y="28"/>
                    <a:pt x="26" y="29"/>
                    <a:pt x="24" y="29"/>
                  </a:cubicBezTo>
                  <a:cubicBezTo>
                    <a:pt x="24" y="29"/>
                    <a:pt x="24" y="29"/>
                    <a:pt x="24" y="29"/>
                  </a:cubicBezTo>
                  <a:cubicBezTo>
                    <a:pt x="23" y="29"/>
                    <a:pt x="22" y="28"/>
                    <a:pt x="22" y="27"/>
                  </a:cubicBezTo>
                  <a:cubicBezTo>
                    <a:pt x="22" y="27"/>
                    <a:pt x="22" y="26"/>
                    <a:pt x="22" y="26"/>
                  </a:cubicBezTo>
                  <a:cubicBezTo>
                    <a:pt x="21" y="20"/>
                    <a:pt x="18" y="15"/>
                    <a:pt x="15" y="13"/>
                  </a:cubicBezTo>
                  <a:cubicBezTo>
                    <a:pt x="13" y="11"/>
                    <a:pt x="11" y="10"/>
                    <a:pt x="10" y="9"/>
                  </a:cubicBezTo>
                  <a:cubicBezTo>
                    <a:pt x="10" y="9"/>
                    <a:pt x="10" y="9"/>
                    <a:pt x="10" y="9"/>
                  </a:cubicBezTo>
                  <a:cubicBezTo>
                    <a:pt x="8" y="11"/>
                    <a:pt x="6" y="14"/>
                    <a:pt x="5" y="18"/>
                  </a:cubicBezTo>
                  <a:cubicBezTo>
                    <a:pt x="4" y="18"/>
                    <a:pt x="4" y="19"/>
                    <a:pt x="3" y="19"/>
                  </a:cubicBezTo>
                  <a:cubicBezTo>
                    <a:pt x="3" y="19"/>
                    <a:pt x="2" y="19"/>
                    <a:pt x="2" y="19"/>
                  </a:cubicBezTo>
                  <a:cubicBezTo>
                    <a:pt x="1" y="18"/>
                    <a:pt x="0" y="17"/>
                    <a:pt x="1"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8"/>
            <p:cNvSpPr/>
            <p:nvPr/>
          </p:nvSpPr>
          <p:spPr bwMode="auto">
            <a:xfrm>
              <a:off x="4566752" y="6295726"/>
              <a:ext cx="51538" cy="63503"/>
            </a:xfrm>
            <a:custGeom>
              <a:avLst/>
              <a:gdLst>
                <a:gd name="T0" fmla="*/ 65 w 77"/>
                <a:gd name="T1" fmla="*/ 29 h 94"/>
                <a:gd name="T2" fmla="*/ 24 w 77"/>
                <a:gd name="T3" fmla="*/ 16 h 94"/>
                <a:gd name="T4" fmla="*/ 24 w 77"/>
                <a:gd name="T5" fmla="*/ 74 h 94"/>
                <a:gd name="T6" fmla="*/ 77 w 77"/>
                <a:gd name="T7" fmla="*/ 64 h 94"/>
                <a:gd name="T8" fmla="*/ 65 w 77"/>
                <a:gd name="T9" fmla="*/ 29 h 94"/>
              </a:gdLst>
              <a:ahLst/>
              <a:cxnLst>
                <a:cxn ang="0">
                  <a:pos x="T0" y="T1"/>
                </a:cxn>
                <a:cxn ang="0">
                  <a:pos x="T2" y="T3"/>
                </a:cxn>
                <a:cxn ang="0">
                  <a:pos x="T4" y="T5"/>
                </a:cxn>
                <a:cxn ang="0">
                  <a:pos x="T6" y="T7"/>
                </a:cxn>
                <a:cxn ang="0">
                  <a:pos x="T8" y="T9"/>
                </a:cxn>
              </a:cxnLst>
              <a:rect l="0" t="0" r="r" b="b"/>
              <a:pathLst>
                <a:path w="77" h="94">
                  <a:moveTo>
                    <a:pt x="65" y="29"/>
                  </a:moveTo>
                  <a:cubicBezTo>
                    <a:pt x="65" y="29"/>
                    <a:pt x="49" y="0"/>
                    <a:pt x="24" y="16"/>
                  </a:cubicBezTo>
                  <a:cubicBezTo>
                    <a:pt x="0" y="33"/>
                    <a:pt x="11" y="63"/>
                    <a:pt x="24" y="74"/>
                  </a:cubicBezTo>
                  <a:cubicBezTo>
                    <a:pt x="38" y="85"/>
                    <a:pt x="77" y="94"/>
                    <a:pt x="77" y="64"/>
                  </a:cubicBezTo>
                  <a:cubicBezTo>
                    <a:pt x="72" y="47"/>
                    <a:pt x="65" y="29"/>
                    <a:pt x="65" y="2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9"/>
            <p:cNvSpPr/>
            <p:nvPr/>
          </p:nvSpPr>
          <p:spPr bwMode="auto">
            <a:xfrm>
              <a:off x="4566752" y="6295726"/>
              <a:ext cx="51538" cy="63503"/>
            </a:xfrm>
            <a:custGeom>
              <a:avLst/>
              <a:gdLst>
                <a:gd name="T0" fmla="*/ 24 w 77"/>
                <a:gd name="T1" fmla="*/ 16 h 94"/>
                <a:gd name="T2" fmla="*/ 65 w 77"/>
                <a:gd name="T3" fmla="*/ 29 h 94"/>
                <a:gd name="T4" fmla="*/ 66 w 77"/>
                <a:gd name="T5" fmla="*/ 30 h 94"/>
                <a:gd name="T6" fmla="*/ 24 w 77"/>
                <a:gd name="T7" fmla="*/ 21 h 94"/>
                <a:gd name="T8" fmla="*/ 37 w 77"/>
                <a:gd name="T9" fmla="*/ 75 h 94"/>
                <a:gd name="T10" fmla="*/ 77 w 77"/>
                <a:gd name="T11" fmla="*/ 64 h 94"/>
                <a:gd name="T12" fmla="*/ 24 w 77"/>
                <a:gd name="T13" fmla="*/ 74 h 94"/>
                <a:gd name="T14" fmla="*/ 24 w 77"/>
                <a:gd name="T15" fmla="*/ 16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4">
                  <a:moveTo>
                    <a:pt x="24" y="16"/>
                  </a:moveTo>
                  <a:cubicBezTo>
                    <a:pt x="49" y="0"/>
                    <a:pt x="65" y="29"/>
                    <a:pt x="65" y="29"/>
                  </a:cubicBezTo>
                  <a:cubicBezTo>
                    <a:pt x="65" y="29"/>
                    <a:pt x="65" y="29"/>
                    <a:pt x="66" y="30"/>
                  </a:cubicBezTo>
                  <a:cubicBezTo>
                    <a:pt x="66" y="30"/>
                    <a:pt x="46" y="7"/>
                    <a:pt x="24" y="21"/>
                  </a:cubicBezTo>
                  <a:cubicBezTo>
                    <a:pt x="1" y="35"/>
                    <a:pt x="24" y="73"/>
                    <a:pt x="37" y="75"/>
                  </a:cubicBezTo>
                  <a:cubicBezTo>
                    <a:pt x="49" y="78"/>
                    <a:pt x="70" y="83"/>
                    <a:pt x="77" y="64"/>
                  </a:cubicBezTo>
                  <a:cubicBezTo>
                    <a:pt x="77" y="94"/>
                    <a:pt x="38" y="85"/>
                    <a:pt x="24" y="74"/>
                  </a:cubicBezTo>
                  <a:cubicBezTo>
                    <a:pt x="11" y="63"/>
                    <a:pt x="0" y="33"/>
                    <a:pt x="24"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0"/>
            <p:cNvSpPr/>
            <p:nvPr/>
          </p:nvSpPr>
          <p:spPr bwMode="auto">
            <a:xfrm>
              <a:off x="4586999" y="6314593"/>
              <a:ext cx="17486" cy="19327"/>
            </a:xfrm>
            <a:custGeom>
              <a:avLst/>
              <a:gdLst>
                <a:gd name="T0" fmla="*/ 26 w 26"/>
                <a:gd name="T1" fmla="*/ 16 h 29"/>
                <a:gd name="T2" fmla="*/ 19 w 26"/>
                <a:gd name="T3" fmla="*/ 5 h 29"/>
                <a:gd name="T4" fmla="*/ 19 w 26"/>
                <a:gd name="T5" fmla="*/ 5 h 29"/>
                <a:gd name="T6" fmla="*/ 8 w 26"/>
                <a:gd name="T7" fmla="*/ 0 h 29"/>
                <a:gd name="T8" fmla="*/ 4 w 26"/>
                <a:gd name="T9" fmla="*/ 0 h 29"/>
                <a:gd name="T10" fmla="*/ 2 w 26"/>
                <a:gd name="T11" fmla="*/ 3 h 29"/>
                <a:gd name="T12" fmla="*/ 5 w 26"/>
                <a:gd name="T13" fmla="*/ 5 h 29"/>
                <a:gd name="T14" fmla="*/ 5 w 26"/>
                <a:gd name="T15" fmla="*/ 5 h 29"/>
                <a:gd name="T16" fmla="*/ 8 w 26"/>
                <a:gd name="T17" fmla="*/ 4 h 29"/>
                <a:gd name="T18" fmla="*/ 13 w 26"/>
                <a:gd name="T19" fmla="*/ 6 h 29"/>
                <a:gd name="T20" fmla="*/ 9 w 26"/>
                <a:gd name="T21" fmla="*/ 9 h 29"/>
                <a:gd name="T22" fmla="*/ 0 w 26"/>
                <a:gd name="T23" fmla="*/ 26 h 29"/>
                <a:gd name="T24" fmla="*/ 0 w 26"/>
                <a:gd name="T25" fmla="*/ 27 h 29"/>
                <a:gd name="T26" fmla="*/ 2 w 26"/>
                <a:gd name="T27" fmla="*/ 29 h 29"/>
                <a:gd name="T28" fmla="*/ 2 w 26"/>
                <a:gd name="T29" fmla="*/ 29 h 29"/>
                <a:gd name="T30" fmla="*/ 5 w 26"/>
                <a:gd name="T31" fmla="*/ 27 h 29"/>
                <a:gd name="T32" fmla="*/ 5 w 26"/>
                <a:gd name="T33" fmla="*/ 26 h 29"/>
                <a:gd name="T34" fmla="*/ 12 w 26"/>
                <a:gd name="T35" fmla="*/ 13 h 29"/>
                <a:gd name="T36" fmla="*/ 16 w 26"/>
                <a:gd name="T37" fmla="*/ 9 h 29"/>
                <a:gd name="T38" fmla="*/ 17 w 26"/>
                <a:gd name="T39" fmla="*/ 9 h 29"/>
                <a:gd name="T40" fmla="*/ 22 w 26"/>
                <a:gd name="T41" fmla="*/ 18 h 29"/>
                <a:gd name="T42" fmla="*/ 24 w 26"/>
                <a:gd name="T43" fmla="*/ 19 h 29"/>
                <a:gd name="T44" fmla="*/ 25 w 26"/>
                <a:gd name="T45" fmla="*/ 19 h 29"/>
                <a:gd name="T46" fmla="*/ 26 w 26"/>
                <a:gd name="T4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9">
                  <a:moveTo>
                    <a:pt x="26" y="16"/>
                  </a:moveTo>
                  <a:cubicBezTo>
                    <a:pt x="24" y="11"/>
                    <a:pt x="22" y="7"/>
                    <a:pt x="19" y="5"/>
                  </a:cubicBezTo>
                  <a:cubicBezTo>
                    <a:pt x="19" y="5"/>
                    <a:pt x="19" y="5"/>
                    <a:pt x="19" y="5"/>
                  </a:cubicBezTo>
                  <a:cubicBezTo>
                    <a:pt x="15" y="1"/>
                    <a:pt x="11" y="0"/>
                    <a:pt x="8" y="0"/>
                  </a:cubicBezTo>
                  <a:cubicBezTo>
                    <a:pt x="6" y="0"/>
                    <a:pt x="4" y="0"/>
                    <a:pt x="4" y="0"/>
                  </a:cubicBezTo>
                  <a:cubicBezTo>
                    <a:pt x="3" y="1"/>
                    <a:pt x="2" y="2"/>
                    <a:pt x="2" y="3"/>
                  </a:cubicBezTo>
                  <a:cubicBezTo>
                    <a:pt x="2" y="4"/>
                    <a:pt x="3" y="5"/>
                    <a:pt x="5" y="5"/>
                  </a:cubicBezTo>
                  <a:cubicBezTo>
                    <a:pt x="5" y="5"/>
                    <a:pt x="5" y="5"/>
                    <a:pt x="5" y="5"/>
                  </a:cubicBezTo>
                  <a:cubicBezTo>
                    <a:pt x="5" y="4"/>
                    <a:pt x="6" y="4"/>
                    <a:pt x="8" y="4"/>
                  </a:cubicBezTo>
                  <a:cubicBezTo>
                    <a:pt x="9" y="5"/>
                    <a:pt x="11" y="5"/>
                    <a:pt x="13" y="6"/>
                  </a:cubicBezTo>
                  <a:cubicBezTo>
                    <a:pt x="12" y="7"/>
                    <a:pt x="11" y="8"/>
                    <a:pt x="9" y="9"/>
                  </a:cubicBezTo>
                  <a:cubicBezTo>
                    <a:pt x="6" y="12"/>
                    <a:pt x="1" y="18"/>
                    <a:pt x="0" y="26"/>
                  </a:cubicBezTo>
                  <a:cubicBezTo>
                    <a:pt x="0" y="26"/>
                    <a:pt x="0" y="26"/>
                    <a:pt x="0" y="27"/>
                  </a:cubicBezTo>
                  <a:cubicBezTo>
                    <a:pt x="0" y="28"/>
                    <a:pt x="1" y="29"/>
                    <a:pt x="2" y="29"/>
                  </a:cubicBezTo>
                  <a:cubicBezTo>
                    <a:pt x="2" y="29"/>
                    <a:pt x="2" y="29"/>
                    <a:pt x="2" y="29"/>
                  </a:cubicBezTo>
                  <a:cubicBezTo>
                    <a:pt x="3" y="29"/>
                    <a:pt x="5" y="28"/>
                    <a:pt x="5" y="27"/>
                  </a:cubicBezTo>
                  <a:cubicBezTo>
                    <a:pt x="5" y="27"/>
                    <a:pt x="5" y="26"/>
                    <a:pt x="5" y="26"/>
                  </a:cubicBezTo>
                  <a:cubicBezTo>
                    <a:pt x="6" y="20"/>
                    <a:pt x="9" y="15"/>
                    <a:pt x="12" y="13"/>
                  </a:cubicBezTo>
                  <a:cubicBezTo>
                    <a:pt x="14" y="11"/>
                    <a:pt x="15" y="10"/>
                    <a:pt x="16" y="9"/>
                  </a:cubicBezTo>
                  <a:cubicBezTo>
                    <a:pt x="17" y="9"/>
                    <a:pt x="17" y="9"/>
                    <a:pt x="17" y="9"/>
                  </a:cubicBezTo>
                  <a:cubicBezTo>
                    <a:pt x="19" y="11"/>
                    <a:pt x="20" y="14"/>
                    <a:pt x="22" y="18"/>
                  </a:cubicBezTo>
                  <a:cubicBezTo>
                    <a:pt x="22" y="18"/>
                    <a:pt x="23" y="19"/>
                    <a:pt x="24" y="19"/>
                  </a:cubicBezTo>
                  <a:cubicBezTo>
                    <a:pt x="24" y="19"/>
                    <a:pt x="24" y="19"/>
                    <a:pt x="25" y="19"/>
                  </a:cubicBezTo>
                  <a:cubicBezTo>
                    <a:pt x="26" y="18"/>
                    <a:pt x="26" y="17"/>
                    <a:pt x="26" y="16"/>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21"/>
            <p:cNvSpPr>
              <a:spLocks noChangeArrowheads="1"/>
            </p:cNvSpPr>
            <p:nvPr/>
          </p:nvSpPr>
          <p:spPr bwMode="auto">
            <a:xfrm>
              <a:off x="4760020"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2"/>
            <p:cNvSpPr/>
            <p:nvPr/>
          </p:nvSpPr>
          <p:spPr bwMode="auto">
            <a:xfrm>
              <a:off x="4763702" y="6283762"/>
              <a:ext cx="19327" cy="13805"/>
            </a:xfrm>
            <a:custGeom>
              <a:avLst/>
              <a:gdLst>
                <a:gd name="T0" fmla="*/ 28 w 29"/>
                <a:gd name="T1" fmla="*/ 6 h 21"/>
                <a:gd name="T2" fmla="*/ 17 w 29"/>
                <a:gd name="T3" fmla="*/ 18 h 21"/>
                <a:gd name="T4" fmla="*/ 2 w 29"/>
                <a:gd name="T5" fmla="*/ 15 h 21"/>
                <a:gd name="T6" fmla="*/ 12 w 29"/>
                <a:gd name="T7" fmla="*/ 2 h 21"/>
                <a:gd name="T8" fmla="*/ 28 w 29"/>
                <a:gd name="T9" fmla="*/ 6 h 21"/>
              </a:gdLst>
              <a:ahLst/>
              <a:cxnLst>
                <a:cxn ang="0">
                  <a:pos x="T0" y="T1"/>
                </a:cxn>
                <a:cxn ang="0">
                  <a:pos x="T2" y="T3"/>
                </a:cxn>
                <a:cxn ang="0">
                  <a:pos x="T4" y="T5"/>
                </a:cxn>
                <a:cxn ang="0">
                  <a:pos x="T6" y="T7"/>
                </a:cxn>
                <a:cxn ang="0">
                  <a:pos x="T8" y="T9"/>
                </a:cxn>
              </a:cxnLst>
              <a:rect l="0" t="0" r="r" b="b"/>
              <a:pathLst>
                <a:path w="29" h="21">
                  <a:moveTo>
                    <a:pt x="28" y="6"/>
                  </a:moveTo>
                  <a:cubicBezTo>
                    <a:pt x="29" y="10"/>
                    <a:pt x="24" y="16"/>
                    <a:pt x="17" y="18"/>
                  </a:cubicBezTo>
                  <a:cubicBezTo>
                    <a:pt x="10" y="21"/>
                    <a:pt x="3" y="19"/>
                    <a:pt x="2" y="15"/>
                  </a:cubicBezTo>
                  <a:cubicBezTo>
                    <a:pt x="0" y="10"/>
                    <a:pt x="5" y="5"/>
                    <a:pt x="12" y="2"/>
                  </a:cubicBezTo>
                  <a:cubicBezTo>
                    <a:pt x="19" y="0"/>
                    <a:pt x="26" y="1"/>
                    <a:pt x="28"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23"/>
            <p:cNvSpPr>
              <a:spLocks noChangeArrowheads="1"/>
            </p:cNvSpPr>
            <p:nvPr/>
          </p:nvSpPr>
          <p:spPr bwMode="auto">
            <a:xfrm>
              <a:off x="4643139" y="6281461"/>
              <a:ext cx="34972" cy="37273"/>
            </a:xfrm>
            <a:prstGeom prst="ellipse">
              <a:avLst/>
            </a:pr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4"/>
            <p:cNvSpPr/>
            <p:nvPr/>
          </p:nvSpPr>
          <p:spPr bwMode="auto">
            <a:xfrm>
              <a:off x="4647280" y="6283762"/>
              <a:ext cx="18867" cy="13805"/>
            </a:xfrm>
            <a:custGeom>
              <a:avLst/>
              <a:gdLst>
                <a:gd name="T0" fmla="*/ 27 w 28"/>
                <a:gd name="T1" fmla="*/ 6 h 21"/>
                <a:gd name="T2" fmla="*/ 17 w 28"/>
                <a:gd name="T3" fmla="*/ 18 h 21"/>
                <a:gd name="T4" fmla="*/ 1 w 28"/>
                <a:gd name="T5" fmla="*/ 15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0"/>
                    <a:pt x="24" y="16"/>
                    <a:pt x="17" y="18"/>
                  </a:cubicBezTo>
                  <a:cubicBezTo>
                    <a:pt x="9" y="21"/>
                    <a:pt x="2" y="19"/>
                    <a:pt x="1" y="15"/>
                  </a:cubicBezTo>
                  <a:cubicBezTo>
                    <a:pt x="0" y="10"/>
                    <a:pt x="4" y="5"/>
                    <a:pt x="11" y="2"/>
                  </a:cubicBezTo>
                  <a:cubicBezTo>
                    <a:pt x="19" y="0"/>
                    <a:pt x="26" y="1"/>
                    <a:pt x="27" y="6"/>
                  </a:cubicBezTo>
                  <a:close/>
                </a:path>
              </a:pathLst>
            </a:custGeom>
            <a:solidFill>
              <a:srgbClr val="F9F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5"/>
            <p:cNvSpPr/>
            <p:nvPr/>
          </p:nvSpPr>
          <p:spPr bwMode="auto">
            <a:xfrm>
              <a:off x="4759560" y="6256152"/>
              <a:ext cx="40494" cy="16106"/>
            </a:xfrm>
            <a:custGeom>
              <a:avLst/>
              <a:gdLst>
                <a:gd name="T0" fmla="*/ 2 w 60"/>
                <a:gd name="T1" fmla="*/ 23 h 24"/>
                <a:gd name="T2" fmla="*/ 1 w 60"/>
                <a:gd name="T3" fmla="*/ 19 h 24"/>
                <a:gd name="T4" fmla="*/ 1 w 60"/>
                <a:gd name="T5" fmla="*/ 19 h 24"/>
                <a:gd name="T6" fmla="*/ 7 w 60"/>
                <a:gd name="T7" fmla="*/ 10 h 24"/>
                <a:gd name="T8" fmla="*/ 7 w 60"/>
                <a:gd name="T9" fmla="*/ 10 h 24"/>
                <a:gd name="T10" fmla="*/ 26 w 60"/>
                <a:gd name="T11" fmla="*/ 0 h 24"/>
                <a:gd name="T12" fmla="*/ 26 w 60"/>
                <a:gd name="T13" fmla="*/ 0 h 24"/>
                <a:gd name="T14" fmla="*/ 31 w 60"/>
                <a:gd name="T15" fmla="*/ 0 h 24"/>
                <a:gd name="T16" fmla="*/ 31 w 60"/>
                <a:gd name="T17" fmla="*/ 0 h 24"/>
                <a:gd name="T18" fmla="*/ 59 w 60"/>
                <a:gd name="T19" fmla="*/ 16 h 24"/>
                <a:gd name="T20" fmla="*/ 59 w 60"/>
                <a:gd name="T21" fmla="*/ 16 h 24"/>
                <a:gd name="T22" fmla="*/ 57 w 60"/>
                <a:gd name="T23" fmla="*/ 20 h 24"/>
                <a:gd name="T24" fmla="*/ 57 w 60"/>
                <a:gd name="T25" fmla="*/ 20 h 24"/>
                <a:gd name="T26" fmla="*/ 52 w 60"/>
                <a:gd name="T27" fmla="*/ 19 h 24"/>
                <a:gd name="T28" fmla="*/ 52 w 60"/>
                <a:gd name="T29" fmla="*/ 19 h 24"/>
                <a:gd name="T30" fmla="*/ 31 w 60"/>
                <a:gd name="T31" fmla="*/ 7 h 24"/>
                <a:gd name="T32" fmla="*/ 31 w 60"/>
                <a:gd name="T33" fmla="*/ 7 h 24"/>
                <a:gd name="T34" fmla="*/ 27 w 60"/>
                <a:gd name="T35" fmla="*/ 7 h 24"/>
                <a:gd name="T36" fmla="*/ 27 w 60"/>
                <a:gd name="T37" fmla="*/ 7 h 24"/>
                <a:gd name="T38" fmla="*/ 14 w 60"/>
                <a:gd name="T39" fmla="*/ 14 h 24"/>
                <a:gd name="T40" fmla="*/ 14 w 60"/>
                <a:gd name="T41" fmla="*/ 14 h 24"/>
                <a:gd name="T42" fmla="*/ 8 w 60"/>
                <a:gd name="T43" fmla="*/ 22 h 24"/>
                <a:gd name="T44" fmla="*/ 8 w 60"/>
                <a:gd name="T45" fmla="*/ 22 h 24"/>
                <a:gd name="T46" fmla="*/ 7 w 60"/>
                <a:gd name="T47" fmla="*/ 22 h 24"/>
                <a:gd name="T48" fmla="*/ 7 w 60"/>
                <a:gd name="T49" fmla="*/ 22 h 24"/>
                <a:gd name="T50" fmla="*/ 4 w 60"/>
                <a:gd name="T51" fmla="*/ 24 h 24"/>
                <a:gd name="T52" fmla="*/ 4 w 60"/>
                <a:gd name="T53" fmla="*/ 24 h 24"/>
                <a:gd name="T54" fmla="*/ 2 w 60"/>
                <a:gd name="T5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24">
                  <a:moveTo>
                    <a:pt x="2" y="23"/>
                  </a:moveTo>
                  <a:cubicBezTo>
                    <a:pt x="0" y="23"/>
                    <a:pt x="0" y="20"/>
                    <a:pt x="1" y="19"/>
                  </a:cubicBezTo>
                  <a:cubicBezTo>
                    <a:pt x="1" y="19"/>
                    <a:pt x="1" y="19"/>
                    <a:pt x="1" y="19"/>
                  </a:cubicBezTo>
                  <a:cubicBezTo>
                    <a:pt x="1" y="19"/>
                    <a:pt x="3" y="15"/>
                    <a:pt x="7" y="10"/>
                  </a:cubicBezTo>
                  <a:cubicBezTo>
                    <a:pt x="7" y="10"/>
                    <a:pt x="7" y="10"/>
                    <a:pt x="7" y="10"/>
                  </a:cubicBezTo>
                  <a:cubicBezTo>
                    <a:pt x="12" y="6"/>
                    <a:pt x="18" y="1"/>
                    <a:pt x="26" y="0"/>
                  </a:cubicBezTo>
                  <a:cubicBezTo>
                    <a:pt x="26" y="0"/>
                    <a:pt x="26" y="0"/>
                    <a:pt x="26" y="0"/>
                  </a:cubicBezTo>
                  <a:cubicBezTo>
                    <a:pt x="27" y="0"/>
                    <a:pt x="29" y="0"/>
                    <a:pt x="31" y="0"/>
                  </a:cubicBezTo>
                  <a:cubicBezTo>
                    <a:pt x="31" y="0"/>
                    <a:pt x="31" y="0"/>
                    <a:pt x="31" y="0"/>
                  </a:cubicBezTo>
                  <a:cubicBezTo>
                    <a:pt x="43" y="0"/>
                    <a:pt x="54" y="6"/>
                    <a:pt x="59" y="16"/>
                  </a:cubicBezTo>
                  <a:cubicBezTo>
                    <a:pt x="59" y="16"/>
                    <a:pt x="59" y="16"/>
                    <a:pt x="59" y="16"/>
                  </a:cubicBezTo>
                  <a:cubicBezTo>
                    <a:pt x="60" y="17"/>
                    <a:pt x="59" y="19"/>
                    <a:pt x="57" y="20"/>
                  </a:cubicBezTo>
                  <a:cubicBezTo>
                    <a:pt x="57" y="20"/>
                    <a:pt x="57" y="20"/>
                    <a:pt x="57" y="20"/>
                  </a:cubicBezTo>
                  <a:cubicBezTo>
                    <a:pt x="55" y="21"/>
                    <a:pt x="53" y="21"/>
                    <a:pt x="52" y="19"/>
                  </a:cubicBezTo>
                  <a:cubicBezTo>
                    <a:pt x="52" y="19"/>
                    <a:pt x="52" y="19"/>
                    <a:pt x="52" y="19"/>
                  </a:cubicBezTo>
                  <a:cubicBezTo>
                    <a:pt x="48" y="12"/>
                    <a:pt x="41" y="7"/>
                    <a:pt x="31" y="7"/>
                  </a:cubicBezTo>
                  <a:cubicBezTo>
                    <a:pt x="31" y="7"/>
                    <a:pt x="31" y="7"/>
                    <a:pt x="31" y="7"/>
                  </a:cubicBezTo>
                  <a:cubicBezTo>
                    <a:pt x="30" y="7"/>
                    <a:pt x="28" y="7"/>
                    <a:pt x="27" y="7"/>
                  </a:cubicBezTo>
                  <a:cubicBezTo>
                    <a:pt x="27" y="7"/>
                    <a:pt x="27" y="7"/>
                    <a:pt x="27" y="7"/>
                  </a:cubicBezTo>
                  <a:cubicBezTo>
                    <a:pt x="22" y="8"/>
                    <a:pt x="18" y="11"/>
                    <a:pt x="14" y="14"/>
                  </a:cubicBezTo>
                  <a:cubicBezTo>
                    <a:pt x="14" y="14"/>
                    <a:pt x="14" y="14"/>
                    <a:pt x="14" y="14"/>
                  </a:cubicBezTo>
                  <a:cubicBezTo>
                    <a:pt x="11" y="17"/>
                    <a:pt x="9" y="20"/>
                    <a:pt x="8" y="22"/>
                  </a:cubicBezTo>
                  <a:cubicBezTo>
                    <a:pt x="8" y="22"/>
                    <a:pt x="8" y="22"/>
                    <a:pt x="8" y="22"/>
                  </a:cubicBezTo>
                  <a:cubicBezTo>
                    <a:pt x="7" y="22"/>
                    <a:pt x="7" y="22"/>
                    <a:pt x="7" y="22"/>
                  </a:cubicBezTo>
                  <a:cubicBezTo>
                    <a:pt x="7" y="22"/>
                    <a:pt x="7" y="22"/>
                    <a:pt x="7" y="22"/>
                  </a:cubicBezTo>
                  <a:cubicBezTo>
                    <a:pt x="7" y="23"/>
                    <a:pt x="5" y="24"/>
                    <a:pt x="4" y="24"/>
                  </a:cubicBezTo>
                  <a:cubicBezTo>
                    <a:pt x="4" y="24"/>
                    <a:pt x="4" y="24"/>
                    <a:pt x="4" y="24"/>
                  </a:cubicBezTo>
                  <a:cubicBezTo>
                    <a:pt x="3" y="24"/>
                    <a:pt x="3" y="24"/>
                    <a:pt x="2" y="23"/>
                  </a:cubicBezTo>
                  <a:close/>
                </a:path>
              </a:pathLst>
            </a:custGeom>
            <a:solidFill>
              <a:srgbClr val="3F24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6"/>
            <p:cNvSpPr/>
            <p:nvPr/>
          </p:nvSpPr>
          <p:spPr bwMode="auto">
            <a:xfrm>
              <a:off x="4694217" y="6319194"/>
              <a:ext cx="38654" cy="16106"/>
            </a:xfrm>
            <a:custGeom>
              <a:avLst/>
              <a:gdLst>
                <a:gd name="T0" fmla="*/ 29 w 57"/>
                <a:gd name="T1" fmla="*/ 24 h 24"/>
                <a:gd name="T2" fmla="*/ 0 w 57"/>
                <a:gd name="T3" fmla="*/ 6 h 24"/>
                <a:gd name="T4" fmla="*/ 0 w 57"/>
                <a:gd name="T5" fmla="*/ 6 h 24"/>
                <a:gd name="T6" fmla="*/ 1 w 57"/>
                <a:gd name="T7" fmla="*/ 3 h 24"/>
                <a:gd name="T8" fmla="*/ 1 w 57"/>
                <a:gd name="T9" fmla="*/ 3 h 24"/>
                <a:gd name="T10" fmla="*/ 4 w 57"/>
                <a:gd name="T11" fmla="*/ 4 h 24"/>
                <a:gd name="T12" fmla="*/ 4 w 57"/>
                <a:gd name="T13" fmla="*/ 4 h 24"/>
                <a:gd name="T14" fmla="*/ 5 w 57"/>
                <a:gd name="T15" fmla="*/ 4 h 24"/>
                <a:gd name="T16" fmla="*/ 5 w 57"/>
                <a:gd name="T17" fmla="*/ 4 h 24"/>
                <a:gd name="T18" fmla="*/ 6 w 57"/>
                <a:gd name="T19" fmla="*/ 6 h 24"/>
                <a:gd name="T20" fmla="*/ 6 w 57"/>
                <a:gd name="T21" fmla="*/ 6 h 24"/>
                <a:gd name="T22" fmla="*/ 11 w 57"/>
                <a:gd name="T23" fmla="*/ 11 h 24"/>
                <a:gd name="T24" fmla="*/ 11 w 57"/>
                <a:gd name="T25" fmla="*/ 11 h 24"/>
                <a:gd name="T26" fmla="*/ 30 w 57"/>
                <a:gd name="T27" fmla="*/ 19 h 24"/>
                <a:gd name="T28" fmla="*/ 30 w 57"/>
                <a:gd name="T29" fmla="*/ 19 h 24"/>
                <a:gd name="T30" fmla="*/ 47 w 57"/>
                <a:gd name="T31" fmla="*/ 13 h 24"/>
                <a:gd name="T32" fmla="*/ 47 w 57"/>
                <a:gd name="T33" fmla="*/ 13 h 24"/>
                <a:gd name="T34" fmla="*/ 52 w 57"/>
                <a:gd name="T35" fmla="*/ 3 h 24"/>
                <a:gd name="T36" fmla="*/ 52 w 57"/>
                <a:gd name="T37" fmla="*/ 3 h 24"/>
                <a:gd name="T38" fmla="*/ 54 w 57"/>
                <a:gd name="T39" fmla="*/ 0 h 24"/>
                <a:gd name="T40" fmla="*/ 54 w 57"/>
                <a:gd name="T41" fmla="*/ 0 h 24"/>
                <a:gd name="T42" fmla="*/ 57 w 57"/>
                <a:gd name="T43" fmla="*/ 3 h 24"/>
                <a:gd name="T44" fmla="*/ 57 w 57"/>
                <a:gd name="T45" fmla="*/ 3 h 24"/>
                <a:gd name="T46" fmla="*/ 50 w 57"/>
                <a:gd name="T47" fmla="*/ 17 h 24"/>
                <a:gd name="T48" fmla="*/ 50 w 57"/>
                <a:gd name="T49" fmla="*/ 17 h 24"/>
                <a:gd name="T50" fmla="*/ 30 w 57"/>
                <a:gd name="T51" fmla="*/ 24 h 24"/>
                <a:gd name="T52" fmla="*/ 30 w 57"/>
                <a:gd name="T53" fmla="*/ 24 h 24"/>
                <a:gd name="T54" fmla="*/ 29 w 57"/>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24">
                  <a:moveTo>
                    <a:pt x="29" y="24"/>
                  </a:moveTo>
                  <a:cubicBezTo>
                    <a:pt x="10" y="22"/>
                    <a:pt x="0" y="7"/>
                    <a:pt x="0" y="6"/>
                  </a:cubicBezTo>
                  <a:cubicBezTo>
                    <a:pt x="0" y="6"/>
                    <a:pt x="0" y="6"/>
                    <a:pt x="0" y="6"/>
                  </a:cubicBezTo>
                  <a:cubicBezTo>
                    <a:pt x="0" y="5"/>
                    <a:pt x="0" y="4"/>
                    <a:pt x="1" y="3"/>
                  </a:cubicBezTo>
                  <a:cubicBezTo>
                    <a:pt x="1" y="3"/>
                    <a:pt x="1" y="3"/>
                    <a:pt x="1" y="3"/>
                  </a:cubicBezTo>
                  <a:cubicBezTo>
                    <a:pt x="2" y="2"/>
                    <a:pt x="4" y="3"/>
                    <a:pt x="4" y="4"/>
                  </a:cubicBezTo>
                  <a:cubicBezTo>
                    <a:pt x="4" y="4"/>
                    <a:pt x="4" y="4"/>
                    <a:pt x="4" y="4"/>
                  </a:cubicBezTo>
                  <a:cubicBezTo>
                    <a:pt x="4" y="4"/>
                    <a:pt x="4" y="4"/>
                    <a:pt x="5" y="4"/>
                  </a:cubicBezTo>
                  <a:cubicBezTo>
                    <a:pt x="5" y="4"/>
                    <a:pt x="5" y="4"/>
                    <a:pt x="5" y="4"/>
                  </a:cubicBezTo>
                  <a:cubicBezTo>
                    <a:pt x="5" y="5"/>
                    <a:pt x="5" y="5"/>
                    <a:pt x="6" y="6"/>
                  </a:cubicBezTo>
                  <a:cubicBezTo>
                    <a:pt x="6" y="6"/>
                    <a:pt x="6" y="6"/>
                    <a:pt x="6" y="6"/>
                  </a:cubicBezTo>
                  <a:cubicBezTo>
                    <a:pt x="7" y="7"/>
                    <a:pt x="8" y="9"/>
                    <a:pt x="11" y="11"/>
                  </a:cubicBezTo>
                  <a:cubicBezTo>
                    <a:pt x="11" y="11"/>
                    <a:pt x="11" y="11"/>
                    <a:pt x="11" y="11"/>
                  </a:cubicBezTo>
                  <a:cubicBezTo>
                    <a:pt x="15" y="14"/>
                    <a:pt x="21" y="18"/>
                    <a:pt x="30" y="19"/>
                  </a:cubicBezTo>
                  <a:cubicBezTo>
                    <a:pt x="30" y="19"/>
                    <a:pt x="30" y="19"/>
                    <a:pt x="30" y="19"/>
                  </a:cubicBezTo>
                  <a:cubicBezTo>
                    <a:pt x="38" y="19"/>
                    <a:pt x="44" y="17"/>
                    <a:pt x="47" y="13"/>
                  </a:cubicBezTo>
                  <a:cubicBezTo>
                    <a:pt x="47" y="13"/>
                    <a:pt x="47" y="13"/>
                    <a:pt x="47" y="13"/>
                  </a:cubicBezTo>
                  <a:cubicBezTo>
                    <a:pt x="50" y="10"/>
                    <a:pt x="52" y="5"/>
                    <a:pt x="52" y="3"/>
                  </a:cubicBezTo>
                  <a:cubicBezTo>
                    <a:pt x="52" y="3"/>
                    <a:pt x="52" y="3"/>
                    <a:pt x="52" y="3"/>
                  </a:cubicBezTo>
                  <a:cubicBezTo>
                    <a:pt x="52" y="1"/>
                    <a:pt x="53" y="0"/>
                    <a:pt x="54" y="0"/>
                  </a:cubicBezTo>
                  <a:cubicBezTo>
                    <a:pt x="54" y="0"/>
                    <a:pt x="54" y="0"/>
                    <a:pt x="54" y="0"/>
                  </a:cubicBezTo>
                  <a:cubicBezTo>
                    <a:pt x="56" y="0"/>
                    <a:pt x="57" y="2"/>
                    <a:pt x="57" y="3"/>
                  </a:cubicBezTo>
                  <a:cubicBezTo>
                    <a:pt x="57" y="3"/>
                    <a:pt x="57" y="3"/>
                    <a:pt x="57" y="3"/>
                  </a:cubicBezTo>
                  <a:cubicBezTo>
                    <a:pt x="56" y="7"/>
                    <a:pt x="55" y="12"/>
                    <a:pt x="50" y="17"/>
                  </a:cubicBezTo>
                  <a:cubicBezTo>
                    <a:pt x="50" y="17"/>
                    <a:pt x="50" y="17"/>
                    <a:pt x="50" y="17"/>
                  </a:cubicBezTo>
                  <a:cubicBezTo>
                    <a:pt x="46" y="21"/>
                    <a:pt x="39" y="24"/>
                    <a:pt x="30" y="24"/>
                  </a:cubicBezTo>
                  <a:cubicBezTo>
                    <a:pt x="30" y="24"/>
                    <a:pt x="30" y="24"/>
                    <a:pt x="30" y="24"/>
                  </a:cubicBezTo>
                  <a:cubicBezTo>
                    <a:pt x="29" y="24"/>
                    <a:pt x="29" y="24"/>
                    <a:pt x="29" y="2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7"/>
            <p:cNvSpPr/>
            <p:nvPr/>
          </p:nvSpPr>
          <p:spPr bwMode="auto">
            <a:xfrm>
              <a:off x="4657864" y="6344964"/>
              <a:ext cx="118262" cy="29450"/>
            </a:xfrm>
            <a:custGeom>
              <a:avLst/>
              <a:gdLst>
                <a:gd name="T0" fmla="*/ 1 w 176"/>
                <a:gd name="T1" fmla="*/ 14 h 44"/>
                <a:gd name="T2" fmla="*/ 2 w 176"/>
                <a:gd name="T3" fmla="*/ 10 h 44"/>
                <a:gd name="T4" fmla="*/ 2 w 176"/>
                <a:gd name="T5" fmla="*/ 10 h 44"/>
                <a:gd name="T6" fmla="*/ 5 w 176"/>
                <a:gd name="T7" fmla="*/ 11 h 44"/>
                <a:gd name="T8" fmla="*/ 5 w 176"/>
                <a:gd name="T9" fmla="*/ 11 h 44"/>
                <a:gd name="T10" fmla="*/ 5 w 176"/>
                <a:gd name="T11" fmla="*/ 12 h 44"/>
                <a:gd name="T12" fmla="*/ 5 w 176"/>
                <a:gd name="T13" fmla="*/ 12 h 44"/>
                <a:gd name="T14" fmla="*/ 6 w 176"/>
                <a:gd name="T15" fmla="*/ 12 h 44"/>
                <a:gd name="T16" fmla="*/ 6 w 176"/>
                <a:gd name="T17" fmla="*/ 12 h 44"/>
                <a:gd name="T18" fmla="*/ 8 w 176"/>
                <a:gd name="T19" fmla="*/ 15 h 44"/>
                <a:gd name="T20" fmla="*/ 8 w 176"/>
                <a:gd name="T21" fmla="*/ 15 h 44"/>
                <a:gd name="T22" fmla="*/ 17 w 176"/>
                <a:gd name="T23" fmla="*/ 24 h 44"/>
                <a:gd name="T24" fmla="*/ 17 w 176"/>
                <a:gd name="T25" fmla="*/ 24 h 44"/>
                <a:gd name="T26" fmla="*/ 60 w 176"/>
                <a:gd name="T27" fmla="*/ 39 h 44"/>
                <a:gd name="T28" fmla="*/ 60 w 176"/>
                <a:gd name="T29" fmla="*/ 39 h 44"/>
                <a:gd name="T30" fmla="*/ 65 w 176"/>
                <a:gd name="T31" fmla="*/ 39 h 44"/>
                <a:gd name="T32" fmla="*/ 65 w 176"/>
                <a:gd name="T33" fmla="*/ 39 h 44"/>
                <a:gd name="T34" fmla="*/ 133 w 176"/>
                <a:gd name="T35" fmla="*/ 33 h 44"/>
                <a:gd name="T36" fmla="*/ 133 w 176"/>
                <a:gd name="T37" fmla="*/ 33 h 44"/>
                <a:gd name="T38" fmla="*/ 171 w 176"/>
                <a:gd name="T39" fmla="*/ 2 h 44"/>
                <a:gd name="T40" fmla="*/ 171 w 176"/>
                <a:gd name="T41" fmla="*/ 2 h 44"/>
                <a:gd name="T42" fmla="*/ 174 w 176"/>
                <a:gd name="T43" fmla="*/ 0 h 44"/>
                <a:gd name="T44" fmla="*/ 174 w 176"/>
                <a:gd name="T45" fmla="*/ 0 h 44"/>
                <a:gd name="T46" fmla="*/ 176 w 176"/>
                <a:gd name="T47" fmla="*/ 3 h 44"/>
                <a:gd name="T48" fmla="*/ 176 w 176"/>
                <a:gd name="T49" fmla="*/ 3 h 44"/>
                <a:gd name="T50" fmla="*/ 134 w 176"/>
                <a:gd name="T51" fmla="*/ 37 h 44"/>
                <a:gd name="T52" fmla="*/ 134 w 176"/>
                <a:gd name="T53" fmla="*/ 37 h 44"/>
                <a:gd name="T54" fmla="*/ 65 w 176"/>
                <a:gd name="T55" fmla="*/ 44 h 44"/>
                <a:gd name="T56" fmla="*/ 65 w 176"/>
                <a:gd name="T57" fmla="*/ 44 h 44"/>
                <a:gd name="T58" fmla="*/ 60 w 176"/>
                <a:gd name="T59" fmla="*/ 44 h 44"/>
                <a:gd name="T60" fmla="*/ 60 w 176"/>
                <a:gd name="T61" fmla="*/ 44 h 44"/>
                <a:gd name="T62" fmla="*/ 60 w 176"/>
                <a:gd name="T63" fmla="*/ 44 h 44"/>
                <a:gd name="T64" fmla="*/ 60 w 176"/>
                <a:gd name="T65" fmla="*/ 44 h 44"/>
                <a:gd name="T66" fmla="*/ 1 w 176"/>
                <a:gd name="T6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44">
                  <a:moveTo>
                    <a:pt x="1" y="14"/>
                  </a:moveTo>
                  <a:cubicBezTo>
                    <a:pt x="0" y="13"/>
                    <a:pt x="1" y="11"/>
                    <a:pt x="2" y="10"/>
                  </a:cubicBezTo>
                  <a:cubicBezTo>
                    <a:pt x="2" y="10"/>
                    <a:pt x="2" y="10"/>
                    <a:pt x="2" y="10"/>
                  </a:cubicBezTo>
                  <a:cubicBezTo>
                    <a:pt x="3" y="10"/>
                    <a:pt x="5" y="10"/>
                    <a:pt x="5" y="11"/>
                  </a:cubicBezTo>
                  <a:cubicBezTo>
                    <a:pt x="5" y="11"/>
                    <a:pt x="5" y="11"/>
                    <a:pt x="5" y="11"/>
                  </a:cubicBezTo>
                  <a:cubicBezTo>
                    <a:pt x="5" y="11"/>
                    <a:pt x="5" y="11"/>
                    <a:pt x="5" y="12"/>
                  </a:cubicBezTo>
                  <a:cubicBezTo>
                    <a:pt x="5" y="12"/>
                    <a:pt x="5" y="12"/>
                    <a:pt x="5" y="12"/>
                  </a:cubicBezTo>
                  <a:cubicBezTo>
                    <a:pt x="5" y="12"/>
                    <a:pt x="6" y="12"/>
                    <a:pt x="6" y="12"/>
                  </a:cubicBezTo>
                  <a:cubicBezTo>
                    <a:pt x="6" y="12"/>
                    <a:pt x="6" y="12"/>
                    <a:pt x="6" y="12"/>
                  </a:cubicBezTo>
                  <a:cubicBezTo>
                    <a:pt x="6" y="13"/>
                    <a:pt x="7" y="14"/>
                    <a:pt x="8" y="15"/>
                  </a:cubicBezTo>
                  <a:cubicBezTo>
                    <a:pt x="8" y="15"/>
                    <a:pt x="8" y="15"/>
                    <a:pt x="8" y="15"/>
                  </a:cubicBezTo>
                  <a:cubicBezTo>
                    <a:pt x="9" y="17"/>
                    <a:pt x="12" y="21"/>
                    <a:pt x="17" y="24"/>
                  </a:cubicBezTo>
                  <a:cubicBezTo>
                    <a:pt x="17" y="24"/>
                    <a:pt x="17" y="24"/>
                    <a:pt x="17" y="24"/>
                  </a:cubicBezTo>
                  <a:cubicBezTo>
                    <a:pt x="25" y="30"/>
                    <a:pt x="39" y="37"/>
                    <a:pt x="60" y="39"/>
                  </a:cubicBezTo>
                  <a:cubicBezTo>
                    <a:pt x="60" y="39"/>
                    <a:pt x="60" y="39"/>
                    <a:pt x="60" y="39"/>
                  </a:cubicBezTo>
                  <a:cubicBezTo>
                    <a:pt x="62" y="39"/>
                    <a:pt x="63" y="39"/>
                    <a:pt x="65" y="39"/>
                  </a:cubicBezTo>
                  <a:cubicBezTo>
                    <a:pt x="65" y="39"/>
                    <a:pt x="65" y="39"/>
                    <a:pt x="65" y="39"/>
                  </a:cubicBezTo>
                  <a:cubicBezTo>
                    <a:pt x="89" y="39"/>
                    <a:pt x="113" y="38"/>
                    <a:pt x="133" y="33"/>
                  </a:cubicBezTo>
                  <a:cubicBezTo>
                    <a:pt x="133" y="33"/>
                    <a:pt x="133" y="33"/>
                    <a:pt x="133" y="33"/>
                  </a:cubicBezTo>
                  <a:cubicBezTo>
                    <a:pt x="152" y="27"/>
                    <a:pt x="167" y="18"/>
                    <a:pt x="171" y="2"/>
                  </a:cubicBezTo>
                  <a:cubicBezTo>
                    <a:pt x="171" y="2"/>
                    <a:pt x="171" y="2"/>
                    <a:pt x="171" y="2"/>
                  </a:cubicBezTo>
                  <a:cubicBezTo>
                    <a:pt x="172" y="1"/>
                    <a:pt x="173" y="0"/>
                    <a:pt x="174" y="0"/>
                  </a:cubicBezTo>
                  <a:cubicBezTo>
                    <a:pt x="174" y="0"/>
                    <a:pt x="174" y="0"/>
                    <a:pt x="174" y="0"/>
                  </a:cubicBezTo>
                  <a:cubicBezTo>
                    <a:pt x="175" y="1"/>
                    <a:pt x="176" y="2"/>
                    <a:pt x="176" y="3"/>
                  </a:cubicBezTo>
                  <a:cubicBezTo>
                    <a:pt x="176" y="3"/>
                    <a:pt x="176" y="3"/>
                    <a:pt x="176" y="3"/>
                  </a:cubicBezTo>
                  <a:cubicBezTo>
                    <a:pt x="170" y="21"/>
                    <a:pt x="154" y="32"/>
                    <a:pt x="134" y="37"/>
                  </a:cubicBezTo>
                  <a:cubicBezTo>
                    <a:pt x="134" y="37"/>
                    <a:pt x="134" y="37"/>
                    <a:pt x="134" y="37"/>
                  </a:cubicBezTo>
                  <a:cubicBezTo>
                    <a:pt x="113" y="43"/>
                    <a:pt x="89" y="44"/>
                    <a:pt x="65" y="44"/>
                  </a:cubicBezTo>
                  <a:cubicBezTo>
                    <a:pt x="65" y="44"/>
                    <a:pt x="65" y="44"/>
                    <a:pt x="65" y="44"/>
                  </a:cubicBezTo>
                  <a:cubicBezTo>
                    <a:pt x="63" y="44"/>
                    <a:pt x="62" y="44"/>
                    <a:pt x="60" y="44"/>
                  </a:cubicBezTo>
                  <a:cubicBezTo>
                    <a:pt x="60" y="44"/>
                    <a:pt x="60" y="44"/>
                    <a:pt x="60" y="44"/>
                  </a:cubicBezTo>
                  <a:cubicBezTo>
                    <a:pt x="60" y="44"/>
                    <a:pt x="60" y="44"/>
                    <a:pt x="60" y="44"/>
                  </a:cubicBezTo>
                  <a:cubicBezTo>
                    <a:pt x="60" y="44"/>
                    <a:pt x="60" y="44"/>
                    <a:pt x="60" y="44"/>
                  </a:cubicBezTo>
                  <a:cubicBezTo>
                    <a:pt x="15" y="41"/>
                    <a:pt x="1" y="14"/>
                    <a:pt x="1" y="14"/>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8"/>
            <p:cNvSpPr/>
            <p:nvPr/>
          </p:nvSpPr>
          <p:spPr bwMode="auto">
            <a:xfrm>
              <a:off x="4766463" y="6333920"/>
              <a:ext cx="17486" cy="12885"/>
            </a:xfrm>
            <a:custGeom>
              <a:avLst/>
              <a:gdLst>
                <a:gd name="T0" fmla="*/ 21 w 26"/>
                <a:gd name="T1" fmla="*/ 17 h 19"/>
                <a:gd name="T2" fmla="*/ 21 w 26"/>
                <a:gd name="T3" fmla="*/ 17 h 19"/>
                <a:gd name="T4" fmla="*/ 21 w 26"/>
                <a:gd name="T5" fmla="*/ 17 h 19"/>
                <a:gd name="T6" fmla="*/ 21 w 26"/>
                <a:gd name="T7" fmla="*/ 17 h 19"/>
                <a:gd name="T8" fmla="*/ 20 w 26"/>
                <a:gd name="T9" fmla="*/ 15 h 19"/>
                <a:gd name="T10" fmla="*/ 20 w 26"/>
                <a:gd name="T11" fmla="*/ 15 h 19"/>
                <a:gd name="T12" fmla="*/ 15 w 26"/>
                <a:gd name="T13" fmla="*/ 7 h 19"/>
                <a:gd name="T14" fmla="*/ 15 w 26"/>
                <a:gd name="T15" fmla="*/ 7 h 19"/>
                <a:gd name="T16" fmla="*/ 11 w 26"/>
                <a:gd name="T17" fmla="*/ 5 h 19"/>
                <a:gd name="T18" fmla="*/ 11 w 26"/>
                <a:gd name="T19" fmla="*/ 5 h 19"/>
                <a:gd name="T20" fmla="*/ 4 w 26"/>
                <a:gd name="T21" fmla="*/ 9 h 19"/>
                <a:gd name="T22" fmla="*/ 4 w 26"/>
                <a:gd name="T23" fmla="*/ 9 h 19"/>
                <a:gd name="T24" fmla="*/ 4 w 26"/>
                <a:gd name="T25" fmla="*/ 9 h 19"/>
                <a:gd name="T26" fmla="*/ 4 w 26"/>
                <a:gd name="T27" fmla="*/ 9 h 19"/>
                <a:gd name="T28" fmla="*/ 4 w 26"/>
                <a:gd name="T29" fmla="*/ 9 h 19"/>
                <a:gd name="T30" fmla="*/ 1 w 26"/>
                <a:gd name="T31" fmla="*/ 10 h 19"/>
                <a:gd name="T32" fmla="*/ 1 w 26"/>
                <a:gd name="T33" fmla="*/ 10 h 19"/>
                <a:gd name="T34" fmla="*/ 1 w 26"/>
                <a:gd name="T35" fmla="*/ 6 h 19"/>
                <a:gd name="T36" fmla="*/ 1 w 26"/>
                <a:gd name="T37" fmla="*/ 6 h 19"/>
                <a:gd name="T38" fmla="*/ 4 w 26"/>
                <a:gd name="T39" fmla="*/ 3 h 19"/>
                <a:gd name="T40" fmla="*/ 4 w 26"/>
                <a:gd name="T41" fmla="*/ 3 h 19"/>
                <a:gd name="T42" fmla="*/ 12 w 26"/>
                <a:gd name="T43" fmla="*/ 0 h 19"/>
                <a:gd name="T44" fmla="*/ 12 w 26"/>
                <a:gd name="T45" fmla="*/ 0 h 19"/>
                <a:gd name="T46" fmla="*/ 18 w 26"/>
                <a:gd name="T47" fmla="*/ 4 h 19"/>
                <a:gd name="T48" fmla="*/ 18 w 26"/>
                <a:gd name="T49" fmla="*/ 4 h 19"/>
                <a:gd name="T50" fmla="*/ 26 w 26"/>
                <a:gd name="T51" fmla="*/ 16 h 19"/>
                <a:gd name="T52" fmla="*/ 26 w 26"/>
                <a:gd name="T53" fmla="*/ 16 h 19"/>
                <a:gd name="T54" fmla="*/ 24 w 26"/>
                <a:gd name="T55" fmla="*/ 19 h 19"/>
                <a:gd name="T56" fmla="*/ 24 w 26"/>
                <a:gd name="T57" fmla="*/ 19 h 19"/>
                <a:gd name="T58" fmla="*/ 24 w 26"/>
                <a:gd name="T59" fmla="*/ 19 h 19"/>
                <a:gd name="T60" fmla="*/ 24 w 26"/>
                <a:gd name="T61" fmla="*/ 19 h 19"/>
                <a:gd name="T62" fmla="*/ 21 w 26"/>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21" y="17"/>
                  </a:moveTo>
                  <a:cubicBezTo>
                    <a:pt x="21" y="17"/>
                    <a:pt x="21" y="17"/>
                    <a:pt x="21" y="17"/>
                  </a:cubicBezTo>
                  <a:cubicBezTo>
                    <a:pt x="21" y="17"/>
                    <a:pt x="21" y="17"/>
                    <a:pt x="21" y="17"/>
                  </a:cubicBezTo>
                  <a:cubicBezTo>
                    <a:pt x="21" y="17"/>
                    <a:pt x="21" y="17"/>
                    <a:pt x="21" y="17"/>
                  </a:cubicBezTo>
                  <a:cubicBezTo>
                    <a:pt x="21" y="16"/>
                    <a:pt x="21" y="16"/>
                    <a:pt x="20" y="15"/>
                  </a:cubicBezTo>
                  <a:cubicBezTo>
                    <a:pt x="20" y="15"/>
                    <a:pt x="20" y="15"/>
                    <a:pt x="20" y="15"/>
                  </a:cubicBezTo>
                  <a:cubicBezTo>
                    <a:pt x="20" y="13"/>
                    <a:pt x="18" y="11"/>
                    <a:pt x="15" y="7"/>
                  </a:cubicBezTo>
                  <a:cubicBezTo>
                    <a:pt x="15" y="7"/>
                    <a:pt x="15" y="7"/>
                    <a:pt x="15" y="7"/>
                  </a:cubicBezTo>
                  <a:cubicBezTo>
                    <a:pt x="14" y="6"/>
                    <a:pt x="12" y="5"/>
                    <a:pt x="11" y="5"/>
                  </a:cubicBezTo>
                  <a:cubicBezTo>
                    <a:pt x="11" y="5"/>
                    <a:pt x="11" y="5"/>
                    <a:pt x="11" y="5"/>
                  </a:cubicBezTo>
                  <a:cubicBezTo>
                    <a:pt x="9" y="5"/>
                    <a:pt x="5" y="8"/>
                    <a:pt x="4" y="9"/>
                  </a:cubicBezTo>
                  <a:cubicBezTo>
                    <a:pt x="4" y="9"/>
                    <a:pt x="4" y="9"/>
                    <a:pt x="4" y="9"/>
                  </a:cubicBezTo>
                  <a:cubicBezTo>
                    <a:pt x="4" y="9"/>
                    <a:pt x="4" y="9"/>
                    <a:pt x="4" y="9"/>
                  </a:cubicBezTo>
                  <a:cubicBezTo>
                    <a:pt x="4" y="9"/>
                    <a:pt x="4" y="9"/>
                    <a:pt x="4" y="9"/>
                  </a:cubicBezTo>
                  <a:cubicBezTo>
                    <a:pt x="4" y="9"/>
                    <a:pt x="4" y="9"/>
                    <a:pt x="4" y="9"/>
                  </a:cubicBezTo>
                  <a:cubicBezTo>
                    <a:pt x="3" y="10"/>
                    <a:pt x="2" y="11"/>
                    <a:pt x="1" y="10"/>
                  </a:cubicBezTo>
                  <a:cubicBezTo>
                    <a:pt x="1" y="10"/>
                    <a:pt x="1" y="10"/>
                    <a:pt x="1" y="10"/>
                  </a:cubicBezTo>
                  <a:cubicBezTo>
                    <a:pt x="0" y="9"/>
                    <a:pt x="0" y="7"/>
                    <a:pt x="1" y="6"/>
                  </a:cubicBezTo>
                  <a:cubicBezTo>
                    <a:pt x="1" y="6"/>
                    <a:pt x="1" y="6"/>
                    <a:pt x="1" y="6"/>
                  </a:cubicBezTo>
                  <a:cubicBezTo>
                    <a:pt x="1" y="6"/>
                    <a:pt x="2" y="5"/>
                    <a:pt x="4" y="3"/>
                  </a:cubicBezTo>
                  <a:cubicBezTo>
                    <a:pt x="4" y="3"/>
                    <a:pt x="4" y="3"/>
                    <a:pt x="4" y="3"/>
                  </a:cubicBezTo>
                  <a:cubicBezTo>
                    <a:pt x="6" y="2"/>
                    <a:pt x="8" y="0"/>
                    <a:pt x="12" y="0"/>
                  </a:cubicBezTo>
                  <a:cubicBezTo>
                    <a:pt x="12" y="0"/>
                    <a:pt x="12" y="0"/>
                    <a:pt x="12" y="0"/>
                  </a:cubicBezTo>
                  <a:cubicBezTo>
                    <a:pt x="14" y="0"/>
                    <a:pt x="16" y="2"/>
                    <a:pt x="18" y="4"/>
                  </a:cubicBezTo>
                  <a:cubicBezTo>
                    <a:pt x="18" y="4"/>
                    <a:pt x="18" y="4"/>
                    <a:pt x="18" y="4"/>
                  </a:cubicBezTo>
                  <a:cubicBezTo>
                    <a:pt x="25" y="12"/>
                    <a:pt x="26" y="15"/>
                    <a:pt x="26" y="16"/>
                  </a:cubicBezTo>
                  <a:cubicBezTo>
                    <a:pt x="26" y="16"/>
                    <a:pt x="26" y="16"/>
                    <a:pt x="26" y="16"/>
                  </a:cubicBezTo>
                  <a:cubicBezTo>
                    <a:pt x="26" y="17"/>
                    <a:pt x="26" y="19"/>
                    <a:pt x="24" y="19"/>
                  </a:cubicBezTo>
                  <a:cubicBezTo>
                    <a:pt x="24" y="19"/>
                    <a:pt x="24" y="19"/>
                    <a:pt x="24" y="19"/>
                  </a:cubicBezTo>
                  <a:cubicBezTo>
                    <a:pt x="24" y="19"/>
                    <a:pt x="24" y="19"/>
                    <a:pt x="24" y="19"/>
                  </a:cubicBezTo>
                  <a:cubicBezTo>
                    <a:pt x="24" y="19"/>
                    <a:pt x="24" y="19"/>
                    <a:pt x="24" y="19"/>
                  </a:cubicBezTo>
                  <a:cubicBezTo>
                    <a:pt x="23" y="19"/>
                    <a:pt x="22" y="18"/>
                    <a:pt x="21" y="17"/>
                  </a:cubicBezTo>
                  <a:close/>
                </a:path>
              </a:pathLst>
            </a:custGeom>
            <a:solidFill>
              <a:srgbClr val="F4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 y="3786692"/>
            <a:ext cx="3506993" cy="3071308"/>
            <a:chOff x="224341" y="2043987"/>
            <a:chExt cx="3185832" cy="2536866"/>
          </a:xfrm>
        </p:grpSpPr>
        <p:pic>
          <p:nvPicPr>
            <p:cNvPr id="4" name="Picture 4"/>
            <p:cNvPicPr>
              <a:picLocks noChangeAspect="1" noChangeArrowheads="1"/>
            </p:cNvPicPr>
            <p:nvPr/>
          </p:nvPicPr>
          <p:blipFill>
            <a:blip r:embed="rId1"/>
            <a:srcRect/>
            <a:stretch>
              <a:fillRect/>
            </a:stretch>
          </p:blipFill>
          <p:spPr bwMode="auto">
            <a:xfrm>
              <a:off x="224341" y="2043987"/>
              <a:ext cx="3185832" cy="2536866"/>
            </a:xfrm>
            <a:prstGeom prst="rect">
              <a:avLst/>
            </a:prstGeom>
            <a:noFill/>
            <a:ln w="9525">
              <a:noFill/>
              <a:miter lim="800000"/>
              <a:headEnd/>
              <a:tailEnd/>
            </a:ln>
            <a:effectLst/>
          </p:spPr>
        </p:pic>
        <p:sp>
          <p:nvSpPr>
            <p:cNvPr id="5" name="圆角矩形 4"/>
            <p:cNvSpPr/>
            <p:nvPr/>
          </p:nvSpPr>
          <p:spPr>
            <a:xfrm>
              <a:off x="1452281" y="2354986"/>
              <a:ext cx="1506072" cy="11018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咨询渠道！</a:t>
              </a:r>
              <a:endParaRPr lang="zh-CN" altLang="en-US" dirty="0"/>
            </a:p>
          </p:txBody>
        </p:sp>
      </p:grpSp>
      <p:sp>
        <p:nvSpPr>
          <p:cNvPr id="6" name="矩形 8"/>
          <p:cNvSpPr/>
          <p:nvPr/>
        </p:nvSpPr>
        <p:spPr bwMode="auto">
          <a:xfrm>
            <a:off x="3011324" y="745491"/>
            <a:ext cx="8639208" cy="5206701"/>
          </a:xfrm>
          <a:prstGeom prst="rect">
            <a:avLst/>
          </a:prstGeom>
          <a:solidFill>
            <a:schemeClr val="bg2">
              <a:lumMod val="95000"/>
            </a:schemeClr>
          </a:solidFill>
          <a:ln w="38100">
            <a:prstDash val="sysDash"/>
          </a:ln>
        </p:spPr>
        <p:style>
          <a:lnRef idx="2">
            <a:schemeClr val="accent2"/>
          </a:lnRef>
          <a:fillRef idx="1">
            <a:schemeClr val="lt1"/>
          </a:fillRef>
          <a:effectRef idx="0">
            <a:schemeClr val="accent2"/>
          </a:effectRef>
          <a:fontRef idx="minor">
            <a:schemeClr val="dk1"/>
          </a:fontRef>
        </p:style>
        <p:txBody>
          <a:bodyPr/>
          <a:lstStyle/>
          <a:p>
            <a:endParaRPr lang="en-US" altLang="zh-CN" sz="2000" dirty="0" smtClean="0"/>
          </a:p>
          <a:p>
            <a:endParaRPr lang="en-US" altLang="zh-CN" sz="2000" dirty="0" smtClean="0"/>
          </a:p>
          <a:p>
            <a:endParaRPr lang="en-US" altLang="zh-CN" sz="2000" dirty="0" smtClean="0"/>
          </a:p>
          <a:p>
            <a:endParaRPr lang="en-US" altLang="zh-CN" sz="2000" dirty="0" smtClean="0">
              <a:solidFill>
                <a:schemeClr val="tx1"/>
              </a:solidFill>
              <a:effectLst>
                <a:outerShdw blurRad="38100" dist="19050" dir="2700000" algn="tl" rotWithShape="0">
                  <a:schemeClr val="dk1">
                    <a:alpha val="40000"/>
                  </a:schemeClr>
                </a:outerShdw>
              </a:effectLst>
            </a:endParaRPr>
          </a:p>
          <a:p>
            <a:r>
              <a:rPr lang="en-US" altLang="zh-CN" sz="2000" dirty="0" smtClean="0">
                <a:solidFill>
                  <a:schemeClr val="tx1"/>
                </a:solidFill>
                <a:effectLst>
                  <a:outerShdw blurRad="38100" dist="19050" dir="2700000" algn="tl" rotWithShape="0">
                    <a:schemeClr val="dk1">
                      <a:alpha val="40000"/>
                    </a:schemeClr>
                  </a:outerShdw>
                </a:effectLst>
              </a:rPr>
              <a:t>12366</a:t>
            </a:r>
            <a:r>
              <a:rPr lang="zh-CN" altLang="en-US" sz="2000" dirty="0" smtClean="0">
                <a:solidFill>
                  <a:schemeClr val="tx1"/>
                </a:solidFill>
                <a:effectLst>
                  <a:outerShdw blurRad="38100" dist="19050" dir="2700000" algn="tl" rotWithShape="0">
                    <a:schemeClr val="dk1">
                      <a:alpha val="40000"/>
                    </a:schemeClr>
                  </a:outerShdw>
                </a:effectLst>
              </a:rPr>
              <a:t>电话热线</a:t>
            </a:r>
            <a:endParaRPr lang="zh-CN" altLang="en-US" sz="2000" dirty="0" smtClean="0">
              <a:solidFill>
                <a:schemeClr val="tx1"/>
              </a:solidFill>
              <a:effectLst>
                <a:outerShdw blurRad="38100" dist="19050" dir="2700000" algn="tl" rotWithShape="0">
                  <a:schemeClr val="dk1">
                    <a:alpha val="40000"/>
                  </a:schemeClr>
                </a:outerShdw>
              </a:effectLst>
            </a:endParaRPr>
          </a:p>
          <a:p>
            <a:endParaRPr lang="zh-CN" altLang="en-US" sz="2000" dirty="0" smtClean="0"/>
          </a:p>
          <a:p>
            <a:endParaRPr lang="zh-CN" altLang="en-US" sz="2000" dirty="0" smtClean="0"/>
          </a:p>
          <a:p>
            <a:r>
              <a:rPr lang="zh-CN" altLang="en-US" sz="2000" dirty="0" smtClean="0">
                <a:solidFill>
                  <a:schemeClr val="tx1"/>
                </a:solidFill>
                <a:effectLst>
                  <a:outerShdw blurRad="38100" dist="19050" dir="2700000" algn="tl" rotWithShape="0">
                    <a:schemeClr val="dk1">
                      <a:alpha val="40000"/>
                    </a:schemeClr>
                  </a:outerShdw>
                </a:effectLst>
              </a:rPr>
              <a:t>各级税务机关及办税服务厅</a:t>
            </a:r>
            <a:endParaRPr lang="zh-CN" altLang="en-US" sz="2000" dirty="0" smtClean="0">
              <a:solidFill>
                <a:schemeClr val="tx1"/>
              </a:solidFill>
              <a:effectLst>
                <a:outerShdw blurRad="38100" dist="19050" dir="2700000" algn="tl" rotWithShape="0">
                  <a:schemeClr val="dk1">
                    <a:alpha val="40000"/>
                  </a:schemeClr>
                </a:outerShdw>
              </a:effectLst>
            </a:endParaRPr>
          </a:p>
          <a:p>
            <a:endParaRPr lang="zh-CN" altLang="en-US" sz="2000" dirty="0" smtClean="0"/>
          </a:p>
          <a:p>
            <a:endParaRPr lang="zh-CN" altLang="en-US" sz="2000" dirty="0" smtClean="0">
              <a:solidFill>
                <a:schemeClr val="tx1"/>
              </a:solidFill>
              <a:effectLst>
                <a:outerShdw blurRad="38100" dist="19050" dir="2700000" algn="tl" rotWithShape="0">
                  <a:schemeClr val="dk1">
                    <a:alpha val="40000"/>
                  </a:schemeClr>
                </a:outerShdw>
              </a:effectLst>
            </a:endParaRPr>
          </a:p>
          <a:p>
            <a:r>
              <a:rPr lang="zh-CN" altLang="en-US" sz="2000" dirty="0" smtClean="0">
                <a:solidFill>
                  <a:schemeClr val="tx1"/>
                </a:solidFill>
                <a:effectLst>
                  <a:outerShdw blurRad="38100" dist="19050" dir="2700000" algn="tl" rotWithShape="0">
                    <a:schemeClr val="dk1">
                      <a:alpha val="40000"/>
                    </a:schemeClr>
                  </a:outerShdw>
                </a:effectLst>
              </a:rPr>
              <a:t>贵州省税务局官网</a:t>
            </a:r>
            <a:endParaRPr lang="zh-CN" altLang="en-US" sz="2000" dirty="0" smtClean="0">
              <a:solidFill>
                <a:schemeClr val="tx1"/>
              </a:solidFill>
              <a:effectLst>
                <a:outerShdw blurRad="38100" dist="19050" dir="2700000" algn="tl" rotWithShape="0">
                  <a:schemeClr val="dk1">
                    <a:alpha val="40000"/>
                  </a:schemeClr>
                </a:outerShdw>
              </a:effectLst>
            </a:endParaRPr>
          </a:p>
          <a:p>
            <a:endParaRPr lang="zh-CN" altLang="en-US" sz="2000" dirty="0" smtClean="0"/>
          </a:p>
          <a:p>
            <a:endParaRPr lang="zh-CN" altLang="en-US" sz="2000" dirty="0" smtClean="0"/>
          </a:p>
          <a:p>
            <a:r>
              <a:rPr lang="zh-CN" altLang="en-US" sz="2000" dirty="0" smtClean="0">
                <a:solidFill>
                  <a:schemeClr val="tx1"/>
                </a:solidFill>
                <a:effectLst>
                  <a:outerShdw blurRad="38100" dist="19050" dir="2700000" algn="tl" rotWithShape="0">
                    <a:schemeClr val="dk1">
                      <a:alpha val="40000"/>
                    </a:schemeClr>
                  </a:outerShdw>
                </a:effectLst>
              </a:rPr>
              <a:t>各级税务机关建立的个税改革辅导微信群及</a:t>
            </a:r>
            <a:r>
              <a:rPr lang="en-US" altLang="zh-CN" sz="2000" dirty="0" smtClean="0">
                <a:solidFill>
                  <a:schemeClr val="tx1"/>
                </a:solidFill>
                <a:effectLst>
                  <a:outerShdw blurRad="38100" dist="19050" dir="2700000" algn="tl" rotWithShape="0">
                    <a:schemeClr val="dk1">
                      <a:alpha val="40000"/>
                    </a:schemeClr>
                  </a:outerShdw>
                </a:effectLst>
              </a:rPr>
              <a:t>QQ</a:t>
            </a:r>
            <a:r>
              <a:rPr lang="zh-CN" altLang="en-US" sz="2000" dirty="0" smtClean="0">
                <a:solidFill>
                  <a:schemeClr val="tx1"/>
                </a:solidFill>
                <a:effectLst>
                  <a:outerShdw blurRad="38100" dist="19050" dir="2700000" algn="tl" rotWithShape="0">
                    <a:schemeClr val="dk1">
                      <a:alpha val="40000"/>
                    </a:schemeClr>
                  </a:outerShdw>
                </a:effectLst>
              </a:rPr>
              <a:t>群</a:t>
            </a:r>
            <a:endParaRPr lang="zh-CN" altLang="en-US" sz="2000" dirty="0" smtClean="0">
              <a:solidFill>
                <a:schemeClr val="tx1"/>
              </a:solidFill>
              <a:effectLst>
                <a:outerShdw blurRad="38100" dist="19050" dir="2700000" algn="tl" rotWithShape="0">
                  <a:schemeClr val="dk1">
                    <a:alpha val="40000"/>
                  </a:schemeClr>
                </a:outerShdw>
              </a:effectLst>
            </a:endParaRPr>
          </a:p>
          <a:p>
            <a:endParaRPr lang="zh-CN" altLang="en-US" sz="2000" dirty="0" smtClean="0"/>
          </a:p>
          <a:p>
            <a:r>
              <a:rPr lang="zh-CN" altLang="en-US" sz="2000" dirty="0" smtClean="0"/>
              <a:t>。。。。。。</a:t>
            </a:r>
            <a:endParaRPr lang="zh-CN" altLang="en-US" sz="2000" dirty="0" smtClean="0"/>
          </a:p>
          <a:p>
            <a:endParaRPr lang="zh-CN" altLang="en-US" sz="2000" dirty="0" smtClean="0"/>
          </a:p>
          <a:p>
            <a:endParaRPr lang="zh-CN" altLang="en-US" sz="2000" dirty="0" smtClean="0"/>
          </a:p>
          <a:p>
            <a:r>
              <a:rPr lang="zh-CN" altLang="en-US" sz="2000" dirty="0" smtClean="0"/>
              <a:t>　</a:t>
            </a:r>
            <a:endParaRPr lang="zh-CN" altLang="en-US" sz="2000" dirty="0">
              <a:solidFill>
                <a:srgbClr val="000000"/>
              </a:solidFill>
              <a:sym typeface="Arial" panose="020B0604020202020204" pitchFamily="34" charset="0"/>
            </a:endParaRPr>
          </a:p>
        </p:txBody>
      </p:sp>
      <p:pic>
        <p:nvPicPr>
          <p:cNvPr id="3" name="图片 2" descr="https://ss3.baidu.com/7LsWdDW5_xN3otqbppnN2DJv/feed/pic/item/d1160924ab18972b490c03acebcd7b899e510aa5.jpg"/>
          <p:cNvPicPr/>
          <p:nvPr/>
        </p:nvPicPr>
        <p:blipFill>
          <a:blip r:embed="rId2" cstate="print"/>
          <a:srcRect/>
          <a:stretch>
            <a:fillRect/>
          </a:stretch>
        </p:blipFill>
        <p:spPr bwMode="auto">
          <a:xfrm>
            <a:off x="5020945" y="1190625"/>
            <a:ext cx="1471930" cy="114871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占位符 5"/>
          <p:cNvPicPr>
            <a:picLocks noChangeAspect="1"/>
          </p:cNvPicPr>
          <p:nvPr/>
        </p:nvPicPr>
        <p:blipFill>
          <a:blip r:embed="rId1" cstate="print">
            <a:extLst>
              <a:ext uri="{28A0092B-C50C-407E-A947-70E740481C1C}">
                <a14:useLocalDpi xmlns:a14="http://schemas.microsoft.com/office/drawing/2010/main" val="0"/>
              </a:ext>
            </a:extLst>
          </a:blip>
          <a:srcRect t="21625" b="21625"/>
          <a:stretch>
            <a:fillRect/>
          </a:stretch>
        </p:blipFill>
        <p:spPr>
          <a:xfrm>
            <a:off x="0" y="0"/>
            <a:ext cx="12192000" cy="4530436"/>
          </a:xfrm>
          <a:custGeom>
            <a:avLst/>
            <a:gdLst>
              <a:gd name="connsiteX0" fmla="*/ 0 w 12192000"/>
              <a:gd name="connsiteY0" fmla="*/ 0 h 4324350"/>
              <a:gd name="connsiteX1" fmla="*/ 12192000 w 12192000"/>
              <a:gd name="connsiteY1" fmla="*/ 0 h 4324350"/>
              <a:gd name="connsiteX2" fmla="*/ 12192000 w 12192000"/>
              <a:gd name="connsiteY2" fmla="*/ 4324350 h 4324350"/>
              <a:gd name="connsiteX3" fmla="*/ 0 w 121920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12192000" h="4324350">
                <a:moveTo>
                  <a:pt x="0" y="0"/>
                </a:moveTo>
                <a:lnTo>
                  <a:pt x="12192000" y="0"/>
                </a:lnTo>
                <a:lnTo>
                  <a:pt x="12192000" y="4324350"/>
                </a:lnTo>
                <a:lnTo>
                  <a:pt x="0" y="4324350"/>
                </a:lnTo>
                <a:close/>
              </a:path>
            </a:pathLst>
          </a:custGeom>
        </p:spPr>
      </p:pic>
      <p:sp>
        <p:nvSpPr>
          <p:cNvPr id="2" name="矩形 1"/>
          <p:cNvSpPr/>
          <p:nvPr/>
        </p:nvSpPr>
        <p:spPr>
          <a:xfrm>
            <a:off x="0" y="0"/>
            <a:ext cx="12190413" cy="4581128"/>
          </a:xfrm>
          <a:prstGeom prst="rect">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851063" y="4257418"/>
            <a:ext cx="118465" cy="118465"/>
            <a:chOff x="304800" y="673100"/>
            <a:chExt cx="4000500" cy="4000500"/>
          </a:xfrm>
          <a:effectLst>
            <a:outerShdw blurRad="444500" dist="254000" dir="6840000" algn="tr" rotWithShape="0">
              <a:prstClr val="black">
                <a:alpha val="24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6" name="组合 5"/>
          <p:cNvGrpSpPr/>
          <p:nvPr/>
        </p:nvGrpSpPr>
        <p:grpSpPr>
          <a:xfrm>
            <a:off x="4197269" y="1124744"/>
            <a:ext cx="3795875" cy="3795875"/>
            <a:chOff x="304800" y="673100"/>
            <a:chExt cx="4000500" cy="4000500"/>
          </a:xfrm>
          <a:effectLst>
            <a:outerShdw blurRad="444500" dist="254000" dir="6840000" algn="tr" rotWithShape="0">
              <a:prstClr val="black">
                <a:alpha val="45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8" name="椭圆 7"/>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4069519" y="4227388"/>
            <a:ext cx="230235" cy="230235"/>
            <a:chOff x="304800" y="673100"/>
            <a:chExt cx="4000500" cy="4000500"/>
          </a:xfrm>
          <a:effectLst>
            <a:outerShdw blurRad="444500" dist="254000" dir="6840000" algn="tr" rotWithShape="0">
              <a:prstClr val="black">
                <a:alpha val="24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2" name="组合 11"/>
          <p:cNvGrpSpPr/>
          <p:nvPr/>
        </p:nvGrpSpPr>
        <p:grpSpPr>
          <a:xfrm>
            <a:off x="3578119" y="3495065"/>
            <a:ext cx="422461" cy="422461"/>
            <a:chOff x="304800" y="673100"/>
            <a:chExt cx="4000500" cy="4000500"/>
          </a:xfrm>
          <a:effectLst>
            <a:outerShdw blurRad="444500" dist="254000" dir="6840000" algn="tr" rotWithShape="0">
              <a:prstClr val="black">
                <a:alpha val="24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5" name="组合 14"/>
          <p:cNvGrpSpPr/>
          <p:nvPr/>
        </p:nvGrpSpPr>
        <p:grpSpPr>
          <a:xfrm>
            <a:off x="4144392" y="3910744"/>
            <a:ext cx="310724" cy="310724"/>
            <a:chOff x="304800" y="673100"/>
            <a:chExt cx="4000500" cy="4000500"/>
          </a:xfrm>
          <a:effectLst>
            <a:outerShdw blurRad="444500" dist="254000" dir="6840000" algn="tr" rotWithShape="0">
              <a:prstClr val="black">
                <a:alpha val="24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8" name="组合 17"/>
          <p:cNvGrpSpPr/>
          <p:nvPr/>
        </p:nvGrpSpPr>
        <p:grpSpPr>
          <a:xfrm>
            <a:off x="7871190" y="3631390"/>
            <a:ext cx="537818" cy="537818"/>
            <a:chOff x="304800" y="673100"/>
            <a:chExt cx="4000500" cy="4000500"/>
          </a:xfrm>
          <a:effectLst>
            <a:outerShdw blurRad="444500" dist="254000" dir="6840000" algn="tr" rotWithShape="0">
              <a:prstClr val="black">
                <a:alpha val="24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1" name="TextBox 37"/>
          <p:cNvSpPr>
            <a:spLocks noChangeArrowheads="1"/>
          </p:cNvSpPr>
          <p:nvPr/>
        </p:nvSpPr>
        <p:spPr bwMode="auto">
          <a:xfrm>
            <a:off x="3881232" y="2382984"/>
            <a:ext cx="4427949"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ctr" fontAlgn="base">
              <a:spcBef>
                <a:spcPct val="0"/>
              </a:spcBef>
              <a:spcAft>
                <a:spcPct val="0"/>
              </a:spcAft>
              <a:buFont typeface="Arial" panose="020B0604020202020204" pitchFamily="34" charset="0"/>
              <a:buNone/>
            </a:pPr>
            <a:r>
              <a:rPr lang="zh-CN" altLang="en-US" sz="6600" b="1" dirty="0" smtClean="0">
                <a:solidFill>
                  <a:srgbClr val="C00000"/>
                </a:solidFill>
                <a:latin typeface="微软雅黑" panose="020B0503020204020204" pitchFamily="34" charset="-122"/>
                <a:ea typeface="微软雅黑" panose="020B0503020204020204" pitchFamily="34" charset="-122"/>
              </a:rPr>
              <a:t>谢谢大家</a:t>
            </a:r>
            <a:endParaRPr lang="zh-CN" altLang="en-US" sz="6600" b="1" dirty="0">
              <a:solidFill>
                <a:srgbClr val="C0000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9191550" y="6093296"/>
            <a:ext cx="430242" cy="430242"/>
            <a:chOff x="1397676" y="5393375"/>
            <a:chExt cx="1127118" cy="1127118"/>
          </a:xfrm>
        </p:grpSpPr>
        <p:grpSp>
          <p:nvGrpSpPr>
            <p:cNvPr id="23" name="组合 53"/>
            <p:cNvGrpSpPr/>
            <p:nvPr/>
          </p:nvGrpSpPr>
          <p:grpSpPr>
            <a:xfrm>
              <a:off x="1397676" y="5393375"/>
              <a:ext cx="1127118" cy="112711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4" name="组合 54"/>
            <p:cNvGrpSpPr>
              <a:grpSpLocks noChangeAspect="1"/>
            </p:cNvGrpSpPr>
            <p:nvPr/>
          </p:nvGrpSpPr>
          <p:grpSpPr>
            <a:xfrm>
              <a:off x="1640427" y="5666393"/>
              <a:ext cx="649085" cy="626022"/>
              <a:chOff x="7019925" y="5499100"/>
              <a:chExt cx="312738" cy="301626"/>
            </a:xfrm>
            <a:solidFill>
              <a:srgbClr val="C00000"/>
            </a:solidFill>
          </p:grpSpPr>
          <p:sp>
            <p:nvSpPr>
              <p:cNvPr id="25"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p>
            </p:txBody>
          </p:sp>
          <p:sp>
            <p:nvSpPr>
              <p:cNvPr id="26"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p>
            </p:txBody>
          </p:sp>
        </p:grpSp>
      </p:grpSp>
      <p:grpSp>
        <p:nvGrpSpPr>
          <p:cNvPr id="29" name="组合 28"/>
          <p:cNvGrpSpPr/>
          <p:nvPr/>
        </p:nvGrpSpPr>
        <p:grpSpPr>
          <a:xfrm>
            <a:off x="9829556" y="6078008"/>
            <a:ext cx="430242" cy="430242"/>
            <a:chOff x="5580489" y="5517147"/>
            <a:chExt cx="1127118" cy="1127118"/>
          </a:xfrm>
        </p:grpSpPr>
        <p:grpSp>
          <p:nvGrpSpPr>
            <p:cNvPr id="30" name="组合 68"/>
            <p:cNvGrpSpPr/>
            <p:nvPr/>
          </p:nvGrpSpPr>
          <p:grpSpPr>
            <a:xfrm>
              <a:off x="5580489" y="5517147"/>
              <a:ext cx="1127118" cy="112711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任意多边形 30"/>
            <p:cNvSpPr/>
            <p:nvPr/>
          </p:nvSpPr>
          <p:spPr bwMode="auto">
            <a:xfrm>
              <a:off x="5849608" y="5808072"/>
              <a:ext cx="679814" cy="521192"/>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00000"/>
            </a:solidFill>
            <a:ln>
              <a:noFill/>
            </a:ln>
          </p:spPr>
          <p:txBody>
            <a:bodyPr vert="horz" wrap="square" lIns="91440" tIns="45720" rIns="91440" bIns="45720" numCol="1" anchor="t" anchorCtr="0" compatLnSpc="1">
              <a:noAutofit/>
            </a:bodyPr>
            <a:lstStyle/>
            <a:p>
              <a:endParaRPr lang="zh-CN" altLang="en-US"/>
            </a:p>
          </p:txBody>
        </p:sp>
      </p:grpSp>
      <p:grpSp>
        <p:nvGrpSpPr>
          <p:cNvPr id="34" name="组合 33"/>
          <p:cNvGrpSpPr/>
          <p:nvPr/>
        </p:nvGrpSpPr>
        <p:grpSpPr>
          <a:xfrm>
            <a:off x="11147366" y="6074655"/>
            <a:ext cx="430242" cy="430242"/>
            <a:chOff x="9690559" y="5640919"/>
            <a:chExt cx="1127118" cy="1127118"/>
          </a:xfrm>
        </p:grpSpPr>
        <p:grpSp>
          <p:nvGrpSpPr>
            <p:cNvPr id="35" name="组合 73"/>
            <p:cNvGrpSpPr/>
            <p:nvPr/>
          </p:nvGrpSpPr>
          <p:grpSpPr>
            <a:xfrm>
              <a:off x="9690559" y="5640919"/>
              <a:ext cx="1127118" cy="112711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6" name="组合 74"/>
            <p:cNvGrpSpPr/>
            <p:nvPr/>
          </p:nvGrpSpPr>
          <p:grpSpPr>
            <a:xfrm>
              <a:off x="10018158" y="5934910"/>
              <a:ext cx="444804" cy="571770"/>
              <a:chOff x="9200670" y="4312941"/>
              <a:chExt cx="360197" cy="463013"/>
            </a:xfrm>
            <a:solidFill>
              <a:srgbClr val="C00000"/>
            </a:solidFill>
          </p:grpSpPr>
          <p:sp>
            <p:nvSpPr>
              <p:cNvPr id="37" name="Freeform 109"/>
              <p:cNvSpPr>
                <a:spLocks noEditPoints="1"/>
              </p:cNvSpPr>
              <p:nvPr/>
            </p:nvSpPr>
            <p:spPr bwMode="auto">
              <a:xfrm flipH="1">
                <a:off x="9200670" y="4312941"/>
                <a:ext cx="360197" cy="46301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sp>
            <p:nvSpPr>
              <p:cNvPr id="38" name="任意多边形 37"/>
              <p:cNvSpPr>
                <a:spLocks noChangeArrowheads="1"/>
              </p:cNvSpPr>
              <p:nvPr/>
            </p:nvSpPr>
            <p:spPr bwMode="auto">
              <a:xfrm flipH="1">
                <a:off x="9222222" y="4490367"/>
                <a:ext cx="51067" cy="201531"/>
              </a:xfrm>
              <a:custGeom>
                <a:avLst/>
                <a:gdLst>
                  <a:gd name="connsiteX0" fmla="*/ 51067 w 51067"/>
                  <a:gd name="connsiteY0" fmla="*/ 149783 h 201531"/>
                  <a:gd name="connsiteX1" fmla="*/ 0 w 51067"/>
                  <a:gd name="connsiteY1" fmla="*/ 149783 h 201531"/>
                  <a:gd name="connsiteX2" fmla="*/ 0 w 51067"/>
                  <a:gd name="connsiteY2" fmla="*/ 201531 h 201531"/>
                  <a:gd name="connsiteX3" fmla="*/ 25533 w 51067"/>
                  <a:gd name="connsiteY3" fmla="*/ 201531 h 201531"/>
                  <a:gd name="connsiteX4" fmla="*/ 51067 w 51067"/>
                  <a:gd name="connsiteY4" fmla="*/ 175657 h 201531"/>
                  <a:gd name="connsiteX5" fmla="*/ 51067 w 51067"/>
                  <a:gd name="connsiteY5" fmla="*/ 149783 h 201531"/>
                  <a:gd name="connsiteX6" fmla="*/ 51067 w 51067"/>
                  <a:gd name="connsiteY6" fmla="*/ 74552 h 201531"/>
                  <a:gd name="connsiteX7" fmla="*/ 0 w 51067"/>
                  <a:gd name="connsiteY7" fmla="*/ 74552 h 201531"/>
                  <a:gd name="connsiteX8" fmla="*/ 0 w 51067"/>
                  <a:gd name="connsiteY8" fmla="*/ 126300 h 201531"/>
                  <a:gd name="connsiteX9" fmla="*/ 51067 w 51067"/>
                  <a:gd name="connsiteY9" fmla="*/ 126300 h 201531"/>
                  <a:gd name="connsiteX10" fmla="*/ 51067 w 51067"/>
                  <a:gd name="connsiteY10" fmla="*/ 0 h 201531"/>
                  <a:gd name="connsiteX11" fmla="*/ 0 w 51067"/>
                  <a:gd name="connsiteY11" fmla="*/ 0 h 201531"/>
                  <a:gd name="connsiteX12" fmla="*/ 0 w 51067"/>
                  <a:gd name="connsiteY12" fmla="*/ 51069 h 201531"/>
                  <a:gd name="connsiteX13" fmla="*/ 51067 w 51067"/>
                  <a:gd name="connsiteY13" fmla="*/ 51069 h 20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67" h="201531">
                    <a:moveTo>
                      <a:pt x="51067" y="149783"/>
                    </a:moveTo>
                    <a:cubicBezTo>
                      <a:pt x="0" y="149783"/>
                      <a:pt x="0" y="149783"/>
                      <a:pt x="0" y="149783"/>
                    </a:cubicBezTo>
                    <a:lnTo>
                      <a:pt x="0" y="201531"/>
                    </a:lnTo>
                    <a:cubicBezTo>
                      <a:pt x="25533" y="201531"/>
                      <a:pt x="25533" y="201531"/>
                      <a:pt x="25533" y="201531"/>
                    </a:cubicBezTo>
                    <a:cubicBezTo>
                      <a:pt x="39896" y="201531"/>
                      <a:pt x="51067" y="190211"/>
                      <a:pt x="51067" y="175657"/>
                    </a:cubicBezTo>
                    <a:cubicBezTo>
                      <a:pt x="51067" y="149783"/>
                      <a:pt x="51067" y="149783"/>
                      <a:pt x="51067" y="149783"/>
                    </a:cubicBezTo>
                    <a:close/>
                    <a:moveTo>
                      <a:pt x="51067" y="74552"/>
                    </a:moveTo>
                    <a:lnTo>
                      <a:pt x="0" y="74552"/>
                    </a:lnTo>
                    <a:lnTo>
                      <a:pt x="0" y="126300"/>
                    </a:lnTo>
                    <a:lnTo>
                      <a:pt x="51067" y="126300"/>
                    </a:lnTo>
                    <a:close/>
                    <a:moveTo>
                      <a:pt x="51067" y="0"/>
                    </a:moveTo>
                    <a:lnTo>
                      <a:pt x="0" y="0"/>
                    </a:lnTo>
                    <a:lnTo>
                      <a:pt x="0" y="51069"/>
                    </a:lnTo>
                    <a:lnTo>
                      <a:pt x="51067" y="5106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grpSp>
      </p:grpSp>
      <p:grpSp>
        <p:nvGrpSpPr>
          <p:cNvPr id="41" name="组合 40"/>
          <p:cNvGrpSpPr/>
          <p:nvPr/>
        </p:nvGrpSpPr>
        <p:grpSpPr>
          <a:xfrm>
            <a:off x="10488460" y="6105337"/>
            <a:ext cx="430242" cy="430242"/>
            <a:chOff x="7654445" y="4368208"/>
            <a:chExt cx="1127118" cy="1127118"/>
          </a:xfrm>
        </p:grpSpPr>
        <p:grpSp>
          <p:nvGrpSpPr>
            <p:cNvPr id="42" name="组合 80"/>
            <p:cNvGrpSpPr/>
            <p:nvPr/>
          </p:nvGrpSpPr>
          <p:grpSpPr>
            <a:xfrm>
              <a:off x="7654445" y="4368208"/>
              <a:ext cx="1127118" cy="1127118"/>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3" name="Freeform 177"/>
            <p:cNvSpPr>
              <a:spLocks noEditPoints="1"/>
            </p:cNvSpPr>
            <p:nvPr/>
          </p:nvSpPr>
          <p:spPr bwMode="auto">
            <a:xfrm>
              <a:off x="7919691" y="4567006"/>
              <a:ext cx="596626" cy="603948"/>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2" presetClass="entr" presetSubtype="9" accel="35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500" fill="hold"/>
                                        <p:tgtEl>
                                          <p:spTgt spid="12"/>
                                        </p:tgtEl>
                                        <p:attrNameLst>
                                          <p:attrName>ppt_x</p:attrName>
                                        </p:attrNameLst>
                                      </p:cBhvr>
                                      <p:tavLst>
                                        <p:tav tm="0">
                                          <p:val>
                                            <p:strVal val="0-#ppt_w/2"/>
                                          </p:val>
                                        </p:tav>
                                        <p:tav tm="100000">
                                          <p:val>
                                            <p:strVal val="#ppt_x"/>
                                          </p:val>
                                        </p:tav>
                                      </p:tavLst>
                                    </p:anim>
                                    <p:anim calcmode="lin" valueType="num">
                                      <p:cBhvr additive="base">
                                        <p:cTn id="18" dur="2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6" accel="35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0" fill="hold"/>
                                        <p:tgtEl>
                                          <p:spTgt spid="3"/>
                                        </p:tgtEl>
                                        <p:attrNameLst>
                                          <p:attrName>ppt_x</p:attrName>
                                        </p:attrNameLst>
                                      </p:cBhvr>
                                      <p:tavLst>
                                        <p:tav tm="0">
                                          <p:val>
                                            <p:strVal val="1+#ppt_w/2"/>
                                          </p:val>
                                        </p:tav>
                                        <p:tav tm="100000">
                                          <p:val>
                                            <p:strVal val="#ppt_x"/>
                                          </p:val>
                                        </p:tav>
                                      </p:tavLst>
                                    </p:anim>
                                    <p:anim calcmode="lin" valueType="num">
                                      <p:cBhvr additive="base">
                                        <p:cTn id="22" dur="2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0" fill="hold"/>
                                        <p:tgtEl>
                                          <p:spTgt spid="9"/>
                                        </p:tgtEl>
                                        <p:attrNameLst>
                                          <p:attrName>ppt_x</p:attrName>
                                        </p:attrNameLst>
                                      </p:cBhvr>
                                      <p:tavLst>
                                        <p:tav tm="0">
                                          <p:val>
                                            <p:strVal val="1+#ppt_w/2"/>
                                          </p:val>
                                        </p:tav>
                                        <p:tav tm="100000">
                                          <p:val>
                                            <p:strVal val="#ppt_x"/>
                                          </p:val>
                                        </p:tav>
                                      </p:tavLst>
                                    </p:anim>
                                    <p:anim calcmode="lin" valueType="num">
                                      <p:cBhvr additive="base">
                                        <p:cTn id="26" dur="2500" fill="hold"/>
                                        <p:tgtEl>
                                          <p:spTgt spid="9"/>
                                        </p:tgtEl>
                                        <p:attrNameLst>
                                          <p:attrName>ppt_y</p:attrName>
                                        </p:attrNameLst>
                                      </p:cBhvr>
                                      <p:tavLst>
                                        <p:tav tm="0">
                                          <p:val>
                                            <p:strVal val="0-#ppt_h/2"/>
                                          </p:val>
                                        </p:tav>
                                        <p:tav tm="100000">
                                          <p:val>
                                            <p:strVal val="#ppt_y"/>
                                          </p:val>
                                        </p:tav>
                                      </p:tavLst>
                                    </p:anim>
                                  </p:childTnLst>
                                </p:cTn>
                              </p:par>
                              <p:par>
                                <p:cTn id="27" presetID="56" presetClass="entr" presetSubtype="0" fill="hold" grpId="0" nodeType="withEffect">
                                  <p:stCondLst>
                                    <p:cond delay="1000"/>
                                  </p:stCondLst>
                                  <p:iterate type="lt">
                                    <p:tmPct val="10000"/>
                                  </p:iterate>
                                  <p:childTnLst>
                                    <p:set>
                                      <p:cBhvr>
                                        <p:cTn id="28" dur="1" fill="hold">
                                          <p:stCondLst>
                                            <p:cond delay="0"/>
                                          </p:stCondLst>
                                        </p:cTn>
                                        <p:tgtEl>
                                          <p:spTgt spid="21"/>
                                        </p:tgtEl>
                                        <p:attrNameLst>
                                          <p:attrName>style.visibility</p:attrName>
                                        </p:attrNameLst>
                                      </p:cBhvr>
                                      <p:to>
                                        <p:strVal val="visible"/>
                                      </p:to>
                                    </p:set>
                                    <p:anim by="(-#ppt_w*2)" calcmode="lin" valueType="num">
                                      <p:cBhvr rctx="PPT">
                                        <p:cTn id="29" dur="500" autoRev="1" fill="hold">
                                          <p:stCondLst>
                                            <p:cond delay="0"/>
                                          </p:stCondLst>
                                        </p:cTn>
                                        <p:tgtEl>
                                          <p:spTgt spid="21"/>
                                        </p:tgtEl>
                                        <p:attrNameLst>
                                          <p:attrName>ppt_w</p:attrName>
                                        </p:attrNameLst>
                                      </p:cBhvr>
                                    </p:anim>
                                    <p:anim by="(#ppt_w*0.50)" calcmode="lin" valueType="num">
                                      <p:cBhvr>
                                        <p:cTn id="30" dur="500" decel="50000" autoRev="1" fill="hold">
                                          <p:stCondLst>
                                            <p:cond delay="0"/>
                                          </p:stCondLst>
                                        </p:cTn>
                                        <p:tgtEl>
                                          <p:spTgt spid="21"/>
                                        </p:tgtEl>
                                        <p:attrNameLst>
                                          <p:attrName>ppt_x</p:attrName>
                                        </p:attrNameLst>
                                      </p:cBhvr>
                                    </p:anim>
                                    <p:anim from="(-#ppt_h/2)" to="(#ppt_y)" calcmode="lin" valueType="num">
                                      <p:cBhvr>
                                        <p:cTn id="31" dur="1000" fill="hold">
                                          <p:stCondLst>
                                            <p:cond delay="0"/>
                                          </p:stCondLst>
                                        </p:cTn>
                                        <p:tgtEl>
                                          <p:spTgt spid="21"/>
                                        </p:tgtEl>
                                        <p:attrNameLst>
                                          <p:attrName>ppt_y</p:attrName>
                                        </p:attrNameLst>
                                      </p:cBhvr>
                                    </p:anim>
                                    <p:animRot by="21600000">
                                      <p:cBhvr>
                                        <p:cTn id="32" dur="1000" fill="hold">
                                          <p:stCondLst>
                                            <p:cond delay="0"/>
                                          </p:stCondLst>
                                        </p:cTn>
                                        <p:tgtEl>
                                          <p:spTgt spid="21"/>
                                        </p:tgtEl>
                                        <p:attrNameLst>
                                          <p:attrName>r</p:attrName>
                                        </p:attrNameLst>
                                      </p:cBhvr>
                                    </p:animRot>
                                  </p:childTnLst>
                                </p:cTn>
                              </p:par>
                              <p:par>
                                <p:cTn id="33" presetID="2" presetClass="entr" presetSubtype="6" accel="35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750" fill="hold"/>
                                        <p:tgtEl>
                                          <p:spTgt spid="15"/>
                                        </p:tgtEl>
                                        <p:attrNameLst>
                                          <p:attrName>ppt_x</p:attrName>
                                        </p:attrNameLst>
                                      </p:cBhvr>
                                      <p:tavLst>
                                        <p:tav tm="0">
                                          <p:val>
                                            <p:strVal val="1+#ppt_w/2"/>
                                          </p:val>
                                        </p:tav>
                                        <p:tav tm="100000">
                                          <p:val>
                                            <p:strVal val="#ppt_x"/>
                                          </p:val>
                                        </p:tav>
                                      </p:tavLst>
                                    </p:anim>
                                    <p:anim calcmode="lin" valueType="num">
                                      <p:cBhvr additive="base">
                                        <p:cTn id="36" dur="175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6" accel="3500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750" fill="hold"/>
                                        <p:tgtEl>
                                          <p:spTgt spid="18"/>
                                        </p:tgtEl>
                                        <p:attrNameLst>
                                          <p:attrName>ppt_x</p:attrName>
                                        </p:attrNameLst>
                                      </p:cBhvr>
                                      <p:tavLst>
                                        <p:tav tm="0">
                                          <p:val>
                                            <p:strVal val="1+#ppt_w/2"/>
                                          </p:val>
                                        </p:tav>
                                        <p:tav tm="100000">
                                          <p:val>
                                            <p:strVal val="#ppt_x"/>
                                          </p:val>
                                        </p:tav>
                                      </p:tavLst>
                                    </p:anim>
                                    <p:anim calcmode="lin" valueType="num">
                                      <p:cBhvr additive="base">
                                        <p:cTn id="40" dur="1750" fill="hold"/>
                                        <p:tgtEl>
                                          <p:spTgt spid="18"/>
                                        </p:tgtEl>
                                        <p:attrNameLst>
                                          <p:attrName>ppt_y</p:attrName>
                                        </p:attrNameLst>
                                      </p:cBhvr>
                                      <p:tavLst>
                                        <p:tav tm="0">
                                          <p:val>
                                            <p:strVal val="1+#ppt_h/2"/>
                                          </p:val>
                                        </p:tav>
                                        <p:tav tm="100000">
                                          <p:val>
                                            <p:strVal val="#ppt_y"/>
                                          </p:val>
                                        </p:tav>
                                      </p:tavLst>
                                    </p:anim>
                                  </p:childTnLst>
                                </p:cTn>
                              </p:par>
                              <p:par>
                                <p:cTn id="41" presetID="5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Scale>
                                      <p:cBhvr>
                                        <p:cTn id="43"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22"/>
                                        </p:tgtEl>
                                        <p:attrNameLst>
                                          <p:attrName>ppt_x</p:attrName>
                                          <p:attrName>ppt_y</p:attrName>
                                        </p:attrNameLst>
                                      </p:cBhvr>
                                    </p:animMotion>
                                    <p:animEffect transition="in" filter="fade">
                                      <p:cBhvr>
                                        <p:cTn id="45" dur="500"/>
                                        <p:tgtEl>
                                          <p:spTgt spid="22"/>
                                        </p:tgtEl>
                                      </p:cBhvr>
                                    </p:animEffect>
                                  </p:childTnLst>
                                </p:cTn>
                              </p:par>
                              <p:par>
                                <p:cTn id="46" presetID="52" presetClass="entr" presetSubtype="0" fill="hold" nodeType="withEffect">
                                  <p:stCondLst>
                                    <p:cond delay="100"/>
                                  </p:stCondLst>
                                  <p:childTnLst>
                                    <p:set>
                                      <p:cBhvr>
                                        <p:cTn id="47" dur="1" fill="hold">
                                          <p:stCondLst>
                                            <p:cond delay="0"/>
                                          </p:stCondLst>
                                        </p:cTn>
                                        <p:tgtEl>
                                          <p:spTgt spid="29"/>
                                        </p:tgtEl>
                                        <p:attrNameLst>
                                          <p:attrName>style.visibility</p:attrName>
                                        </p:attrNameLst>
                                      </p:cBhvr>
                                      <p:to>
                                        <p:strVal val="visible"/>
                                      </p:to>
                                    </p:set>
                                    <p:animScale>
                                      <p:cBhvr>
                                        <p:cTn id="48"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29"/>
                                        </p:tgtEl>
                                        <p:attrNameLst>
                                          <p:attrName>ppt_x</p:attrName>
                                          <p:attrName>ppt_y</p:attrName>
                                        </p:attrNameLst>
                                      </p:cBhvr>
                                    </p:animMotion>
                                    <p:animEffect transition="in" filter="fade">
                                      <p:cBhvr>
                                        <p:cTn id="50" dur="500"/>
                                        <p:tgtEl>
                                          <p:spTgt spid="29"/>
                                        </p:tgtEl>
                                      </p:cBhvr>
                                    </p:animEffect>
                                  </p:childTnLst>
                                </p:cTn>
                              </p:par>
                              <p:par>
                                <p:cTn id="51" presetID="52" presetClass="entr" presetSubtype="0" fill="hold" nodeType="withEffect">
                                  <p:stCondLst>
                                    <p:cond delay="200"/>
                                  </p:stCondLst>
                                  <p:childTnLst>
                                    <p:set>
                                      <p:cBhvr>
                                        <p:cTn id="52" dur="1" fill="hold">
                                          <p:stCondLst>
                                            <p:cond delay="0"/>
                                          </p:stCondLst>
                                        </p:cTn>
                                        <p:tgtEl>
                                          <p:spTgt spid="41"/>
                                        </p:tgtEl>
                                        <p:attrNameLst>
                                          <p:attrName>style.visibility</p:attrName>
                                        </p:attrNameLst>
                                      </p:cBhvr>
                                      <p:to>
                                        <p:strVal val="visible"/>
                                      </p:to>
                                    </p:set>
                                    <p:animScale>
                                      <p:cBhvr>
                                        <p:cTn id="53" dur="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41"/>
                                        </p:tgtEl>
                                        <p:attrNameLst>
                                          <p:attrName>ppt_x</p:attrName>
                                          <p:attrName>ppt_y</p:attrName>
                                        </p:attrNameLst>
                                      </p:cBhvr>
                                    </p:animMotion>
                                    <p:animEffect transition="in" filter="fade">
                                      <p:cBhvr>
                                        <p:cTn id="55" dur="500"/>
                                        <p:tgtEl>
                                          <p:spTgt spid="41"/>
                                        </p:tgtEl>
                                      </p:cBhvr>
                                    </p:animEffect>
                                  </p:childTnLst>
                                </p:cTn>
                              </p:par>
                              <p:par>
                                <p:cTn id="56" presetID="52" presetClass="entr" presetSubtype="0" fill="hold" nodeType="withEffect">
                                  <p:stCondLst>
                                    <p:cond delay="300"/>
                                  </p:stCondLst>
                                  <p:childTnLst>
                                    <p:set>
                                      <p:cBhvr>
                                        <p:cTn id="57" dur="1" fill="hold">
                                          <p:stCondLst>
                                            <p:cond delay="0"/>
                                          </p:stCondLst>
                                        </p:cTn>
                                        <p:tgtEl>
                                          <p:spTgt spid="34"/>
                                        </p:tgtEl>
                                        <p:attrNameLst>
                                          <p:attrName>style.visibility</p:attrName>
                                        </p:attrNameLst>
                                      </p:cBhvr>
                                      <p:to>
                                        <p:strVal val="visible"/>
                                      </p:to>
                                    </p:set>
                                    <p:animScale>
                                      <p:cBhvr>
                                        <p:cTn id="58"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34"/>
                                        </p:tgtEl>
                                        <p:attrNameLst>
                                          <p:attrName>ppt_x</p:attrName>
                                          <p:attrName>ppt_y</p:attrName>
                                        </p:attrNameLst>
                                      </p:cBhvr>
                                    </p:animMotion>
                                    <p:animEffect transition="in" filter="fade">
                                      <p:cBhvr>
                                        <p:cTn id="60" dur="500"/>
                                        <p:tgtEl>
                                          <p:spTgt spid="34"/>
                                        </p:tgtEl>
                                      </p:cBhvr>
                                    </p:animEffect>
                                  </p:childTnLst>
                                </p:cTn>
                              </p:par>
                            </p:childTnLst>
                          </p:cTn>
                        </p:par>
                        <p:par>
                          <p:cTn id="61" fill="hold">
                            <p:stCondLst>
                              <p:cond delay="2500"/>
                            </p:stCondLst>
                            <p:childTnLst>
                              <p:par>
                                <p:cTn id="62" presetID="14" presetClass="entr" presetSubtype="10" fill="hold" nodeType="afterEffec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2801" y="961283"/>
            <a:ext cx="3688125" cy="3441048"/>
            <a:chOff x="4512406" y="1799221"/>
            <a:chExt cx="3841675" cy="3799715"/>
          </a:xfrm>
        </p:grpSpPr>
        <p:sp>
          <p:nvSpPr>
            <p:cNvPr id="3" name="任意多边形 2"/>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a:p>
          </p:txBody>
        </p:sp>
        <p:sp>
          <p:nvSpPr>
            <p:cNvPr id="4" name="任意多边形 3"/>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a:spcBef>
                  <a:spcPct val="0"/>
                </a:spcBef>
                <a:spcAft>
                  <a:spcPct val="0"/>
                </a:spcAft>
                <a:defRPr/>
              </a:pPr>
              <a:endParaRPr lang="zh-CN" altLang="en-US"/>
            </a:p>
          </p:txBody>
        </p:sp>
        <p:sp>
          <p:nvSpPr>
            <p:cNvPr id="5" name="任意多边形 4"/>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a:p>
          </p:txBody>
        </p:sp>
        <p:sp>
          <p:nvSpPr>
            <p:cNvPr id="6" name="任意多边形 5"/>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a:p>
          </p:txBody>
        </p:sp>
        <p:sp>
          <p:nvSpPr>
            <p:cNvPr id="7" name="任意多边形 6"/>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a:spcBef>
                  <a:spcPct val="0"/>
                </a:spcBef>
                <a:spcAft>
                  <a:spcPct val="0"/>
                </a:spcAft>
                <a:defRPr/>
              </a:pPr>
              <a:endParaRPr lang="zh-CN" altLang="en-US"/>
            </a:p>
          </p:txBody>
        </p:sp>
        <p:sp>
          <p:nvSpPr>
            <p:cNvPr id="8" name="任意多边形 7"/>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a:p>
          </p:txBody>
        </p:sp>
        <p:sp>
          <p:nvSpPr>
            <p:cNvPr id="9" name="任意多边形 8"/>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a:p>
          </p:txBody>
        </p:sp>
      </p:grpSp>
      <p:sp>
        <p:nvSpPr>
          <p:cNvPr id="10" name="矩形 3"/>
          <p:cNvSpPr>
            <a:spLocks noChangeArrowheads="1"/>
          </p:cNvSpPr>
          <p:nvPr/>
        </p:nvSpPr>
        <p:spPr bwMode="auto">
          <a:xfrm>
            <a:off x="6312882" y="2446129"/>
            <a:ext cx="1771737" cy="434999"/>
          </a:xfrm>
          <a:prstGeom prst="rect">
            <a:avLst/>
          </a:prstGeom>
          <a:solidFill>
            <a:schemeClr val="accent1"/>
          </a:solidFill>
          <a:ln>
            <a:noFill/>
          </a:ln>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20000"/>
              </a:lnSpc>
              <a:buNone/>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itchFamily="2" charset="-122"/>
                <a:ea typeface="华文细黑" pitchFamily="2" charset="-122"/>
                <a:cs typeface="+mn-ea"/>
                <a:sym typeface="Arial" panose="020B0604020202020204" pitchFamily="34" charset="0"/>
              </a:rPr>
              <a:t>专项附加扣除</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itchFamily="2" charset="-122"/>
              <a:ea typeface="华文细黑" pitchFamily="2" charset="-122"/>
              <a:cs typeface="+mn-ea"/>
              <a:sym typeface="Arial" panose="020B0604020202020204" pitchFamily="34" charset="0"/>
            </a:endParaRPr>
          </a:p>
        </p:txBody>
      </p:sp>
      <p:sp>
        <p:nvSpPr>
          <p:cNvPr id="11" name="TextBox 170"/>
          <p:cNvSpPr txBox="1"/>
          <p:nvPr/>
        </p:nvSpPr>
        <p:spPr>
          <a:xfrm>
            <a:off x="2582894" y="3946704"/>
            <a:ext cx="1728162"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大病医疗</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70"/>
          <p:cNvSpPr txBox="1"/>
          <p:nvPr/>
        </p:nvSpPr>
        <p:spPr>
          <a:xfrm>
            <a:off x="2599828" y="2259016"/>
            <a:ext cx="1728162"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继续教育</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70"/>
          <p:cNvSpPr txBox="1"/>
          <p:nvPr/>
        </p:nvSpPr>
        <p:spPr>
          <a:xfrm>
            <a:off x="2537739" y="853548"/>
            <a:ext cx="1728162"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子女教育</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70"/>
          <p:cNvSpPr txBox="1"/>
          <p:nvPr/>
        </p:nvSpPr>
        <p:spPr>
          <a:xfrm>
            <a:off x="9373161" y="3997504"/>
            <a:ext cx="1728162"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赡养老人</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70"/>
          <p:cNvSpPr txBox="1"/>
          <p:nvPr/>
        </p:nvSpPr>
        <p:spPr>
          <a:xfrm>
            <a:off x="9593294" y="2332392"/>
            <a:ext cx="1728162"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住房租金</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70"/>
          <p:cNvSpPr txBox="1"/>
          <p:nvPr/>
        </p:nvSpPr>
        <p:spPr>
          <a:xfrm>
            <a:off x="9339293" y="847905"/>
            <a:ext cx="2245497" cy="512450"/>
          </a:xfrm>
          <a:prstGeom prst="rect">
            <a:avLst/>
          </a:prstGeom>
          <a:noFill/>
        </p:spPr>
        <p:txBody>
          <a:bodyPr wrap="square" lIns="68582" tIns="34291" rIns="68582" bIns="34291" rtlCol="0">
            <a:spAutoFit/>
          </a:bodyPr>
          <a:lstStyle/>
          <a:p>
            <a:pPr algn="r">
              <a:lnSpc>
                <a:spcPct val="120000"/>
              </a:lnSpc>
            </a:pPr>
            <a:r>
              <a:rPr lang="zh-CN" altLang="en-US" sz="2400" b="1" dirty="0" smtClean="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rPr>
              <a:t>住房贷款利息</a:t>
            </a:r>
            <a:endParaRPr lang="en-US" altLang="zh-CN" sz="2400" b="1" dirty="0">
              <a:ln w="1905"/>
              <a:solidFill>
                <a:schemeClr val="accent4">
                  <a:lumMod val="50000"/>
                </a:schemeClr>
              </a:solidFill>
              <a:effectLst>
                <a:innerShdw blurRad="69850" dist="43180" dir="5400000">
                  <a:srgbClr val="000000">
                    <a:alpha val="65000"/>
                  </a:srgbClr>
                </a:inn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
          <p:cNvSpPr txBox="1"/>
          <p:nvPr/>
        </p:nvSpPr>
        <p:spPr>
          <a:xfrm>
            <a:off x="5891383" y="381598"/>
            <a:ext cx="3959860" cy="518160"/>
          </a:xfrm>
          <a:prstGeom prst="rect">
            <a:avLst/>
          </a:prstGeom>
          <a:noFill/>
        </p:spPr>
        <p:txBody>
          <a:bodyPr wrap="square" rtlCol="0">
            <a:spAutoFit/>
            <a:scene3d>
              <a:camera prst="orthographicFront"/>
              <a:lightRig rig="threePt" dir="t"/>
            </a:scene3d>
          </a:bodyPr>
          <a:lstStyle/>
          <a:p>
            <a:r>
              <a:rPr lang="en-US" altLang="zh-CN" sz="2800">
                <a:ln w="22225">
                  <a:solidFill>
                    <a:schemeClr val="accent2"/>
                  </a:solidFill>
                  <a:prstDash val="solid"/>
                </a:ln>
                <a:solidFill>
                  <a:schemeClr val="accent6">
                    <a:lumMod val="75000"/>
                  </a:schemeClr>
                </a:solidFill>
                <a:effectLst/>
                <a:latin typeface="华文琥珀" charset="0"/>
                <a:ea typeface="华文琥珀" charset="0"/>
              </a:rPr>
              <a:t>2019</a:t>
            </a:r>
            <a:r>
              <a:rPr lang="zh-CN" altLang="en-US" sz="2800">
                <a:ln w="22225">
                  <a:solidFill>
                    <a:schemeClr val="accent2"/>
                  </a:solidFill>
                  <a:prstDash val="solid"/>
                </a:ln>
                <a:solidFill>
                  <a:schemeClr val="accent6">
                    <a:lumMod val="75000"/>
                  </a:schemeClr>
                </a:solidFill>
                <a:effectLst/>
                <a:latin typeface="华文琥珀" charset="0"/>
                <a:ea typeface="华文琥珀" charset="0"/>
              </a:rPr>
              <a:t>年</a:t>
            </a:r>
            <a:r>
              <a:rPr lang="en-US" altLang="zh-CN" sz="2800">
                <a:ln w="22225">
                  <a:solidFill>
                    <a:schemeClr val="accent2"/>
                  </a:solidFill>
                  <a:prstDash val="solid"/>
                </a:ln>
                <a:solidFill>
                  <a:schemeClr val="accent6">
                    <a:lumMod val="75000"/>
                  </a:schemeClr>
                </a:solidFill>
                <a:effectLst/>
                <a:latin typeface="华文琥珀" charset="0"/>
                <a:ea typeface="华文琥珀" charset="0"/>
              </a:rPr>
              <a:t>1</a:t>
            </a:r>
            <a:r>
              <a:rPr lang="zh-CN" altLang="en-US" sz="2800">
                <a:ln w="22225">
                  <a:solidFill>
                    <a:schemeClr val="accent2"/>
                  </a:solidFill>
                  <a:prstDash val="solid"/>
                </a:ln>
                <a:solidFill>
                  <a:schemeClr val="accent6">
                    <a:lumMod val="75000"/>
                  </a:schemeClr>
                </a:solidFill>
                <a:effectLst/>
                <a:latin typeface="华文琥珀" charset="0"/>
                <a:ea typeface="华文琥珀" charset="0"/>
              </a:rPr>
              <a:t>月</a:t>
            </a:r>
            <a:r>
              <a:rPr lang="en-US" altLang="zh-CN" sz="2800">
                <a:ln w="22225">
                  <a:solidFill>
                    <a:schemeClr val="accent2"/>
                  </a:solidFill>
                  <a:prstDash val="solid"/>
                </a:ln>
                <a:solidFill>
                  <a:schemeClr val="accent6">
                    <a:lumMod val="75000"/>
                  </a:schemeClr>
                </a:solidFill>
                <a:effectLst/>
                <a:latin typeface="华文琥珀" charset="0"/>
                <a:ea typeface="华文琥珀" charset="0"/>
              </a:rPr>
              <a:t>1</a:t>
            </a:r>
            <a:r>
              <a:rPr lang="zh-CN" altLang="en-US" sz="2800">
                <a:ln w="22225">
                  <a:solidFill>
                    <a:schemeClr val="accent2"/>
                  </a:solidFill>
                  <a:prstDash val="solid"/>
                </a:ln>
                <a:solidFill>
                  <a:schemeClr val="accent6">
                    <a:lumMod val="75000"/>
                  </a:schemeClr>
                </a:solidFill>
                <a:effectLst/>
                <a:latin typeface="华文琥珀" charset="0"/>
                <a:ea typeface="华文琥珀" charset="0"/>
              </a:rPr>
              <a:t>日</a:t>
            </a:r>
            <a:endParaRPr lang="zh-CN" altLang="en-US" sz="2800">
              <a:ln w="22225">
                <a:solidFill>
                  <a:schemeClr val="accent2"/>
                </a:solidFill>
                <a:prstDash val="solid"/>
              </a:ln>
              <a:solidFill>
                <a:schemeClr val="accent6">
                  <a:lumMod val="75000"/>
                </a:schemeClr>
              </a:solidFill>
              <a:effectLst/>
              <a:latin typeface="华文琥珀" charset="0"/>
              <a:ea typeface="华文琥珀" charset="0"/>
            </a:endParaRPr>
          </a:p>
        </p:txBody>
      </p:sp>
      <p:grpSp>
        <p:nvGrpSpPr>
          <p:cNvPr id="19" name="组合 18"/>
          <p:cNvGrpSpPr/>
          <p:nvPr/>
        </p:nvGrpSpPr>
        <p:grpSpPr>
          <a:xfrm>
            <a:off x="0" y="4321134"/>
            <a:ext cx="3185832" cy="2536866"/>
            <a:chOff x="224341" y="2043987"/>
            <a:chExt cx="3185832" cy="2536866"/>
          </a:xfrm>
        </p:grpSpPr>
        <p:pic>
          <p:nvPicPr>
            <p:cNvPr id="20" name="Picture 4"/>
            <p:cNvPicPr>
              <a:picLocks noChangeAspect="1" noChangeArrowheads="1"/>
            </p:cNvPicPr>
            <p:nvPr/>
          </p:nvPicPr>
          <p:blipFill>
            <a:blip r:embed="rId1"/>
            <a:srcRect/>
            <a:stretch>
              <a:fillRect/>
            </a:stretch>
          </p:blipFill>
          <p:spPr bwMode="auto">
            <a:xfrm>
              <a:off x="224341" y="2043987"/>
              <a:ext cx="3185832" cy="2536866"/>
            </a:xfrm>
            <a:prstGeom prst="rect">
              <a:avLst/>
            </a:prstGeom>
            <a:noFill/>
            <a:ln w="9525">
              <a:noFill/>
              <a:miter lim="800000"/>
              <a:headEnd/>
              <a:tailEnd/>
            </a:ln>
            <a:effectLst/>
          </p:spPr>
        </p:pic>
        <p:sp>
          <p:nvSpPr>
            <p:cNvPr id="21" name="圆角矩形 20"/>
            <p:cNvSpPr/>
            <p:nvPr/>
          </p:nvSpPr>
          <p:spPr>
            <a:xfrm>
              <a:off x="1452281" y="2775473"/>
              <a:ext cx="1506072" cy="3119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有六项哦！</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1000"/>
                            </p:stCondLst>
                            <p:childTnLst>
                              <p:par>
                                <p:cTn id="16" presetID="12" presetClass="entr" presetSubtype="8" fill="hold" grpId="0" nodeType="afterEffec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grpId="0" nodeType="afterEffec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p:stCondLst>
                              <p:cond delay="2000"/>
                            </p:stCondLst>
                            <p:childTnLst>
                              <p:par>
                                <p:cTn id="26" presetID="12" presetClass="entr" presetSubtype="8" fill="hold" grpId="0" nodeType="afterEffec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500"/>
                            </p:stCondLst>
                            <p:childTnLst>
                              <p:par>
                                <p:cTn id="31" presetID="12" presetClass="entr" presetSubtype="8" fill="hold" grpId="0" nodeType="afterEffec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childTnLst>
                          </p:cTn>
                        </p:par>
                        <p:par>
                          <p:cTn id="35" fill="hold">
                            <p:stCondLst>
                              <p:cond delay="3000"/>
                            </p:stCondLst>
                            <p:childTnLst>
                              <p:par>
                                <p:cTn id="36" presetID="12" presetClass="entr" presetSubtype="8" fill="hold" grpId="0" nodeType="afterEffec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right)">
                                      <p:cBhvr>
                                        <p:cTn id="39" dur="500"/>
                                        <p:tgtEl>
                                          <p:spTgt spid="15"/>
                                        </p:tgtEl>
                                      </p:cBhvr>
                                    </p:animEffect>
                                  </p:childTnLst>
                                </p:cTn>
                              </p:par>
                            </p:childTnLst>
                          </p:cTn>
                        </p:par>
                        <p:par>
                          <p:cTn id="40" fill="hold">
                            <p:stCondLst>
                              <p:cond delay="3500"/>
                            </p:stCondLst>
                            <p:childTnLst>
                              <p:par>
                                <p:cTn id="41" presetID="12" presetClass="entr" presetSubtype="8" fill="hold" grpId="0" nodeType="afterEffec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1027636" y="4099803"/>
            <a:ext cx="3602355" cy="2014602"/>
            <a:chOff x="1379003" y="1843069"/>
            <a:chExt cx="3603293" cy="2015127"/>
          </a:xfrm>
        </p:grpSpPr>
        <p:sp>
          <p:nvSpPr>
            <p:cNvPr id="4" name="Rounded Rectangle 6"/>
            <p:cNvSpPr/>
            <p:nvPr/>
          </p:nvSpPr>
          <p:spPr>
            <a:xfrm rot="2700000">
              <a:off x="3024228" y="2452669"/>
              <a:ext cx="1767840" cy="54864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5" name="Rounded Rectangle 7"/>
            <p:cNvSpPr/>
            <p:nvPr/>
          </p:nvSpPr>
          <p:spPr>
            <a:xfrm rot="8100000">
              <a:off x="3030452" y="3309556"/>
              <a:ext cx="1762408" cy="54864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6" name="Rounded Rectangle 8"/>
            <p:cNvSpPr/>
            <p:nvPr/>
          </p:nvSpPr>
          <p:spPr>
            <a:xfrm>
              <a:off x="1379003" y="2880929"/>
              <a:ext cx="3603293" cy="54878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853218" bIns="0" rtlCol="0" anchor="ctr"/>
            <a:lstStyle/>
            <a:p>
              <a:pPr algn="ctr" defTabSz="1218565">
                <a:spcBef>
                  <a:spcPct val="20000"/>
                </a:spcBef>
                <a:defRPr/>
              </a:pPr>
              <a:r>
                <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扣除条件和标准</a:t>
              </a:r>
              <a:endPar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useBgFill="1">
          <p:nvSpPr>
            <p:cNvPr id="7" name="Oval 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5">
                  <a:solidFill>
                    <a:schemeClr val="bg1"/>
                  </a:solidFill>
                </a:rPr>
                <a:t>A</a:t>
              </a:r>
              <a:endParaRPr lang="en-US" sz="1865">
                <a:solidFill>
                  <a:schemeClr val="bg1"/>
                </a:solidFill>
              </a:endParaRPr>
            </a:p>
          </p:txBody>
        </p:sp>
      </p:grpSp>
      <p:grpSp>
        <p:nvGrpSpPr>
          <p:cNvPr id="8" name="Group 10"/>
          <p:cNvGrpSpPr/>
          <p:nvPr/>
        </p:nvGrpSpPr>
        <p:grpSpPr>
          <a:xfrm>
            <a:off x="2856046" y="3246416"/>
            <a:ext cx="3413603" cy="2014602"/>
            <a:chOff x="1378368" y="1843069"/>
            <a:chExt cx="3414492" cy="2015127"/>
          </a:xfrm>
        </p:grpSpPr>
        <p:sp>
          <p:nvSpPr>
            <p:cNvPr id="9" name="Rounded Rectangle 11"/>
            <p:cNvSpPr/>
            <p:nvPr/>
          </p:nvSpPr>
          <p:spPr>
            <a:xfrm rot="2700000">
              <a:off x="3024228" y="2452669"/>
              <a:ext cx="1767840" cy="548640"/>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135">
                <a:solidFill>
                  <a:schemeClr val="tx1"/>
                </a:solidFill>
              </a:endParaRPr>
            </a:p>
          </p:txBody>
        </p:sp>
        <p:sp>
          <p:nvSpPr>
            <p:cNvPr id="10" name="Rounded Rectangle 12"/>
            <p:cNvSpPr/>
            <p:nvPr/>
          </p:nvSpPr>
          <p:spPr>
            <a:xfrm rot="8100000">
              <a:off x="3030452" y="3309556"/>
              <a:ext cx="1762408" cy="548640"/>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135">
                <a:solidFill>
                  <a:schemeClr val="tx1"/>
                </a:solidFill>
              </a:endParaRPr>
            </a:p>
          </p:txBody>
        </p:sp>
        <p:sp>
          <p:nvSpPr>
            <p:cNvPr id="11" name="Rounded Rectangle 13"/>
            <p:cNvSpPr/>
            <p:nvPr/>
          </p:nvSpPr>
          <p:spPr>
            <a:xfrm>
              <a:off x="1378368" y="2881019"/>
              <a:ext cx="3235869" cy="548640"/>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lIns="0" tIns="0" rIns="853218" bIns="0" rtlCol="0" anchor="ctr"/>
            <a:lstStyle/>
            <a:p>
              <a:pPr algn="ctr" defTabSz="1218565">
                <a:spcBef>
                  <a:spcPct val="20000"/>
                </a:spcBef>
                <a:defRPr/>
              </a:pPr>
              <a:r>
                <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扣除方式</a:t>
              </a:r>
              <a:endPar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useBgFill="1">
          <p:nvSpPr>
            <p:cNvPr id="12" name="Oval 14"/>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5">
                  <a:solidFill>
                    <a:schemeClr val="bg1"/>
                  </a:solidFill>
                </a:rPr>
                <a:t>B</a:t>
              </a:r>
              <a:endParaRPr lang="en-US" sz="1865">
                <a:solidFill>
                  <a:schemeClr val="bg1"/>
                </a:solidFill>
              </a:endParaRPr>
            </a:p>
          </p:txBody>
        </p:sp>
      </p:grpSp>
      <p:grpSp>
        <p:nvGrpSpPr>
          <p:cNvPr id="13" name="Group 15"/>
          <p:cNvGrpSpPr/>
          <p:nvPr/>
        </p:nvGrpSpPr>
        <p:grpSpPr>
          <a:xfrm>
            <a:off x="4688625" y="2382699"/>
            <a:ext cx="3413603" cy="2028572"/>
            <a:chOff x="1378368" y="1843069"/>
            <a:chExt cx="3414492" cy="2029101"/>
          </a:xfrm>
        </p:grpSpPr>
        <p:sp>
          <p:nvSpPr>
            <p:cNvPr id="14" name="Rounded Rectangle 16"/>
            <p:cNvSpPr/>
            <p:nvPr/>
          </p:nvSpPr>
          <p:spPr>
            <a:xfrm rot="2700000">
              <a:off x="3024228" y="2452669"/>
              <a:ext cx="1767840"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15" name="Rounded Rectangle 17"/>
            <p:cNvSpPr/>
            <p:nvPr/>
          </p:nvSpPr>
          <p:spPr>
            <a:xfrm rot="8100000">
              <a:off x="3030452" y="3323530"/>
              <a:ext cx="1762408"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16" name="Rounded Rectangle 18"/>
            <p:cNvSpPr/>
            <p:nvPr/>
          </p:nvSpPr>
          <p:spPr>
            <a:xfrm>
              <a:off x="1378368" y="2881019"/>
              <a:ext cx="3235869"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853218" bIns="0" rtlCol="0" anchor="ctr"/>
            <a:lstStyle/>
            <a:p>
              <a:pPr algn="ctr" defTabSz="1218565">
                <a:spcBef>
                  <a:spcPct val="20000"/>
                </a:spcBef>
                <a:defRPr/>
              </a:pPr>
              <a:r>
                <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扣除时间</a:t>
              </a:r>
              <a:endPar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useBgFill="1">
          <p:nvSpPr>
            <p:cNvPr id="17" name="Oval 1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5">
                  <a:solidFill>
                    <a:schemeClr val="bg1"/>
                  </a:solidFill>
                </a:rPr>
                <a:t>C</a:t>
              </a:r>
              <a:endParaRPr lang="en-US" sz="1865">
                <a:solidFill>
                  <a:schemeClr val="bg1"/>
                </a:solidFill>
              </a:endParaRPr>
            </a:p>
          </p:txBody>
        </p:sp>
      </p:grpSp>
      <p:grpSp>
        <p:nvGrpSpPr>
          <p:cNvPr id="22" name="Group 15"/>
          <p:cNvGrpSpPr/>
          <p:nvPr/>
        </p:nvGrpSpPr>
        <p:grpSpPr>
          <a:xfrm>
            <a:off x="6512980" y="1491159"/>
            <a:ext cx="3413603" cy="2028572"/>
            <a:chOff x="1378368" y="1843069"/>
            <a:chExt cx="3414492" cy="2029101"/>
          </a:xfrm>
        </p:grpSpPr>
        <p:sp>
          <p:nvSpPr>
            <p:cNvPr id="23" name="Rounded Rectangle 16"/>
            <p:cNvSpPr/>
            <p:nvPr/>
          </p:nvSpPr>
          <p:spPr>
            <a:xfrm rot="2700000">
              <a:off x="3024228" y="2452669"/>
              <a:ext cx="1767840"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24" name="Rounded Rectangle 17"/>
            <p:cNvSpPr/>
            <p:nvPr/>
          </p:nvSpPr>
          <p:spPr>
            <a:xfrm rot="8100000">
              <a:off x="3030452" y="3323530"/>
              <a:ext cx="1762408"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25" name="Rounded Rectangle 18"/>
            <p:cNvSpPr/>
            <p:nvPr/>
          </p:nvSpPr>
          <p:spPr>
            <a:xfrm>
              <a:off x="1378368" y="2881019"/>
              <a:ext cx="3235869"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853218" bIns="0" rtlCol="0" anchor="ctr"/>
            <a:lstStyle/>
            <a:p>
              <a:pPr algn="ctr" defTabSz="1218565">
                <a:spcBef>
                  <a:spcPct val="20000"/>
                </a:spcBef>
                <a:defRPr/>
              </a:pPr>
              <a:r>
                <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rPr>
                <a:t>信息采集</a:t>
              </a:r>
              <a:endPar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useBgFill="1">
          <p:nvSpPr>
            <p:cNvPr id="26" name="Oval 1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5">
                  <a:solidFill>
                    <a:schemeClr val="bg1"/>
                  </a:solidFill>
                </a:rPr>
                <a:t>D</a:t>
              </a:r>
              <a:endParaRPr lang="en-US" sz="1865">
                <a:solidFill>
                  <a:schemeClr val="bg1"/>
                </a:solidFill>
              </a:endParaRPr>
            </a:p>
          </p:txBody>
        </p:sp>
      </p:grpSp>
      <p:grpSp>
        <p:nvGrpSpPr>
          <p:cNvPr id="27" name="Group 15"/>
          <p:cNvGrpSpPr/>
          <p:nvPr/>
        </p:nvGrpSpPr>
        <p:grpSpPr>
          <a:xfrm>
            <a:off x="8422425" y="614224"/>
            <a:ext cx="3413603" cy="2028572"/>
            <a:chOff x="1378368" y="1843069"/>
            <a:chExt cx="3414492" cy="2029101"/>
          </a:xfrm>
        </p:grpSpPr>
        <p:sp>
          <p:nvSpPr>
            <p:cNvPr id="28" name="Rounded Rectangle 16"/>
            <p:cNvSpPr/>
            <p:nvPr/>
          </p:nvSpPr>
          <p:spPr>
            <a:xfrm rot="2700000">
              <a:off x="3024228" y="2452669"/>
              <a:ext cx="1767840"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29" name="Rounded Rectangle 17"/>
            <p:cNvSpPr/>
            <p:nvPr/>
          </p:nvSpPr>
          <p:spPr>
            <a:xfrm rot="8100000">
              <a:off x="3030452" y="3323530"/>
              <a:ext cx="1762408"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5">
                <a:solidFill>
                  <a:schemeClr val="tx1"/>
                </a:solidFill>
              </a:endParaRPr>
            </a:p>
          </p:txBody>
        </p:sp>
        <p:sp>
          <p:nvSpPr>
            <p:cNvPr id="30" name="Rounded Rectangle 18"/>
            <p:cNvSpPr/>
            <p:nvPr/>
          </p:nvSpPr>
          <p:spPr>
            <a:xfrm>
              <a:off x="1378368" y="2881019"/>
              <a:ext cx="3235869" cy="54864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853218" bIns="0" rtlCol="0" anchor="ctr"/>
            <a:lstStyle/>
            <a:p>
              <a:pPr algn="ctr" defTabSz="1218565">
                <a:spcBef>
                  <a:spcPct val="20000"/>
                </a:spcBef>
                <a:defRPr/>
              </a:pPr>
              <a:r>
                <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rPr>
                <a:t>留存资料</a:t>
              </a:r>
              <a:endParaRPr lang="zh-CN" altLang="en-US" sz="2800" kern="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useBgFill="1">
          <p:nvSpPr>
            <p:cNvPr id="31" name="Oval 1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5">
                  <a:solidFill>
                    <a:schemeClr val="bg1"/>
                  </a:solidFill>
                </a:rPr>
                <a:t>E</a:t>
              </a:r>
              <a:endParaRPr lang="en-US" sz="1865">
                <a:solidFill>
                  <a:schemeClr val="bg1"/>
                </a:solidFill>
              </a:endParaRPr>
            </a:p>
          </p:txBody>
        </p:sp>
      </p:grpSp>
      <p:pic>
        <p:nvPicPr>
          <p:cNvPr id="47105" name="Picture 1"/>
          <p:cNvPicPr>
            <a:picLocks noChangeAspect="1" noChangeArrowheads="1"/>
          </p:cNvPicPr>
          <p:nvPr/>
        </p:nvPicPr>
        <p:blipFill>
          <a:blip r:embed="rId1"/>
          <a:srcRect/>
          <a:stretch>
            <a:fillRect/>
          </a:stretch>
        </p:blipFill>
        <p:spPr bwMode="auto">
          <a:xfrm>
            <a:off x="7953094" y="3751831"/>
            <a:ext cx="4238906" cy="2971196"/>
          </a:xfrm>
          <a:prstGeom prst="rect">
            <a:avLst/>
          </a:prstGeom>
          <a:noFill/>
          <a:ln w="9525">
            <a:noFill/>
            <a:miter lim="800000"/>
            <a:headEnd/>
            <a:tailEnd/>
          </a:ln>
          <a:effectLst/>
        </p:spPr>
      </p:pic>
      <p:sp>
        <p:nvSpPr>
          <p:cNvPr id="128" name="圆角矩形 127"/>
          <p:cNvSpPr/>
          <p:nvPr/>
        </p:nvSpPr>
        <p:spPr>
          <a:xfrm>
            <a:off x="8659906" y="4216998"/>
            <a:ext cx="1645920" cy="118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我从这五个方面分别给您说一说</a:t>
            </a:r>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hidden="1"/>
          <p:cNvPicPr>
            <a:picLocks noChangeAspect="1"/>
          </p:cNvPicPr>
          <p:nvPr/>
        </p:nvPicPr>
        <p:blipFill>
          <a:blip r:embed="rId1" cstate="email"/>
          <a:stretch>
            <a:fillRect/>
          </a:stretch>
        </p:blipFill>
        <p:spPr>
          <a:xfrm>
            <a:off x="0" y="0"/>
            <a:ext cx="12192000" cy="6856429"/>
          </a:xfrm>
          <a:prstGeom prst="rect">
            <a:avLst/>
          </a:prstGeom>
        </p:spPr>
      </p:pic>
      <p:pic>
        <p:nvPicPr>
          <p:cNvPr id="4" name="图片 3" hidden="1"/>
          <p:cNvPicPr>
            <a:picLocks noChangeAspect="1"/>
          </p:cNvPicPr>
          <p:nvPr/>
        </p:nvPicPr>
        <p:blipFill>
          <a:blip r:embed="rId2" cstate="email"/>
          <a:stretch>
            <a:fillRect/>
          </a:stretch>
        </p:blipFill>
        <p:spPr>
          <a:xfrm>
            <a:off x="0" y="0"/>
            <a:ext cx="12196514" cy="6858000"/>
          </a:xfrm>
          <a:prstGeom prst="rect">
            <a:avLst/>
          </a:prstGeom>
        </p:spPr>
      </p:pic>
      <p:sp>
        <p:nvSpPr>
          <p:cNvPr id="95" name="PA_文本框 5"/>
          <p:cNvSpPr txBox="1"/>
          <p:nvPr>
            <p:custDataLst>
              <p:tags r:id="rId3"/>
            </p:custDataLst>
          </p:nvPr>
        </p:nvSpPr>
        <p:spPr>
          <a:xfrm>
            <a:off x="2557447" y="4189058"/>
            <a:ext cx="7109639" cy="923330"/>
          </a:xfrm>
          <a:prstGeom prst="rect">
            <a:avLst/>
          </a:prstGeom>
          <a:noFill/>
        </p:spPr>
        <p:txBody>
          <a:bodyPr wrap="none" rtlCol="0">
            <a:spAutoFit/>
          </a:bodyPr>
          <a:lstStyle/>
          <a:p>
            <a:pPr algn="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rPr>
              <a:t>子女教育专项附加扣除</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华文彩云" pitchFamily="2" charset="-122"/>
              <a:ea typeface="华文彩云" pitchFamily="2" charset="-122"/>
            </a:endParaRPr>
          </a:p>
        </p:txBody>
      </p:sp>
      <p:sp>
        <p:nvSpPr>
          <p:cNvPr id="96" name="等腰三角形 14"/>
          <p:cNvSpPr/>
          <p:nvPr/>
        </p:nvSpPr>
        <p:spPr>
          <a:xfrm rot="9721865">
            <a:off x="4526298" y="1032558"/>
            <a:ext cx="3139405" cy="3081179"/>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等腰三角形 14"/>
          <p:cNvSpPr/>
          <p:nvPr/>
        </p:nvSpPr>
        <p:spPr>
          <a:xfrm rot="9721865">
            <a:off x="4628191" y="1132561"/>
            <a:ext cx="2935619" cy="2881173"/>
          </a:xfrm>
          <a:custGeom>
            <a:avLst/>
            <a:gdLst>
              <a:gd name="connsiteX0" fmla="*/ 0 w 2383604"/>
              <a:gd name="connsiteY0" fmla="*/ 1688452 h 1688452"/>
              <a:gd name="connsiteX1" fmla="*/ 1191802 w 2383604"/>
              <a:gd name="connsiteY1" fmla="*/ 0 h 1688452"/>
              <a:gd name="connsiteX2" fmla="*/ 2383604 w 2383604"/>
              <a:gd name="connsiteY2" fmla="*/ 1688452 h 1688452"/>
              <a:gd name="connsiteX3" fmla="*/ 0 w 2383604"/>
              <a:gd name="connsiteY3" fmla="*/ 1688452 h 1688452"/>
              <a:gd name="connsiteX0-1" fmla="*/ 0 w 2383604"/>
              <a:gd name="connsiteY0-2" fmla="*/ 1688647 h 1688647"/>
              <a:gd name="connsiteX1-3" fmla="*/ 1191802 w 2383604"/>
              <a:gd name="connsiteY1-4" fmla="*/ 195 h 1688647"/>
              <a:gd name="connsiteX2-5" fmla="*/ 2383604 w 2383604"/>
              <a:gd name="connsiteY2-6" fmla="*/ 1688647 h 1688647"/>
              <a:gd name="connsiteX3-7" fmla="*/ 0 w 2383604"/>
              <a:gd name="connsiteY3-8" fmla="*/ 1688647 h 1688647"/>
              <a:gd name="connsiteX0-9" fmla="*/ 0 w 2383604"/>
              <a:gd name="connsiteY0-10" fmla="*/ 1688453 h 1688453"/>
              <a:gd name="connsiteX1-11" fmla="*/ 1191802 w 2383604"/>
              <a:gd name="connsiteY1-12" fmla="*/ 1 h 1688453"/>
              <a:gd name="connsiteX2-13" fmla="*/ 2383604 w 2383604"/>
              <a:gd name="connsiteY2-14" fmla="*/ 1688453 h 1688453"/>
              <a:gd name="connsiteX3-15" fmla="*/ 0 w 2383604"/>
              <a:gd name="connsiteY3-16" fmla="*/ 1688453 h 1688453"/>
              <a:gd name="connsiteX0-17" fmla="*/ 0 w 2383604"/>
              <a:gd name="connsiteY0-18" fmla="*/ 1688452 h 1688452"/>
              <a:gd name="connsiteX1-19" fmla="*/ 1191802 w 2383604"/>
              <a:gd name="connsiteY1-20" fmla="*/ 0 h 1688452"/>
              <a:gd name="connsiteX2-21" fmla="*/ 2383604 w 2383604"/>
              <a:gd name="connsiteY2-22" fmla="*/ 1688452 h 1688452"/>
              <a:gd name="connsiteX3-23" fmla="*/ 0 w 2383604"/>
              <a:gd name="connsiteY3-24" fmla="*/ 1688452 h 1688452"/>
              <a:gd name="connsiteX0-25" fmla="*/ 0 w 2383681"/>
              <a:gd name="connsiteY0-26" fmla="*/ 1688452 h 1956937"/>
              <a:gd name="connsiteX1-27" fmla="*/ 1191802 w 2383681"/>
              <a:gd name="connsiteY1-28" fmla="*/ 0 h 1956937"/>
              <a:gd name="connsiteX2-29" fmla="*/ 2383604 w 2383681"/>
              <a:gd name="connsiteY2-30" fmla="*/ 1688452 h 1956937"/>
              <a:gd name="connsiteX3-31" fmla="*/ 0 w 2383681"/>
              <a:gd name="connsiteY3-32" fmla="*/ 1688452 h 1956937"/>
              <a:gd name="connsiteX0-33" fmla="*/ 1 w 2383682"/>
              <a:gd name="connsiteY0-34" fmla="*/ 1688452 h 2193387"/>
              <a:gd name="connsiteX1-35" fmla="*/ 1191803 w 2383682"/>
              <a:gd name="connsiteY1-36" fmla="*/ 0 h 2193387"/>
              <a:gd name="connsiteX2-37" fmla="*/ 2383605 w 2383682"/>
              <a:gd name="connsiteY2-38" fmla="*/ 1688452 h 2193387"/>
              <a:gd name="connsiteX3-39" fmla="*/ 1 w 2383682"/>
              <a:gd name="connsiteY3-40" fmla="*/ 1688452 h 2193387"/>
              <a:gd name="connsiteX0-41" fmla="*/ 1 w 2383722"/>
              <a:gd name="connsiteY0-42" fmla="*/ 1688452 h 2289436"/>
              <a:gd name="connsiteX1-43" fmla="*/ 1191803 w 2383722"/>
              <a:gd name="connsiteY1-44" fmla="*/ 0 h 2289436"/>
              <a:gd name="connsiteX2-45" fmla="*/ 2383605 w 2383722"/>
              <a:gd name="connsiteY2-46" fmla="*/ 1688452 h 2289436"/>
              <a:gd name="connsiteX3-47" fmla="*/ 1 w 2383722"/>
              <a:gd name="connsiteY3-48" fmla="*/ 1688452 h 2289436"/>
              <a:gd name="connsiteX0-49" fmla="*/ 1 w 2383605"/>
              <a:gd name="connsiteY0-50" fmla="*/ 1688452 h 2300582"/>
              <a:gd name="connsiteX1-51" fmla="*/ 1191803 w 2383605"/>
              <a:gd name="connsiteY1-52" fmla="*/ 0 h 2300582"/>
              <a:gd name="connsiteX2-53" fmla="*/ 2383605 w 2383605"/>
              <a:gd name="connsiteY2-54" fmla="*/ 1688452 h 2300582"/>
              <a:gd name="connsiteX3-55" fmla="*/ 1 w 2383605"/>
              <a:gd name="connsiteY3-56" fmla="*/ 1688452 h 2300582"/>
              <a:gd name="connsiteX0-57" fmla="*/ 1 w 2383605"/>
              <a:gd name="connsiteY0-58" fmla="*/ 1688452 h 2300582"/>
              <a:gd name="connsiteX1-59" fmla="*/ 1191803 w 2383605"/>
              <a:gd name="connsiteY1-60" fmla="*/ 0 h 2300582"/>
              <a:gd name="connsiteX2-61" fmla="*/ 2383605 w 2383605"/>
              <a:gd name="connsiteY2-62" fmla="*/ 1688452 h 2300582"/>
              <a:gd name="connsiteX3-63" fmla="*/ 1 w 2383605"/>
              <a:gd name="connsiteY3-64" fmla="*/ 1688452 h 2300582"/>
              <a:gd name="connsiteX0-65" fmla="*/ 7 w 2383611"/>
              <a:gd name="connsiteY0-66" fmla="*/ 1688452 h 2345752"/>
              <a:gd name="connsiteX1-67" fmla="*/ 1191809 w 2383611"/>
              <a:gd name="connsiteY1-68" fmla="*/ 0 h 2345752"/>
              <a:gd name="connsiteX2-69" fmla="*/ 2383611 w 2383611"/>
              <a:gd name="connsiteY2-70" fmla="*/ 1688452 h 2345752"/>
              <a:gd name="connsiteX3-71" fmla="*/ 7 w 2383611"/>
              <a:gd name="connsiteY3-72" fmla="*/ 1688452 h 2345752"/>
              <a:gd name="connsiteX0-73" fmla="*/ 8 w 2383612"/>
              <a:gd name="connsiteY0-74" fmla="*/ 1688535 h 2345835"/>
              <a:gd name="connsiteX1-75" fmla="*/ 1191810 w 2383612"/>
              <a:gd name="connsiteY1-76" fmla="*/ 83 h 2345835"/>
              <a:gd name="connsiteX2-77" fmla="*/ 2383612 w 2383612"/>
              <a:gd name="connsiteY2-78" fmla="*/ 1688535 h 2345835"/>
              <a:gd name="connsiteX3-79" fmla="*/ 8 w 2383612"/>
              <a:gd name="connsiteY3-80" fmla="*/ 1688535 h 2345835"/>
              <a:gd name="connsiteX0-81" fmla="*/ 7 w 2428156"/>
              <a:gd name="connsiteY0-82" fmla="*/ 1703786 h 2153321"/>
              <a:gd name="connsiteX1-83" fmla="*/ 1209650 w 2428156"/>
              <a:gd name="connsiteY1-84" fmla="*/ 4 h 2153321"/>
              <a:gd name="connsiteX2-85" fmla="*/ 2401452 w 2428156"/>
              <a:gd name="connsiteY2-86" fmla="*/ 1688456 h 2153321"/>
              <a:gd name="connsiteX3-87" fmla="*/ 7 w 2428156"/>
              <a:gd name="connsiteY3-88" fmla="*/ 1703786 h 2153321"/>
              <a:gd name="connsiteX0-89" fmla="*/ 24896 w 2434738"/>
              <a:gd name="connsiteY0-90" fmla="*/ 1704418 h 2057492"/>
              <a:gd name="connsiteX1-91" fmla="*/ 1234539 w 2434738"/>
              <a:gd name="connsiteY1-92" fmla="*/ 636 h 2057492"/>
              <a:gd name="connsiteX2-93" fmla="*/ 2407667 w 2434738"/>
              <a:gd name="connsiteY2-94" fmla="*/ 1914514 h 2057492"/>
              <a:gd name="connsiteX3-95" fmla="*/ 24896 w 2434738"/>
              <a:gd name="connsiteY3-96" fmla="*/ 1704418 h 2057492"/>
              <a:gd name="connsiteX0-97" fmla="*/ 24896 w 2459510"/>
              <a:gd name="connsiteY0-98" fmla="*/ 1704418 h 2269692"/>
              <a:gd name="connsiteX1-99" fmla="*/ 1234539 w 2459510"/>
              <a:gd name="connsiteY1-100" fmla="*/ 636 h 2269692"/>
              <a:gd name="connsiteX2-101" fmla="*/ 2407667 w 2459510"/>
              <a:gd name="connsiteY2-102" fmla="*/ 1914514 h 2269692"/>
              <a:gd name="connsiteX3-103" fmla="*/ 24896 w 2459510"/>
              <a:gd name="connsiteY3-104" fmla="*/ 1704418 h 2269692"/>
              <a:gd name="connsiteX0-105" fmla="*/ 798 w 2435412"/>
              <a:gd name="connsiteY0-106" fmla="*/ 1704621 h 2363395"/>
              <a:gd name="connsiteX1-107" fmla="*/ 1210441 w 2435412"/>
              <a:gd name="connsiteY1-108" fmla="*/ 839 h 2363395"/>
              <a:gd name="connsiteX2-109" fmla="*/ 2383569 w 2435412"/>
              <a:gd name="connsiteY2-110" fmla="*/ 1914717 h 2363395"/>
              <a:gd name="connsiteX3-111" fmla="*/ 798 w 2435412"/>
              <a:gd name="connsiteY3-112" fmla="*/ 1704621 h 2363395"/>
              <a:gd name="connsiteX0-113" fmla="*/ 515 w 2435129"/>
              <a:gd name="connsiteY0-114" fmla="*/ 1704682 h 2386466"/>
              <a:gd name="connsiteX1-115" fmla="*/ 1210158 w 2435129"/>
              <a:gd name="connsiteY1-116" fmla="*/ 900 h 2386466"/>
              <a:gd name="connsiteX2-117" fmla="*/ 2383286 w 2435129"/>
              <a:gd name="connsiteY2-118" fmla="*/ 1914778 h 2386466"/>
              <a:gd name="connsiteX3-119" fmla="*/ 515 w 2435129"/>
              <a:gd name="connsiteY3-120" fmla="*/ 1704682 h 2386466"/>
              <a:gd name="connsiteX0-121" fmla="*/ 525 w 2447856"/>
              <a:gd name="connsiteY0-122" fmla="*/ 1704682 h 2350709"/>
              <a:gd name="connsiteX1-123" fmla="*/ 1210168 w 2447856"/>
              <a:gd name="connsiteY1-124" fmla="*/ 900 h 2350709"/>
              <a:gd name="connsiteX2-125" fmla="*/ 2383296 w 2447856"/>
              <a:gd name="connsiteY2-126" fmla="*/ 1914778 h 2350709"/>
              <a:gd name="connsiteX3-127" fmla="*/ 525 w 2447856"/>
              <a:gd name="connsiteY3-128" fmla="*/ 1704682 h 2350709"/>
              <a:gd name="connsiteX0-129" fmla="*/ 525 w 2449897"/>
              <a:gd name="connsiteY0-130" fmla="*/ 1705002 h 2351029"/>
              <a:gd name="connsiteX1-131" fmla="*/ 1210168 w 2449897"/>
              <a:gd name="connsiteY1-132" fmla="*/ 1220 h 2351029"/>
              <a:gd name="connsiteX2-133" fmla="*/ 2383296 w 2449897"/>
              <a:gd name="connsiteY2-134" fmla="*/ 1915098 h 2351029"/>
              <a:gd name="connsiteX3-135" fmla="*/ 525 w 2449897"/>
              <a:gd name="connsiteY3-136" fmla="*/ 1705002 h 2351029"/>
              <a:gd name="connsiteX0-137" fmla="*/ 525 w 2455125"/>
              <a:gd name="connsiteY0-138" fmla="*/ 1705544 h 2351571"/>
              <a:gd name="connsiteX1-139" fmla="*/ 1210168 w 2455125"/>
              <a:gd name="connsiteY1-140" fmla="*/ 1762 h 2351571"/>
              <a:gd name="connsiteX2-141" fmla="*/ 2383296 w 2455125"/>
              <a:gd name="connsiteY2-142" fmla="*/ 1915640 h 2351571"/>
              <a:gd name="connsiteX3-143" fmla="*/ 525 w 2455125"/>
              <a:gd name="connsiteY3-144" fmla="*/ 1705544 h 2351571"/>
              <a:gd name="connsiteX0-145" fmla="*/ 85 w 2454685"/>
              <a:gd name="connsiteY0-146" fmla="*/ 1705544 h 2338881"/>
              <a:gd name="connsiteX1-147" fmla="*/ 1209728 w 2454685"/>
              <a:gd name="connsiteY1-148" fmla="*/ 1762 h 2338881"/>
              <a:gd name="connsiteX2-149" fmla="*/ 2382856 w 2454685"/>
              <a:gd name="connsiteY2-150" fmla="*/ 1915640 h 2338881"/>
              <a:gd name="connsiteX3-151" fmla="*/ 85 w 2454685"/>
              <a:gd name="connsiteY3-152" fmla="*/ 1705544 h 2338881"/>
              <a:gd name="connsiteX0-153" fmla="*/ 97 w 2454697"/>
              <a:gd name="connsiteY0-154" fmla="*/ 1705544 h 2359360"/>
              <a:gd name="connsiteX1-155" fmla="*/ 1209740 w 2454697"/>
              <a:gd name="connsiteY1-156" fmla="*/ 1762 h 2359360"/>
              <a:gd name="connsiteX2-157" fmla="*/ 2382868 w 2454697"/>
              <a:gd name="connsiteY2-158" fmla="*/ 1915640 h 2359360"/>
              <a:gd name="connsiteX3-159" fmla="*/ 97 w 2454697"/>
              <a:gd name="connsiteY3-160" fmla="*/ 1705544 h 2359360"/>
              <a:gd name="connsiteX0-161" fmla="*/ 96 w 2437790"/>
              <a:gd name="connsiteY0-162" fmla="*/ 1705514 h 2366475"/>
              <a:gd name="connsiteX1-163" fmla="*/ 1209739 w 2437790"/>
              <a:gd name="connsiteY1-164" fmla="*/ 1732 h 2366475"/>
              <a:gd name="connsiteX2-165" fmla="*/ 2382867 w 2437790"/>
              <a:gd name="connsiteY2-166" fmla="*/ 1915610 h 2366475"/>
              <a:gd name="connsiteX3-167" fmla="*/ 96 w 2437790"/>
              <a:gd name="connsiteY3-168" fmla="*/ 1705514 h 2366475"/>
              <a:gd name="connsiteX0-169" fmla="*/ 39 w 2437733"/>
              <a:gd name="connsiteY0-170" fmla="*/ 1705514 h 2352174"/>
              <a:gd name="connsiteX1-171" fmla="*/ 1209682 w 2437733"/>
              <a:gd name="connsiteY1-172" fmla="*/ 1732 h 2352174"/>
              <a:gd name="connsiteX2-173" fmla="*/ 2382810 w 2437733"/>
              <a:gd name="connsiteY2-174" fmla="*/ 1915610 h 2352174"/>
              <a:gd name="connsiteX3-175" fmla="*/ 39 w 2437733"/>
              <a:gd name="connsiteY3-176" fmla="*/ 1705514 h 2352174"/>
              <a:gd name="connsiteX0-177" fmla="*/ 113 w 2437807"/>
              <a:gd name="connsiteY0-178" fmla="*/ 1705514 h 2359495"/>
              <a:gd name="connsiteX1-179" fmla="*/ 1209756 w 2437807"/>
              <a:gd name="connsiteY1-180" fmla="*/ 1732 h 2359495"/>
              <a:gd name="connsiteX2-181" fmla="*/ 2382884 w 2437807"/>
              <a:gd name="connsiteY2-182" fmla="*/ 1915610 h 2359495"/>
              <a:gd name="connsiteX3-183" fmla="*/ 113 w 2437807"/>
              <a:gd name="connsiteY3-184" fmla="*/ 1705514 h 2359495"/>
            </a:gdLst>
            <a:ahLst/>
            <a:cxnLst>
              <a:cxn ang="0">
                <a:pos x="connsiteX0-177" y="connsiteY0-178"/>
              </a:cxn>
              <a:cxn ang="0">
                <a:pos x="connsiteX1-179" y="connsiteY1-180"/>
              </a:cxn>
              <a:cxn ang="0">
                <a:pos x="connsiteX2-181" y="connsiteY2-182"/>
              </a:cxn>
              <a:cxn ang="0">
                <a:pos x="connsiteX3-183" y="connsiteY3-184"/>
              </a:cxn>
            </a:cxnLst>
            <a:rect l="l" t="t" r="r" b="b"/>
            <a:pathLst>
              <a:path w="2437807" h="2359495">
                <a:moveTo>
                  <a:pt x="113" y="1705514"/>
                </a:moveTo>
                <a:cubicBezTo>
                  <a:pt x="16943" y="1000439"/>
                  <a:pt x="663225" y="57772"/>
                  <a:pt x="1209756" y="1732"/>
                </a:cubicBezTo>
                <a:cubicBezTo>
                  <a:pt x="1756287" y="-54308"/>
                  <a:pt x="2671293" y="1263927"/>
                  <a:pt x="2382884" y="1915610"/>
                </a:cubicBezTo>
                <a:cubicBezTo>
                  <a:pt x="2075972" y="2609101"/>
                  <a:pt x="-17722" y="2452714"/>
                  <a:pt x="113" y="1705514"/>
                </a:cubicBezTo>
                <a:close/>
              </a:path>
            </a:pathLst>
          </a:custGeom>
          <a:noFill/>
          <a:ln w="15875">
            <a:solidFill>
              <a:schemeClr val="tx1">
                <a:lumMod val="75000"/>
                <a:lumOff val="25000"/>
              </a:schemeClr>
            </a:solidFill>
            <a:prstDash val="dash"/>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PA_文本框 7"/>
          <p:cNvSpPr txBox="1"/>
          <p:nvPr>
            <p:custDataLst>
              <p:tags r:id="rId4"/>
            </p:custDataLst>
          </p:nvPr>
        </p:nvSpPr>
        <p:spPr>
          <a:xfrm>
            <a:off x="4998583" y="1368502"/>
            <a:ext cx="1962397" cy="2215991"/>
          </a:xfrm>
          <a:prstGeom prst="rect">
            <a:avLst/>
          </a:prstGeom>
          <a:noFill/>
        </p:spPr>
        <p:txBody>
          <a:bodyPr wrap="none" rtlCol="0">
            <a:spAutoFit/>
          </a:bodyPr>
          <a:lstStyle/>
          <a:p>
            <a:pPr algn="ctr"/>
            <a:r>
              <a:rPr lang="zh-CN" altLang="en-US" sz="1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rPr>
              <a:t>一</a:t>
            </a:r>
            <a:endParaRPr lang="zh-CN" altLang="en-US" sz="1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75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anim calcmode="lin" valueType="num">
                                      <p:cBhvr>
                                        <p:cTn id="9"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5"/>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7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nimBg="1"/>
      <p:bldP spid="97" grpId="0" bldLvl="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13"/>
          <p:cNvSpPr txBox="1"/>
          <p:nvPr/>
        </p:nvSpPr>
        <p:spPr>
          <a:xfrm>
            <a:off x="1468637" y="120038"/>
            <a:ext cx="3840480" cy="457200"/>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子女教育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扣除条件和标准</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cxnSp>
        <p:nvCxnSpPr>
          <p:cNvPr id="3" name="Straight Connector 45"/>
          <p:cNvCxnSpPr/>
          <p:nvPr/>
        </p:nvCxnSpPr>
        <p:spPr>
          <a:xfrm>
            <a:off x="1121713" y="2612735"/>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46"/>
          <p:cNvCxnSpPr/>
          <p:nvPr/>
        </p:nvCxnSpPr>
        <p:spPr>
          <a:xfrm>
            <a:off x="1121713" y="4982358"/>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5" name="组合 4"/>
          <p:cNvGrpSpPr/>
          <p:nvPr/>
        </p:nvGrpSpPr>
        <p:grpSpPr>
          <a:xfrm>
            <a:off x="1159853" y="2814271"/>
            <a:ext cx="5374623" cy="835732"/>
            <a:chOff x="859160" y="2110582"/>
            <a:chExt cx="4032017" cy="626962"/>
          </a:xfrm>
        </p:grpSpPr>
        <p:sp>
          <p:nvSpPr>
            <p:cNvPr id="6" name="TextBox 12"/>
            <p:cNvSpPr txBox="1"/>
            <p:nvPr/>
          </p:nvSpPr>
          <p:spPr>
            <a:xfrm>
              <a:off x="1367240" y="2110582"/>
              <a:ext cx="975614" cy="330604"/>
            </a:xfrm>
            <a:prstGeom prst="rect">
              <a:avLst/>
            </a:prstGeom>
            <a:noFill/>
          </p:spPr>
          <p:txBody>
            <a:bodyPr wrap="none" rtlCol="0">
              <a:spAutoFit/>
            </a:bodyPr>
            <a:lstStyle/>
            <a:p>
              <a:pPr>
                <a:lnSpc>
                  <a:spcPts val="2200"/>
                </a:lnSpc>
              </a:pPr>
              <a:r>
                <a:rPr lang="zh-CN" altLang="en-US" sz="2200" b="1">
                  <a:solidFill>
                    <a:schemeClr val="tx1"/>
                  </a:solidFill>
                  <a:latin typeface="微软雅黑" panose="020B0503020204020204" pitchFamily="34" charset="-122"/>
                  <a:ea typeface="微软雅黑" panose="020B0503020204020204" pitchFamily="34" charset="-122"/>
                  <a:cs typeface="Roboto Regular"/>
                </a:rPr>
                <a:t>义务教育</a:t>
              </a:r>
              <a:endParaRPr lang="zh-CN" altLang="en-US" sz="2200" b="1">
                <a:solidFill>
                  <a:schemeClr val="tx1"/>
                </a:solidFill>
                <a:latin typeface="微软雅黑" panose="020B0503020204020204" pitchFamily="34" charset="-122"/>
                <a:ea typeface="微软雅黑" panose="020B0503020204020204" pitchFamily="34" charset="-122"/>
                <a:cs typeface="Roboto Regular"/>
              </a:endParaRPr>
            </a:p>
          </p:txBody>
        </p:sp>
        <p:sp>
          <p:nvSpPr>
            <p:cNvPr id="7" name="TextBox 13"/>
            <p:cNvSpPr txBox="1"/>
            <p:nvPr/>
          </p:nvSpPr>
          <p:spPr>
            <a:xfrm>
              <a:off x="1336199" y="2326910"/>
              <a:ext cx="3554978" cy="410634"/>
            </a:xfrm>
            <a:prstGeom prst="rect">
              <a:avLst/>
            </a:prstGeom>
            <a:noFill/>
          </p:spPr>
          <p:txBody>
            <a:bodyPr wrap="square" lIns="91398" tIns="45700" rIns="91398" bIns="45700" rtlCol="0">
              <a:spAutoFit/>
            </a:bodyPr>
            <a:lstStyle/>
            <a:p>
              <a:pPr defTabSz="1218565">
                <a:lnSpc>
                  <a:spcPct val="15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小学、初中教育</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sp>
          <p:nvSpPr>
            <p:cNvPr id="8" name="Freeform 9"/>
            <p:cNvSpPr>
              <a:spLocks noChangeArrowheads="1"/>
            </p:cNvSpPr>
            <p:nvPr/>
          </p:nvSpPr>
          <p:spPr bwMode="auto">
            <a:xfrm>
              <a:off x="859160" y="2234257"/>
              <a:ext cx="315490" cy="292538"/>
            </a:xfrm>
            <a:custGeom>
              <a:avLst/>
              <a:gdLst>
                <a:gd name="T0" fmla="*/ 304 w 602"/>
                <a:gd name="T1" fmla="*/ 106 h 560"/>
                <a:gd name="T2" fmla="*/ 424 w 602"/>
                <a:gd name="T3" fmla="*/ 0 h 560"/>
                <a:gd name="T4" fmla="*/ 601 w 602"/>
                <a:gd name="T5" fmla="*/ 120 h 560"/>
                <a:gd name="T6" fmla="*/ 481 w 602"/>
                <a:gd name="T7" fmla="*/ 212 h 560"/>
                <a:gd name="T8" fmla="*/ 304 w 602"/>
                <a:gd name="T9" fmla="*/ 106 h 560"/>
                <a:gd name="T10" fmla="*/ 601 w 602"/>
                <a:gd name="T11" fmla="*/ 311 h 560"/>
                <a:gd name="T12" fmla="*/ 424 w 602"/>
                <a:gd name="T13" fmla="*/ 424 h 560"/>
                <a:gd name="T14" fmla="*/ 304 w 602"/>
                <a:gd name="T15" fmla="*/ 325 h 560"/>
                <a:gd name="T16" fmla="*/ 481 w 602"/>
                <a:gd name="T17" fmla="*/ 212 h 560"/>
                <a:gd name="T18" fmla="*/ 601 w 602"/>
                <a:gd name="T19" fmla="*/ 311 h 560"/>
                <a:gd name="T20" fmla="*/ 177 w 602"/>
                <a:gd name="T21" fmla="*/ 424 h 560"/>
                <a:gd name="T22" fmla="*/ 0 w 602"/>
                <a:gd name="T23" fmla="*/ 311 h 560"/>
                <a:gd name="T24" fmla="*/ 120 w 602"/>
                <a:gd name="T25" fmla="*/ 212 h 560"/>
                <a:gd name="T26" fmla="*/ 304 w 602"/>
                <a:gd name="T27" fmla="*/ 325 h 560"/>
                <a:gd name="T28" fmla="*/ 177 w 602"/>
                <a:gd name="T29" fmla="*/ 424 h 560"/>
                <a:gd name="T30" fmla="*/ 0 w 602"/>
                <a:gd name="T31" fmla="*/ 120 h 560"/>
                <a:gd name="T32" fmla="*/ 177 w 602"/>
                <a:gd name="T33" fmla="*/ 0 h 560"/>
                <a:gd name="T34" fmla="*/ 304 w 602"/>
                <a:gd name="T35" fmla="*/ 106 h 560"/>
                <a:gd name="T36" fmla="*/ 120 w 602"/>
                <a:gd name="T37" fmla="*/ 212 h 560"/>
                <a:gd name="T38" fmla="*/ 0 w 602"/>
                <a:gd name="T39" fmla="*/ 120 h 560"/>
                <a:gd name="T40" fmla="*/ 304 w 602"/>
                <a:gd name="T41" fmla="*/ 347 h 560"/>
                <a:gd name="T42" fmla="*/ 424 w 602"/>
                <a:gd name="T43" fmla="*/ 445 h 560"/>
                <a:gd name="T44" fmla="*/ 481 w 602"/>
                <a:gd name="T45" fmla="*/ 417 h 560"/>
                <a:gd name="T46" fmla="*/ 481 w 602"/>
                <a:gd name="T47" fmla="*/ 452 h 560"/>
                <a:gd name="T48" fmla="*/ 304 w 602"/>
                <a:gd name="T49" fmla="*/ 559 h 560"/>
                <a:gd name="T50" fmla="*/ 128 w 602"/>
                <a:gd name="T51" fmla="*/ 452 h 560"/>
                <a:gd name="T52" fmla="*/ 128 w 602"/>
                <a:gd name="T53" fmla="*/ 417 h 560"/>
                <a:gd name="T54" fmla="*/ 177 w 602"/>
                <a:gd name="T55" fmla="*/ 445 h 560"/>
                <a:gd name="T56" fmla="*/ 304 w 602"/>
                <a:gd name="T57" fmla="*/ 3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560">
                  <a:moveTo>
                    <a:pt x="304" y="106"/>
                  </a:moveTo>
                  <a:lnTo>
                    <a:pt x="424" y="0"/>
                  </a:lnTo>
                  <a:lnTo>
                    <a:pt x="601" y="120"/>
                  </a:lnTo>
                  <a:lnTo>
                    <a:pt x="481" y="212"/>
                  </a:lnTo>
                  <a:lnTo>
                    <a:pt x="304" y="106"/>
                  </a:lnTo>
                  <a:close/>
                  <a:moveTo>
                    <a:pt x="601" y="311"/>
                  </a:moveTo>
                  <a:lnTo>
                    <a:pt x="424" y="424"/>
                  </a:lnTo>
                  <a:lnTo>
                    <a:pt x="304" y="325"/>
                  </a:lnTo>
                  <a:lnTo>
                    <a:pt x="481" y="212"/>
                  </a:lnTo>
                  <a:lnTo>
                    <a:pt x="601" y="311"/>
                  </a:lnTo>
                  <a:close/>
                  <a:moveTo>
                    <a:pt x="177" y="424"/>
                  </a:moveTo>
                  <a:lnTo>
                    <a:pt x="0" y="311"/>
                  </a:lnTo>
                  <a:lnTo>
                    <a:pt x="120" y="212"/>
                  </a:lnTo>
                  <a:lnTo>
                    <a:pt x="304" y="325"/>
                  </a:lnTo>
                  <a:lnTo>
                    <a:pt x="177" y="424"/>
                  </a:lnTo>
                  <a:close/>
                  <a:moveTo>
                    <a:pt x="0" y="120"/>
                  </a:moveTo>
                  <a:lnTo>
                    <a:pt x="177" y="0"/>
                  </a:lnTo>
                  <a:lnTo>
                    <a:pt x="304" y="106"/>
                  </a:lnTo>
                  <a:lnTo>
                    <a:pt x="120" y="212"/>
                  </a:lnTo>
                  <a:lnTo>
                    <a:pt x="0" y="120"/>
                  </a:lnTo>
                  <a:close/>
                  <a:moveTo>
                    <a:pt x="304" y="347"/>
                  </a:moveTo>
                  <a:lnTo>
                    <a:pt x="424" y="445"/>
                  </a:lnTo>
                  <a:lnTo>
                    <a:pt x="481" y="417"/>
                  </a:lnTo>
                  <a:lnTo>
                    <a:pt x="481" y="452"/>
                  </a:lnTo>
                  <a:lnTo>
                    <a:pt x="304" y="559"/>
                  </a:lnTo>
                  <a:lnTo>
                    <a:pt x="128" y="452"/>
                  </a:lnTo>
                  <a:lnTo>
                    <a:pt x="128" y="417"/>
                  </a:lnTo>
                  <a:lnTo>
                    <a:pt x="177" y="445"/>
                  </a:lnTo>
                  <a:lnTo>
                    <a:pt x="304" y="347"/>
                  </a:lnTo>
                  <a:close/>
                </a:path>
              </a:pathLst>
            </a:custGeom>
            <a:solidFill>
              <a:schemeClr val="accent2"/>
            </a:solidFill>
            <a:ln>
              <a:noFill/>
            </a:ln>
            <a:effectLst/>
          </p:spPr>
          <p:txBody>
            <a:bodyPr wrap="none" anchor="ctr"/>
            <a:lstStyle/>
            <a:p>
              <a:pPr>
                <a:defRPr/>
              </a:pPr>
              <a:endParaRPr lang="en-US" sz="675">
                <a:latin typeface="Roboto Light"/>
              </a:endParaRPr>
            </a:p>
          </p:txBody>
        </p:sp>
      </p:grpSp>
      <p:grpSp>
        <p:nvGrpSpPr>
          <p:cNvPr id="9" name="组合 8"/>
          <p:cNvGrpSpPr/>
          <p:nvPr/>
        </p:nvGrpSpPr>
        <p:grpSpPr>
          <a:xfrm>
            <a:off x="1170839" y="1635448"/>
            <a:ext cx="6210934" cy="835660"/>
            <a:chOff x="878358" y="1226235"/>
            <a:chExt cx="4659414" cy="626908"/>
          </a:xfrm>
        </p:grpSpPr>
        <p:sp>
          <p:nvSpPr>
            <p:cNvPr id="10" name="TextBox 6"/>
            <p:cNvSpPr txBox="1"/>
            <p:nvPr/>
          </p:nvSpPr>
          <p:spPr>
            <a:xfrm>
              <a:off x="1367240" y="1226235"/>
              <a:ext cx="975614" cy="330604"/>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学前教育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11" name="TextBox 8"/>
            <p:cNvSpPr txBox="1"/>
            <p:nvPr/>
          </p:nvSpPr>
          <p:spPr>
            <a:xfrm>
              <a:off x="1336153" y="1442509"/>
              <a:ext cx="4201619" cy="410634"/>
            </a:xfrm>
            <a:prstGeom prst="rect">
              <a:avLst/>
            </a:prstGeom>
            <a:noFill/>
          </p:spPr>
          <p:txBody>
            <a:bodyPr wrap="square" lIns="91398" tIns="45700" rIns="91398" bIns="45700" rtlCol="0">
              <a:spAutoFit/>
            </a:bodyPr>
            <a:lstStyle/>
            <a:p>
              <a:pPr defTabSz="1218565">
                <a:lnSpc>
                  <a:spcPct val="15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年满3岁至小学入学前</a:t>
              </a:r>
              <a:r>
                <a:rPr lang="zh-CN" altLang="en-US" sz="2000" b="1" dirty="0">
                  <a:solidFill>
                    <a:schemeClr val="tx1"/>
                  </a:solidFill>
                  <a:latin typeface="微软雅黑" panose="020B0503020204020204" pitchFamily="34" charset="-122"/>
                  <a:ea typeface="微软雅黑" panose="020B0503020204020204" pitchFamily="34" charset="-122"/>
                  <a:sym typeface="+mn-ea"/>
                </a:rPr>
                <a:t>处于</a:t>
              </a:r>
              <a:r>
                <a:rPr lang="zh-CN" altLang="en-US" sz="2000" dirty="0">
                  <a:solidFill>
                    <a:schemeClr val="tx1"/>
                  </a:solidFill>
                  <a:latin typeface="微软雅黑" panose="020B0503020204020204" pitchFamily="34" charset="-122"/>
                  <a:ea typeface="微软雅黑" panose="020B0503020204020204" pitchFamily="34" charset="-122"/>
                  <a:sym typeface="+mn-ea"/>
                </a:rPr>
                <a:t>学前教育阶段的</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子女</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2" name="Freeform 106"/>
            <p:cNvSpPr>
              <a:spLocks noChangeArrowheads="1"/>
            </p:cNvSpPr>
            <p:nvPr/>
          </p:nvSpPr>
          <p:spPr bwMode="auto">
            <a:xfrm>
              <a:off x="878358" y="1341403"/>
              <a:ext cx="315490" cy="285626"/>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accent1"/>
            </a:solidFill>
            <a:ln>
              <a:noFill/>
            </a:ln>
            <a:effectLst/>
          </p:spPr>
          <p:txBody>
            <a:bodyPr wrap="none" anchor="ctr"/>
            <a:lstStyle/>
            <a:p>
              <a:pPr>
                <a:defRPr/>
              </a:pPr>
              <a:endParaRPr lang="en-US" sz="675">
                <a:latin typeface="Roboto Light"/>
              </a:endParaRPr>
            </a:p>
          </p:txBody>
        </p:sp>
      </p:grpSp>
      <p:grpSp>
        <p:nvGrpSpPr>
          <p:cNvPr id="13" name="组合 12"/>
          <p:cNvGrpSpPr/>
          <p:nvPr/>
        </p:nvGrpSpPr>
        <p:grpSpPr>
          <a:xfrm>
            <a:off x="8206614" y="4431535"/>
            <a:ext cx="1862087" cy="2425574"/>
            <a:chOff x="6156564" y="3323847"/>
            <a:chExt cx="1396929" cy="1819654"/>
          </a:xfrm>
          <a:solidFill>
            <a:schemeClr val="accent1"/>
          </a:solidFill>
        </p:grpSpPr>
        <p:sp>
          <p:nvSpPr>
            <p:cNvPr id="14" name="Freeform 11"/>
            <p:cNvSpPr/>
            <p:nvPr/>
          </p:nvSpPr>
          <p:spPr bwMode="auto">
            <a:xfrm>
              <a:off x="6156564" y="3323847"/>
              <a:ext cx="1373699" cy="1819654"/>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5" name="Rectangle 60"/>
            <p:cNvSpPr/>
            <p:nvPr/>
          </p:nvSpPr>
          <p:spPr>
            <a:xfrm rot="18900000">
              <a:off x="6279663" y="3780372"/>
              <a:ext cx="1273830"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学前教育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6" name="组合 15"/>
          <p:cNvGrpSpPr/>
          <p:nvPr/>
        </p:nvGrpSpPr>
        <p:grpSpPr>
          <a:xfrm>
            <a:off x="7786593" y="3346181"/>
            <a:ext cx="1520763" cy="1737994"/>
            <a:chOff x="5841466" y="2509619"/>
            <a:chExt cx="1140869" cy="1303835"/>
          </a:xfrm>
          <a:solidFill>
            <a:schemeClr val="accent2"/>
          </a:solidFill>
        </p:grpSpPr>
        <p:sp>
          <p:nvSpPr>
            <p:cNvPr id="17" name="Freeform 13"/>
            <p:cNvSpPr/>
            <p:nvPr/>
          </p:nvSpPr>
          <p:spPr bwMode="auto">
            <a:xfrm>
              <a:off x="5841466" y="2612753"/>
              <a:ext cx="1140869" cy="1176875"/>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18" name="Rectangle 63"/>
            <p:cNvSpPr/>
            <p:nvPr/>
          </p:nvSpPr>
          <p:spPr>
            <a:xfrm rot="2700000">
              <a:off x="5706652" y="2984087"/>
              <a:ext cx="1303835" cy="354899"/>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sz="2400">
                  <a:solidFill>
                    <a:schemeClr val="bg1"/>
                  </a:solidFill>
                  <a:latin typeface="微软雅黑" panose="020B0503020204020204" pitchFamily="34" charset="-122"/>
                  <a:ea typeface="微软雅黑" panose="020B0503020204020204" pitchFamily="34" charset="-122"/>
                  <a:cs typeface="Roboto Light"/>
                </a:rPr>
                <a:t>义务教育</a:t>
              </a:r>
              <a:endParaRPr lang="zh-CN"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19" name="组合 18"/>
          <p:cNvGrpSpPr/>
          <p:nvPr/>
        </p:nvGrpSpPr>
        <p:grpSpPr>
          <a:xfrm>
            <a:off x="8531456" y="2544057"/>
            <a:ext cx="1734916" cy="1545992"/>
            <a:chOff x="6400259" y="1907870"/>
            <a:chExt cx="1301526" cy="1159796"/>
          </a:xfrm>
          <a:solidFill>
            <a:schemeClr val="accent3"/>
          </a:solidFill>
        </p:grpSpPr>
        <p:sp>
          <p:nvSpPr>
            <p:cNvPr id="20" name="Freeform 14"/>
            <p:cNvSpPr/>
            <p:nvPr/>
          </p:nvSpPr>
          <p:spPr bwMode="auto">
            <a:xfrm>
              <a:off x="6400259" y="1907870"/>
              <a:ext cx="1130003" cy="1159796"/>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1" name="Rectangle 66"/>
            <p:cNvSpPr/>
            <p:nvPr/>
          </p:nvSpPr>
          <p:spPr>
            <a:xfrm rot="18900000">
              <a:off x="6427955" y="2188464"/>
              <a:ext cx="1273830" cy="587846"/>
            </a:xfrm>
            <a:prstGeom prst="rect">
              <a:avLst/>
            </a:prstGeom>
            <a:noFill/>
            <a:ln>
              <a:noFill/>
            </a:ln>
            <a:effectLst/>
            <a:extLst>
              <a:ext uri="{909E8E84-426E-40DD-AFC4-6F175D3DCCD1}">
                <a14:hiddenFill xmlns:a14="http://schemas.microsoft.com/office/drawing/2010/main">
                  <a:grpFill/>
                </a14:hiddenFill>
              </a:ext>
            </a:ex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高中阶段教育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grpSp>
        <p:nvGrpSpPr>
          <p:cNvPr id="22" name="组合 21"/>
          <p:cNvGrpSpPr/>
          <p:nvPr/>
        </p:nvGrpSpPr>
        <p:grpSpPr>
          <a:xfrm>
            <a:off x="7790732" y="1546080"/>
            <a:ext cx="1506278" cy="1596093"/>
            <a:chOff x="5844571" y="1159191"/>
            <a:chExt cx="1130003" cy="1197382"/>
          </a:xfrm>
          <a:solidFill>
            <a:schemeClr val="accent4"/>
          </a:solidFill>
        </p:grpSpPr>
        <p:sp>
          <p:nvSpPr>
            <p:cNvPr id="23" name="Freeform 12"/>
            <p:cNvSpPr/>
            <p:nvPr/>
          </p:nvSpPr>
          <p:spPr bwMode="auto">
            <a:xfrm>
              <a:off x="5844571" y="1189013"/>
              <a:ext cx="1130003" cy="1167560"/>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pFill/>
            <a:ln w="9525">
              <a:noFill/>
              <a:round/>
            </a:ln>
            <a:effectLst/>
          </p:spPr>
          <p:txBody>
            <a:bodyPr vert="horz" wrap="square" lIns="45708" tIns="22854" rIns="45708" bIns="22854" numCol="1" anchor="t" anchorCtr="0" compatLnSpc="1"/>
            <a:lstStyle/>
            <a:p>
              <a:endParaRPr lang="en-US" sz="675">
                <a:latin typeface="微软雅黑" panose="020B0503020204020204" pitchFamily="34" charset="-122"/>
                <a:ea typeface="微软雅黑" panose="020B0503020204020204" pitchFamily="34" charset="-122"/>
                <a:cs typeface="Roboto Light"/>
              </a:endParaRPr>
            </a:p>
          </p:txBody>
        </p:sp>
        <p:sp>
          <p:nvSpPr>
            <p:cNvPr id="24" name="Rectangle 69"/>
            <p:cNvSpPr/>
            <p:nvPr/>
          </p:nvSpPr>
          <p:spPr>
            <a:xfrm rot="2700000">
              <a:off x="5792646" y="1551485"/>
              <a:ext cx="1139487" cy="354899"/>
            </a:xfrm>
            <a:prstGeom prst="rect">
              <a:avLst/>
            </a:prstGeom>
            <a:grpFill/>
            <a:effectLst/>
          </p:spPr>
          <p:txBody>
            <a:bodyPr wrap="square">
              <a:spAutoFit/>
            </a:bodyPr>
            <a:lstStyle/>
            <a:p>
              <a:pPr>
                <a:lnSpc>
                  <a:spcPct val="85000"/>
                </a:lnSpc>
              </a:pPr>
              <a:r>
                <a:rPr lang="zh-CN" altLang="en-US" sz="2400">
                  <a:solidFill>
                    <a:schemeClr val="bg1"/>
                  </a:solidFill>
                  <a:latin typeface="微软雅黑" panose="020B0503020204020204" pitchFamily="34" charset="-122"/>
                  <a:ea typeface="微软雅黑" panose="020B0503020204020204" pitchFamily="34" charset="-122"/>
                  <a:cs typeface="Roboto Light"/>
                </a:rPr>
                <a:t>高等教育</a:t>
              </a:r>
              <a:endParaRPr lang="zh-CN" altLang="en-US" sz="2400">
                <a:solidFill>
                  <a:schemeClr val="bg1"/>
                </a:solidFill>
                <a:latin typeface="微软雅黑" panose="020B0503020204020204" pitchFamily="34" charset="-122"/>
                <a:ea typeface="微软雅黑" panose="020B0503020204020204" pitchFamily="34" charset="-122"/>
                <a:cs typeface="Roboto Light"/>
              </a:endParaRPr>
            </a:p>
          </p:txBody>
        </p:sp>
      </p:grpSp>
      <p:cxnSp>
        <p:nvCxnSpPr>
          <p:cNvPr id="25" name="Straight Connector 72"/>
          <p:cNvCxnSpPr/>
          <p:nvPr/>
        </p:nvCxnSpPr>
        <p:spPr>
          <a:xfrm>
            <a:off x="1121713" y="3826496"/>
            <a:ext cx="4894741" cy="0"/>
          </a:xfrm>
          <a:prstGeom prst="line">
            <a:avLst/>
          </a:prstGeom>
          <a:ln w="12700" cmpd="sng">
            <a:solidFill>
              <a:schemeClr val="bg1">
                <a:lumMod val="8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26" name="组合 25"/>
          <p:cNvGrpSpPr/>
          <p:nvPr/>
        </p:nvGrpSpPr>
        <p:grpSpPr>
          <a:xfrm>
            <a:off x="1164155" y="3993093"/>
            <a:ext cx="5275223" cy="835732"/>
            <a:chOff x="873344" y="2994929"/>
            <a:chExt cx="3957448" cy="626962"/>
          </a:xfrm>
        </p:grpSpPr>
        <p:sp>
          <p:nvSpPr>
            <p:cNvPr id="27" name="TextBox 70"/>
            <p:cNvSpPr txBox="1"/>
            <p:nvPr/>
          </p:nvSpPr>
          <p:spPr>
            <a:xfrm>
              <a:off x="1367240" y="2994929"/>
              <a:ext cx="1394823" cy="330604"/>
            </a:xfrm>
            <a:prstGeom prst="rect">
              <a:avLst/>
            </a:prstGeom>
            <a:noFill/>
          </p:spPr>
          <p:txBody>
            <a:bodyPr wrap="none" rtlCol="0">
              <a:spAutoFit/>
            </a:bodyPr>
            <a:lstStyle/>
            <a:p>
              <a:pPr>
                <a:lnSpc>
                  <a:spcPts val="2200"/>
                </a:lnSpc>
              </a:pPr>
              <a:r>
                <a:rPr lang="zh-CN" altLang="en-US" sz="2200" b="1">
                  <a:latin typeface="微软雅黑" panose="020B0503020204020204" pitchFamily="34" charset="-122"/>
                  <a:ea typeface="微软雅黑" panose="020B0503020204020204" pitchFamily="34" charset="-122"/>
                  <a:cs typeface="Roboto Regular"/>
                </a:rPr>
                <a:t>高中阶段教育</a:t>
              </a:r>
              <a:endParaRPr lang="zh-CN" altLang="en-US" sz="2200" b="1">
                <a:solidFill>
                  <a:schemeClr val="accent1"/>
                </a:solidFill>
                <a:latin typeface="微软雅黑" panose="020B0503020204020204" pitchFamily="34" charset="-122"/>
                <a:ea typeface="微软雅黑" panose="020B0503020204020204" pitchFamily="34" charset="-122"/>
                <a:cs typeface="Roboto Regular"/>
              </a:endParaRPr>
            </a:p>
          </p:txBody>
        </p:sp>
        <p:sp>
          <p:nvSpPr>
            <p:cNvPr id="28" name="TextBox 71"/>
            <p:cNvSpPr txBox="1"/>
            <p:nvPr/>
          </p:nvSpPr>
          <p:spPr>
            <a:xfrm>
              <a:off x="1336199" y="3211257"/>
              <a:ext cx="3494593" cy="410634"/>
            </a:xfrm>
            <a:prstGeom prst="rect">
              <a:avLst/>
            </a:prstGeom>
            <a:noFill/>
          </p:spPr>
          <p:txBody>
            <a:bodyPr wrap="square" lIns="91398" tIns="45700" rIns="91398" bIns="45700" rtlCol="0">
              <a:spAutoFit/>
            </a:bodyPr>
            <a:lstStyle/>
            <a:p>
              <a:pPr defTabSz="1218565">
                <a:lnSpc>
                  <a:spcPct val="15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普通高中、</a:t>
              </a:r>
              <a:r>
                <a:rPr lang="zh-CN" altLang="en-US" sz="2000" b="1" dirty="0">
                  <a:solidFill>
                    <a:schemeClr val="tx1"/>
                  </a:solidFill>
                  <a:latin typeface="微软雅黑" panose="020B0503020204020204" pitchFamily="34" charset="-122"/>
                  <a:ea typeface="微软雅黑" panose="020B0503020204020204" pitchFamily="34" charset="-122"/>
                  <a:sym typeface="+mn-ea"/>
                </a:rPr>
                <a:t>中等职业</a:t>
              </a:r>
              <a:r>
                <a:rPr lang="zh-CN" altLang="en-US" sz="2000" dirty="0">
                  <a:solidFill>
                    <a:schemeClr val="tx1"/>
                  </a:solidFill>
                  <a:latin typeface="微软雅黑" panose="020B0503020204020204" pitchFamily="34" charset="-122"/>
                  <a:ea typeface="微软雅黑" panose="020B0503020204020204" pitchFamily="34" charset="-122"/>
                  <a:sym typeface="+mn-ea"/>
                </a:rPr>
                <a:t>、</a:t>
              </a:r>
              <a:r>
                <a:rPr lang="zh-CN" altLang="en-US" sz="2000" b="1" dirty="0">
                  <a:solidFill>
                    <a:schemeClr val="tx1"/>
                  </a:solidFill>
                  <a:latin typeface="微软雅黑" panose="020B0503020204020204" pitchFamily="34" charset="-122"/>
                  <a:ea typeface="微软雅黑" panose="020B0503020204020204" pitchFamily="34" charset="-122"/>
                  <a:sym typeface="+mn-ea"/>
                </a:rPr>
                <a:t>技工教育</a:t>
              </a: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p:txBody>
        </p:sp>
        <p:sp>
          <p:nvSpPr>
            <p:cNvPr id="29" name="Freeform 57"/>
            <p:cNvSpPr>
              <a:spLocks noChangeArrowheads="1"/>
            </p:cNvSpPr>
            <p:nvPr/>
          </p:nvSpPr>
          <p:spPr bwMode="auto">
            <a:xfrm>
              <a:off x="873344" y="3084892"/>
              <a:ext cx="315488" cy="276413"/>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accent3"/>
            </a:solidFill>
            <a:ln>
              <a:noFill/>
            </a:ln>
            <a:effectLst/>
          </p:spPr>
          <p:txBody>
            <a:bodyPr wrap="none" anchor="ctr"/>
            <a:lstStyle/>
            <a:p>
              <a:pPr>
                <a:defRPr/>
              </a:pPr>
              <a:endParaRPr lang="en-US" sz="675">
                <a:latin typeface="Roboto Light"/>
              </a:endParaRPr>
            </a:p>
          </p:txBody>
        </p:sp>
      </p:grpSp>
      <p:grpSp>
        <p:nvGrpSpPr>
          <p:cNvPr id="30" name="组合 29"/>
          <p:cNvGrpSpPr/>
          <p:nvPr/>
        </p:nvGrpSpPr>
        <p:grpSpPr>
          <a:xfrm>
            <a:off x="1176434" y="5148954"/>
            <a:ext cx="6820536" cy="835660"/>
            <a:chOff x="882556" y="3862051"/>
            <a:chExt cx="5116734" cy="626908"/>
          </a:xfrm>
        </p:grpSpPr>
        <p:sp>
          <p:nvSpPr>
            <p:cNvPr id="31" name="TextBox 16"/>
            <p:cNvSpPr txBox="1"/>
            <p:nvPr/>
          </p:nvSpPr>
          <p:spPr>
            <a:xfrm>
              <a:off x="1367240" y="3862051"/>
              <a:ext cx="975614" cy="330604"/>
            </a:xfrm>
            <a:prstGeom prst="rect">
              <a:avLst/>
            </a:prstGeom>
            <a:noFill/>
          </p:spPr>
          <p:txBody>
            <a:bodyPr wrap="none" rtlCol="0">
              <a:spAutoFit/>
            </a:bodyPr>
            <a:lstStyle/>
            <a:p>
              <a:pPr>
                <a:lnSpc>
                  <a:spcPts val="2200"/>
                </a:lnSpc>
              </a:pPr>
              <a:r>
                <a:rPr lang="zh-CN" altLang="en-US" sz="2200" b="1">
                  <a:solidFill>
                    <a:schemeClr val="tx1"/>
                  </a:solidFill>
                  <a:latin typeface="微软雅黑" panose="020B0503020204020204" pitchFamily="34" charset="-122"/>
                  <a:ea typeface="微软雅黑" panose="020B0503020204020204" pitchFamily="34" charset="-122"/>
                  <a:cs typeface="Roboto Regular"/>
                </a:rPr>
                <a:t>高等教育</a:t>
              </a:r>
              <a:endParaRPr lang="zh-CN" altLang="en-US" sz="2200" b="1">
                <a:solidFill>
                  <a:schemeClr val="tx1"/>
                </a:solidFill>
                <a:latin typeface="微软雅黑" panose="020B0503020204020204" pitchFamily="34" charset="-122"/>
                <a:ea typeface="微软雅黑" panose="020B0503020204020204" pitchFamily="34" charset="-122"/>
                <a:cs typeface="Roboto Regular"/>
              </a:endParaRPr>
            </a:p>
          </p:txBody>
        </p:sp>
        <p:sp>
          <p:nvSpPr>
            <p:cNvPr id="32" name="TextBox 17"/>
            <p:cNvSpPr txBox="1"/>
            <p:nvPr/>
          </p:nvSpPr>
          <p:spPr>
            <a:xfrm>
              <a:off x="1337970" y="4078325"/>
              <a:ext cx="4661320" cy="410634"/>
            </a:xfrm>
            <a:prstGeom prst="rect">
              <a:avLst/>
            </a:prstGeom>
            <a:noFill/>
          </p:spPr>
          <p:txBody>
            <a:bodyPr wrap="square" lIns="91398" tIns="45700" rIns="91398" bIns="45700" rtlCol="0">
              <a:spAutoFit/>
            </a:bodyPr>
            <a:lstStyle/>
            <a:p>
              <a:pPr defTabSz="1218565">
                <a:lnSpc>
                  <a:spcPct val="150000"/>
                </a:lnSpc>
              </a:pPr>
              <a:r>
                <a:rPr lang="zh-CN" altLang="en-US" sz="2000" dirty="0">
                  <a:sym typeface="+mn-ea"/>
                </a:rPr>
                <a:t>大学专科、大学本科、硕士研究生、博士研究生教育</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33" name="Freeform 30"/>
            <p:cNvSpPr>
              <a:spLocks noChangeArrowheads="1"/>
            </p:cNvSpPr>
            <p:nvPr/>
          </p:nvSpPr>
          <p:spPr bwMode="auto">
            <a:xfrm>
              <a:off x="882556" y="3952014"/>
              <a:ext cx="306276" cy="306359"/>
            </a:xfrm>
            <a:custGeom>
              <a:avLst/>
              <a:gdLst>
                <a:gd name="T0" fmla="*/ 473 w 587"/>
                <a:gd name="T1" fmla="*/ 226 h 587"/>
                <a:gd name="T2" fmla="*/ 473 w 587"/>
                <a:gd name="T3" fmla="*/ 226 h 587"/>
                <a:gd name="T4" fmla="*/ 417 w 587"/>
                <a:gd name="T5" fmla="*/ 226 h 587"/>
                <a:gd name="T6" fmla="*/ 417 w 587"/>
                <a:gd name="T7" fmla="*/ 360 h 587"/>
                <a:gd name="T8" fmla="*/ 473 w 587"/>
                <a:gd name="T9" fmla="*/ 360 h 587"/>
                <a:gd name="T10" fmla="*/ 586 w 587"/>
                <a:gd name="T11" fmla="*/ 473 h 587"/>
                <a:gd name="T12" fmla="*/ 473 w 587"/>
                <a:gd name="T13" fmla="*/ 586 h 587"/>
                <a:gd name="T14" fmla="*/ 360 w 587"/>
                <a:gd name="T15" fmla="*/ 473 h 587"/>
                <a:gd name="T16" fmla="*/ 360 w 587"/>
                <a:gd name="T17" fmla="*/ 417 h 587"/>
                <a:gd name="T18" fmla="*/ 226 w 587"/>
                <a:gd name="T19" fmla="*/ 417 h 587"/>
                <a:gd name="T20" fmla="*/ 226 w 587"/>
                <a:gd name="T21" fmla="*/ 473 h 587"/>
                <a:gd name="T22" fmla="*/ 113 w 587"/>
                <a:gd name="T23" fmla="*/ 586 h 587"/>
                <a:gd name="T24" fmla="*/ 0 w 587"/>
                <a:gd name="T25" fmla="*/ 473 h 587"/>
                <a:gd name="T26" fmla="*/ 113 w 587"/>
                <a:gd name="T27" fmla="*/ 360 h 587"/>
                <a:gd name="T28" fmla="*/ 169 w 587"/>
                <a:gd name="T29" fmla="*/ 360 h 587"/>
                <a:gd name="T30" fmla="*/ 169 w 587"/>
                <a:gd name="T31" fmla="*/ 226 h 587"/>
                <a:gd name="T32" fmla="*/ 113 w 587"/>
                <a:gd name="T33" fmla="*/ 226 h 587"/>
                <a:gd name="T34" fmla="*/ 0 w 587"/>
                <a:gd name="T35" fmla="*/ 113 h 587"/>
                <a:gd name="T36" fmla="*/ 113 w 587"/>
                <a:gd name="T37" fmla="*/ 0 h 587"/>
                <a:gd name="T38" fmla="*/ 226 w 587"/>
                <a:gd name="T39" fmla="*/ 113 h 587"/>
                <a:gd name="T40" fmla="*/ 226 w 587"/>
                <a:gd name="T41" fmla="*/ 169 h 587"/>
                <a:gd name="T42" fmla="*/ 360 w 587"/>
                <a:gd name="T43" fmla="*/ 169 h 587"/>
                <a:gd name="T44" fmla="*/ 360 w 587"/>
                <a:gd name="T45" fmla="*/ 113 h 587"/>
                <a:gd name="T46" fmla="*/ 473 w 587"/>
                <a:gd name="T47" fmla="*/ 0 h 587"/>
                <a:gd name="T48" fmla="*/ 586 w 587"/>
                <a:gd name="T49" fmla="*/ 113 h 587"/>
                <a:gd name="T50" fmla="*/ 473 w 587"/>
                <a:gd name="T51" fmla="*/ 226 h 587"/>
                <a:gd name="T52" fmla="*/ 417 w 587"/>
                <a:gd name="T53" fmla="*/ 473 h 587"/>
                <a:gd name="T54" fmla="*/ 417 w 587"/>
                <a:gd name="T55" fmla="*/ 473 h 587"/>
                <a:gd name="T56" fmla="*/ 473 w 587"/>
                <a:gd name="T57" fmla="*/ 530 h 587"/>
                <a:gd name="T58" fmla="*/ 530 w 587"/>
                <a:gd name="T59" fmla="*/ 473 h 587"/>
                <a:gd name="T60" fmla="*/ 480 w 587"/>
                <a:gd name="T61" fmla="*/ 417 h 587"/>
                <a:gd name="T62" fmla="*/ 480 w 587"/>
                <a:gd name="T63" fmla="*/ 417 h 587"/>
                <a:gd name="T64" fmla="*/ 417 w 587"/>
                <a:gd name="T65" fmla="*/ 417 h 587"/>
                <a:gd name="T66" fmla="*/ 417 w 587"/>
                <a:gd name="T67" fmla="*/ 473 h 587"/>
                <a:gd name="T68" fmla="*/ 169 w 587"/>
                <a:gd name="T69" fmla="*/ 113 h 587"/>
                <a:gd name="T70" fmla="*/ 169 w 587"/>
                <a:gd name="T71" fmla="*/ 113 h 587"/>
                <a:gd name="T72" fmla="*/ 113 w 587"/>
                <a:gd name="T73" fmla="*/ 56 h 587"/>
                <a:gd name="T74" fmla="*/ 56 w 587"/>
                <a:gd name="T75" fmla="*/ 113 h 587"/>
                <a:gd name="T76" fmla="*/ 113 w 587"/>
                <a:gd name="T77" fmla="*/ 169 h 587"/>
                <a:gd name="T78" fmla="*/ 169 w 587"/>
                <a:gd name="T79" fmla="*/ 169 h 587"/>
                <a:gd name="T80" fmla="*/ 169 w 587"/>
                <a:gd name="T81" fmla="*/ 113 h 587"/>
                <a:gd name="T82" fmla="*/ 56 w 587"/>
                <a:gd name="T83" fmla="*/ 473 h 587"/>
                <a:gd name="T84" fmla="*/ 56 w 587"/>
                <a:gd name="T85" fmla="*/ 473 h 587"/>
                <a:gd name="T86" fmla="*/ 113 w 587"/>
                <a:gd name="T87" fmla="*/ 530 h 587"/>
                <a:gd name="T88" fmla="*/ 169 w 587"/>
                <a:gd name="T89" fmla="*/ 473 h 587"/>
                <a:gd name="T90" fmla="*/ 169 w 587"/>
                <a:gd name="T91" fmla="*/ 417 h 587"/>
                <a:gd name="T92" fmla="*/ 113 w 587"/>
                <a:gd name="T93" fmla="*/ 417 h 587"/>
                <a:gd name="T94" fmla="*/ 56 w 587"/>
                <a:gd name="T95" fmla="*/ 473 h 587"/>
                <a:gd name="T96" fmla="*/ 360 w 587"/>
                <a:gd name="T97" fmla="*/ 226 h 587"/>
                <a:gd name="T98" fmla="*/ 360 w 587"/>
                <a:gd name="T99" fmla="*/ 226 h 587"/>
                <a:gd name="T100" fmla="*/ 226 w 587"/>
                <a:gd name="T101" fmla="*/ 226 h 587"/>
                <a:gd name="T102" fmla="*/ 226 w 587"/>
                <a:gd name="T103" fmla="*/ 360 h 587"/>
                <a:gd name="T104" fmla="*/ 360 w 587"/>
                <a:gd name="T105" fmla="*/ 360 h 587"/>
                <a:gd name="T106" fmla="*/ 360 w 587"/>
                <a:gd name="T107" fmla="*/ 226 h 587"/>
                <a:gd name="T108" fmla="*/ 473 w 587"/>
                <a:gd name="T109" fmla="*/ 56 h 587"/>
                <a:gd name="T110" fmla="*/ 473 w 587"/>
                <a:gd name="T111" fmla="*/ 56 h 587"/>
                <a:gd name="T112" fmla="*/ 417 w 587"/>
                <a:gd name="T113" fmla="*/ 113 h 587"/>
                <a:gd name="T114" fmla="*/ 417 w 587"/>
                <a:gd name="T115" fmla="*/ 169 h 587"/>
                <a:gd name="T116" fmla="*/ 473 w 587"/>
                <a:gd name="T117" fmla="*/ 169 h 587"/>
                <a:gd name="T118" fmla="*/ 530 w 587"/>
                <a:gd name="T119" fmla="*/ 113 h 587"/>
                <a:gd name="T120" fmla="*/ 473 w 587"/>
                <a:gd name="T121" fmla="*/ 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lnTo>
                    <a:pt x="480" y="417"/>
                  </a:ln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chemeClr val="accent4"/>
            </a:solidFill>
            <a:ln>
              <a:noFill/>
            </a:ln>
            <a:effectLst/>
          </p:spPr>
          <p:txBody>
            <a:bodyPr wrap="none" anchor="ctr"/>
            <a:lstStyle/>
            <a:p>
              <a:pPr>
                <a:defRPr/>
              </a:pPr>
              <a:endParaRPr lang="en-US" sz="675">
                <a:latin typeface="Roboto Light"/>
              </a:endParaRPr>
            </a:p>
          </p:txBody>
        </p:sp>
      </p:grpSp>
      <p:sp>
        <p:nvSpPr>
          <p:cNvPr id="34" name="文本框 33"/>
          <p:cNvSpPr txBox="1"/>
          <p:nvPr/>
        </p:nvSpPr>
        <p:spPr>
          <a:xfrm>
            <a:off x="1507490" y="747395"/>
            <a:ext cx="9671050" cy="659130"/>
          </a:xfrm>
          <a:prstGeom prst="rect">
            <a:avLst/>
          </a:prstGeom>
          <a:noFill/>
        </p:spPr>
        <p:txBody>
          <a:bodyPr wrap="square" rtlCol="0" anchor="t">
            <a:spAutoFit/>
          </a:bodyPr>
          <a:lstStyle/>
          <a:p>
            <a:r>
              <a:rPr lang="en-US" altLang="zh-CN" b="1" dirty="0">
                <a:latin typeface="幼圆" pitchFamily="49" charset="-122"/>
                <a:ea typeface="幼圆" pitchFamily="49" charset="-122"/>
                <a:sym typeface="+mn-ea"/>
              </a:rPr>
              <a:t>       </a:t>
            </a:r>
            <a:r>
              <a:rPr lang="zh-CN" altLang="en-US" b="1" dirty="0">
                <a:latin typeface="幼圆" pitchFamily="49" charset="-122"/>
                <a:ea typeface="幼圆" pitchFamily="49" charset="-122"/>
                <a:sym typeface="+mn-ea"/>
              </a:rPr>
              <a:t>纳税人的子女接受</a:t>
            </a:r>
            <a:r>
              <a:rPr lang="zh-CN" altLang="en-US" sz="1800" b="1" dirty="0">
                <a:latin typeface="幼圆" pitchFamily="49" charset="-122"/>
                <a:ea typeface="幼圆" pitchFamily="49" charset="-122"/>
                <a:sym typeface="+mn-ea"/>
              </a:rPr>
              <a:t>学前教育</a:t>
            </a:r>
            <a:r>
              <a:rPr lang="zh-CN" altLang="en-US" b="1" dirty="0">
                <a:latin typeface="幼圆" pitchFamily="49" charset="-122"/>
                <a:ea typeface="幼圆" pitchFamily="49" charset="-122"/>
                <a:sym typeface="+mn-ea"/>
              </a:rPr>
              <a:t>和全日制学历教育的相关支出，按照</a:t>
            </a:r>
            <a:r>
              <a:rPr lang="zh-CN" altLang="en-US" b="1" dirty="0">
                <a:solidFill>
                  <a:srgbClr val="FF0000"/>
                </a:solidFill>
                <a:latin typeface="幼圆" pitchFamily="49" charset="-122"/>
                <a:ea typeface="幼圆" pitchFamily="49" charset="-122"/>
                <a:sym typeface="+mn-ea"/>
              </a:rPr>
              <a:t>每个</a:t>
            </a:r>
            <a:r>
              <a:rPr lang="zh-CN" altLang="en-US" b="1" dirty="0">
                <a:latin typeface="幼圆" pitchFamily="49" charset="-122"/>
                <a:ea typeface="幼圆" pitchFamily="49" charset="-122"/>
                <a:sym typeface="+mn-ea"/>
              </a:rPr>
              <a:t>子女</a:t>
            </a:r>
            <a:r>
              <a:rPr lang="zh-CN" altLang="en-US" b="1" dirty="0">
                <a:solidFill>
                  <a:schemeClr val="accent1">
                    <a:lumMod val="60000"/>
                    <a:lumOff val="40000"/>
                  </a:schemeClr>
                </a:solidFill>
                <a:latin typeface="幼圆" pitchFamily="49" charset="-122"/>
                <a:ea typeface="幼圆" pitchFamily="49" charset="-122"/>
                <a:sym typeface="+mn-ea"/>
              </a:rPr>
              <a:t>每月</a:t>
            </a:r>
            <a:r>
              <a:rPr lang="en-US" altLang="zh-CN" b="1" dirty="0">
                <a:latin typeface="幼圆" pitchFamily="49" charset="-122"/>
                <a:ea typeface="幼圆" pitchFamily="49" charset="-122"/>
                <a:sym typeface="+mn-ea"/>
              </a:rPr>
              <a:t>1000</a:t>
            </a:r>
            <a:r>
              <a:rPr lang="zh-CN" altLang="en-US" b="1" dirty="0">
                <a:latin typeface="幼圆" pitchFamily="49" charset="-122"/>
                <a:ea typeface="幼圆" pitchFamily="49" charset="-122"/>
                <a:sym typeface="+mn-ea"/>
              </a:rPr>
              <a:t>元的标准定额扣除。</a:t>
            </a:r>
            <a:endParaRPr lang="zh-CN" altLang="en-US" b="1">
              <a:latin typeface="幼圆" pitchFamily="49" charset="-122"/>
              <a:ea typeface="幼圆" pitchFamily="49" charset="-122"/>
            </a:endParaRPr>
          </a:p>
        </p:txBody>
      </p:sp>
      <p:sp>
        <p:nvSpPr>
          <p:cNvPr id="35" name="Freeform 5"/>
          <p:cNvSpPr/>
          <p:nvPr/>
        </p:nvSpPr>
        <p:spPr bwMode="auto">
          <a:xfrm>
            <a:off x="403225" y="3153410"/>
            <a:ext cx="681355" cy="235458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37" name="文本框 36"/>
          <p:cNvSpPr txBox="1"/>
          <p:nvPr/>
        </p:nvSpPr>
        <p:spPr>
          <a:xfrm>
            <a:off x="-18415" y="3650615"/>
            <a:ext cx="541655" cy="1739265"/>
          </a:xfrm>
          <a:prstGeom prst="rect">
            <a:avLst/>
          </a:prstGeom>
          <a:noFill/>
        </p:spPr>
        <p:txBody>
          <a:bodyPr vert="eaVert" wrap="square" rtlCol="0">
            <a:spAutoFit/>
          </a:bodyPr>
          <a:lstStyle/>
          <a:p>
            <a:r>
              <a:rPr lang="zh-CN" altLang="en-US" sz="2200" b="1">
                <a:latin typeface="微软雅黑" panose="020B0503020204020204" pitchFamily="34" charset="-122"/>
                <a:ea typeface="微软雅黑" panose="020B0503020204020204" pitchFamily="34" charset="-122"/>
                <a:cs typeface="Roboto Regular"/>
              </a:rPr>
              <a:t>学历教育</a:t>
            </a:r>
            <a:endParaRPr lang="zh-CN" altLang="en-US" sz="2200" b="1">
              <a:latin typeface="微软雅黑" panose="020B0503020204020204" pitchFamily="34" charset="-122"/>
              <a:ea typeface="微软雅黑" panose="020B0503020204020204" pitchFamily="34" charset="-122"/>
              <a:cs typeface="Roboto Regular"/>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nodeType="afterEffec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 presetClass="entr" presetSubtype="8" fill="hold" nodeType="afterEffec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000"/>
                            </p:stCondLst>
                            <p:childTnLst>
                              <p:par>
                                <p:cTn id="30" presetID="2" presetClass="entr" presetSubtype="8" fill="hold" nodeType="afterEffec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8" fill="hold" nodeType="afterEffec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4000"/>
                            </p:stCondLst>
                            <p:childTnLst>
                              <p:par>
                                <p:cTn id="39" presetID="22" presetClass="entr" presetSubtype="8" fill="hold" nodeType="afterEffec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500"/>
                            </p:stCondLst>
                            <p:childTnLst>
                              <p:par>
                                <p:cTn id="43" presetID="2" presetClass="entr" presetSubtype="8" fill="hold" nodeType="afterEffec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8" fill="hold" nodeType="afterEffec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flipV="1">
            <a:off x="1334694" y="3429000"/>
            <a:ext cx="2551570" cy="283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887660" y="3429000"/>
            <a:ext cx="1998604" cy="14061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103715" y="3429002"/>
            <a:ext cx="782549" cy="22450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886266" y="3429003"/>
            <a:ext cx="841378" cy="203552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3886264" y="3429000"/>
            <a:ext cx="1953399" cy="14061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25"/>
          <p:cNvGrpSpPr/>
          <p:nvPr/>
        </p:nvGrpSpPr>
        <p:grpSpPr>
          <a:xfrm>
            <a:off x="200020" y="2806290"/>
            <a:ext cx="1263368" cy="1263825"/>
            <a:chOff x="5252030" y="2008764"/>
            <a:chExt cx="809336" cy="809336"/>
          </a:xfrm>
          <a:solidFill>
            <a:schemeClr val="bg1"/>
          </a:solidFill>
        </p:grpSpPr>
        <p:sp>
          <p:nvSpPr>
            <p:cNvPr id="27" name="椭圆 2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28" name="椭圆 2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4" name="组合 31"/>
          <p:cNvGrpSpPr/>
          <p:nvPr/>
        </p:nvGrpSpPr>
        <p:grpSpPr>
          <a:xfrm>
            <a:off x="5556071" y="4426500"/>
            <a:ext cx="1263368" cy="1263825"/>
            <a:chOff x="5252030" y="2008764"/>
            <a:chExt cx="809336" cy="809336"/>
          </a:xfrm>
          <a:solidFill>
            <a:schemeClr val="bg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34"/>
          <p:cNvGrpSpPr/>
          <p:nvPr/>
        </p:nvGrpSpPr>
        <p:grpSpPr>
          <a:xfrm>
            <a:off x="4160460" y="5225074"/>
            <a:ext cx="1263368" cy="1263825"/>
            <a:chOff x="5252030" y="2008764"/>
            <a:chExt cx="809336" cy="809336"/>
          </a:xfrm>
          <a:solidFill>
            <a:schemeClr val="bg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6" name="组合 37"/>
          <p:cNvGrpSpPr/>
          <p:nvPr/>
        </p:nvGrpSpPr>
        <p:grpSpPr>
          <a:xfrm>
            <a:off x="2399492" y="5248752"/>
            <a:ext cx="1263368" cy="1263825"/>
            <a:chOff x="5252030" y="2008764"/>
            <a:chExt cx="809336" cy="809336"/>
          </a:xfrm>
          <a:solidFill>
            <a:schemeClr val="bg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7" name="组合 40"/>
          <p:cNvGrpSpPr/>
          <p:nvPr/>
        </p:nvGrpSpPr>
        <p:grpSpPr>
          <a:xfrm>
            <a:off x="920100" y="4366191"/>
            <a:ext cx="1263368" cy="1263825"/>
            <a:chOff x="5252030" y="2008764"/>
            <a:chExt cx="809336" cy="809336"/>
          </a:xfrm>
          <a:solidFill>
            <a:schemeClr val="bg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sp>
        <p:nvSpPr>
          <p:cNvPr id="44" name="TextBox 66"/>
          <p:cNvSpPr txBox="1"/>
          <p:nvPr/>
        </p:nvSpPr>
        <p:spPr>
          <a:xfrm>
            <a:off x="464940" y="3084261"/>
            <a:ext cx="733528" cy="707882"/>
          </a:xfrm>
          <a:prstGeom prst="rect">
            <a:avLst/>
          </a:prstGeom>
          <a:noFill/>
        </p:spPr>
        <p:txBody>
          <a:bodyPr wrap="none" lIns="121917" tIns="60958" rIns="121917" bIns="60958" rtlCol="0">
            <a:spAutoFit/>
          </a:bodyPr>
          <a:lstStyle/>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婚生</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子女</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5" name="TextBox 92"/>
          <p:cNvSpPr txBox="1"/>
          <p:nvPr/>
        </p:nvSpPr>
        <p:spPr>
          <a:xfrm>
            <a:off x="1063192" y="4644162"/>
            <a:ext cx="977185" cy="707882"/>
          </a:xfrm>
          <a:prstGeom prst="rect">
            <a:avLst/>
          </a:prstGeom>
          <a:noFill/>
        </p:spPr>
        <p:txBody>
          <a:bodyPr wrap="none" lIns="121917" tIns="60958" rIns="121917" bIns="60958" rtlCol="0">
            <a:spAutoFit/>
          </a:bodyPr>
          <a:lstStyle/>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非婚生</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子女</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6" name="TextBox 94"/>
          <p:cNvSpPr txBox="1"/>
          <p:nvPr/>
        </p:nvSpPr>
        <p:spPr>
          <a:xfrm>
            <a:off x="2542583" y="5672917"/>
            <a:ext cx="977186" cy="415494"/>
          </a:xfrm>
          <a:prstGeom prst="rect">
            <a:avLst/>
          </a:prstGeom>
          <a:noFill/>
        </p:spPr>
        <p:txBody>
          <a:bodyPr wrap="none" lIns="121917" tIns="60958" rIns="121917" bIns="60958" rtlCol="0">
            <a:spAutoFit/>
          </a:bodyPr>
          <a:lstStyle/>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继子女</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7" name="TextBox 96"/>
          <p:cNvSpPr txBox="1"/>
          <p:nvPr/>
        </p:nvSpPr>
        <p:spPr>
          <a:xfrm>
            <a:off x="4303552" y="5649239"/>
            <a:ext cx="977185" cy="415494"/>
          </a:xfrm>
          <a:prstGeom prst="rect">
            <a:avLst/>
          </a:prstGeom>
          <a:noFill/>
        </p:spPr>
        <p:txBody>
          <a:bodyPr wrap="none" lIns="121917" tIns="60958" rIns="121917" bIns="60958" rtlCol="0">
            <a:spAutoFit/>
          </a:bodyPr>
          <a:lstStyle/>
          <a:p>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养子女</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8" name="TextBox 98"/>
          <p:cNvSpPr txBox="1"/>
          <p:nvPr/>
        </p:nvSpPr>
        <p:spPr>
          <a:xfrm>
            <a:off x="5455507" y="4548752"/>
            <a:ext cx="1464497" cy="1000270"/>
          </a:xfrm>
          <a:prstGeom prst="rect">
            <a:avLst/>
          </a:prstGeom>
          <a:noFill/>
        </p:spPr>
        <p:txBody>
          <a:bodyPr wrap="none" lIns="121917" tIns="60958" rIns="121917" bIns="60958" rtlCol="0">
            <a:spAutoFit/>
          </a:bodyPr>
          <a:lstStyle/>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父母之外</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未成年子女</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1900" b="1" dirty="0">
                <a:solidFill>
                  <a:schemeClr val="accent1">
                    <a:lumMod val="50000"/>
                  </a:schemeClr>
                </a:solidFill>
                <a:latin typeface="微软雅黑" panose="020B0503020204020204" pitchFamily="34" charset="-122"/>
                <a:ea typeface="微软雅黑" panose="020B0503020204020204" pitchFamily="34" charset="-122"/>
              </a:rPr>
              <a:t>监护人</a:t>
            </a:r>
            <a:endParaRPr lang="zh-CN" altLang="en-US" sz="19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10" name="PA_组合 1"/>
          <p:cNvGrpSpPr/>
          <p:nvPr>
            <p:custDataLst>
              <p:tags r:id="rId1"/>
            </p:custDataLst>
          </p:nvPr>
        </p:nvGrpSpPr>
        <p:grpSpPr>
          <a:xfrm>
            <a:off x="2421988" y="2081033"/>
            <a:ext cx="2696112" cy="2697088"/>
            <a:chOff x="2421988" y="2081033"/>
            <a:chExt cx="2696112" cy="2697088"/>
          </a:xfrm>
        </p:grpSpPr>
        <p:grpSp>
          <p:nvGrpSpPr>
            <p:cNvPr id="11" name="组合 20"/>
            <p:cNvGrpSpPr/>
            <p:nvPr/>
          </p:nvGrpSpPr>
          <p:grpSpPr>
            <a:xfrm>
              <a:off x="2421988" y="2081033"/>
              <a:ext cx="2696112" cy="2697088"/>
              <a:chOff x="3851771" y="1163107"/>
              <a:chExt cx="1402358" cy="1402358"/>
            </a:xfrm>
          </p:grpSpPr>
          <p:grpSp>
            <p:nvGrpSpPr>
              <p:cNvPr id="12" name="组合 2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4"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2" y="760413"/>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104"/>
              <p:cNvSpPr txBox="1"/>
              <p:nvPr/>
            </p:nvSpPr>
            <p:spPr>
              <a:xfrm>
                <a:off x="4189030" y="1875002"/>
                <a:ext cx="719726" cy="336062"/>
              </a:xfrm>
              <a:prstGeom prst="rect">
                <a:avLst/>
              </a:prstGeom>
              <a:noFill/>
            </p:spPr>
            <p:txBody>
              <a:bodyPr wrap="none" rtlCol="0">
                <a:spAutoFit/>
              </a:bodyPr>
              <a:lstStyle/>
              <a:p>
                <a:pPr algn="ctr">
                  <a:spcBef>
                    <a:spcPts val="0"/>
                  </a:spcBef>
                  <a:spcAft>
                    <a:spcPts val="0"/>
                  </a:spcAft>
                  <a:defRPr/>
                </a:pPr>
                <a:r>
                  <a:rPr lang="zh-CN" altLang="en-US" sz="3600" b="1" dirty="0">
                    <a:solidFill>
                      <a:schemeClr val="accent1">
                        <a:lumMod val="50000"/>
                      </a:schemeClr>
                    </a:solidFill>
                    <a:latin typeface="微软雅黑" panose="020B0503020204020204" pitchFamily="34" charset="-122"/>
                    <a:ea typeface="微软雅黑" panose="020B0503020204020204" pitchFamily="34" charset="-122"/>
                  </a:rPr>
                  <a:t>子  女</a:t>
                </a:r>
                <a:endParaRPr lang="zh-CN" altLang="en-US"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13" name="组合 11"/>
            <p:cNvGrpSpPr/>
            <p:nvPr/>
          </p:nvGrpSpPr>
          <p:grpSpPr>
            <a:xfrm>
              <a:off x="3305917" y="2554788"/>
              <a:ext cx="902913" cy="901927"/>
              <a:chOff x="3561625" y="661362"/>
              <a:chExt cx="902913" cy="901927"/>
            </a:xfrm>
          </p:grpSpPr>
          <p:sp>
            <p:nvSpPr>
              <p:cNvPr id="77" name="Freeform 598"/>
              <p:cNvSpPr>
                <a:spLocks noEditPoints="1"/>
              </p:cNvSpPr>
              <p:nvPr/>
            </p:nvSpPr>
            <p:spPr bwMode="auto">
              <a:xfrm>
                <a:off x="3561625" y="661362"/>
                <a:ext cx="902913" cy="901927"/>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1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93" y="366"/>
                    </a:moveTo>
                    <a:cubicBezTo>
                      <a:pt x="98" y="366"/>
                      <a:pt x="21" y="289"/>
                      <a:pt x="21" y="193"/>
                    </a:cubicBezTo>
                    <a:cubicBezTo>
                      <a:pt x="21" y="98"/>
                      <a:pt x="98" y="21"/>
                      <a:pt x="193" y="21"/>
                    </a:cubicBezTo>
                    <a:cubicBezTo>
                      <a:pt x="289" y="21"/>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599"/>
              <p:cNvSpPr>
                <a:spLocks noEditPoints="1"/>
              </p:cNvSpPr>
              <p:nvPr/>
            </p:nvSpPr>
            <p:spPr bwMode="auto">
              <a:xfrm>
                <a:off x="3918453" y="888076"/>
                <a:ext cx="186300" cy="410056"/>
              </a:xfrm>
              <a:custGeom>
                <a:avLst/>
                <a:gdLst>
                  <a:gd name="T0" fmla="*/ 64 w 80"/>
                  <a:gd name="T1" fmla="*/ 0 h 176"/>
                  <a:gd name="T2" fmla="*/ 48 w 80"/>
                  <a:gd name="T3" fmla="*/ 28 h 176"/>
                  <a:gd name="T4" fmla="*/ 42 w 80"/>
                  <a:gd name="T5" fmla="*/ 4 h 176"/>
                  <a:gd name="T6" fmla="*/ 39 w 80"/>
                  <a:gd name="T7" fmla="*/ 4 h 176"/>
                  <a:gd name="T8" fmla="*/ 33 w 80"/>
                  <a:gd name="T9" fmla="*/ 28 h 176"/>
                  <a:gd name="T10" fmla="*/ 17 w 80"/>
                  <a:gd name="T11" fmla="*/ 0 h 176"/>
                  <a:gd name="T12" fmla="*/ 0 w 80"/>
                  <a:gd name="T13" fmla="*/ 20 h 176"/>
                  <a:gd name="T14" fmla="*/ 0 w 80"/>
                  <a:gd name="T15" fmla="*/ 71 h 176"/>
                  <a:gd name="T16" fmla="*/ 8 w 80"/>
                  <a:gd name="T17" fmla="*/ 79 h 176"/>
                  <a:gd name="T18" fmla="*/ 16 w 80"/>
                  <a:gd name="T19" fmla="*/ 71 h 176"/>
                  <a:gd name="T20" fmla="*/ 16 w 80"/>
                  <a:gd name="T21" fmla="*/ 79 h 176"/>
                  <a:gd name="T22" fmla="*/ 16 w 80"/>
                  <a:gd name="T23" fmla="*/ 163 h 176"/>
                  <a:gd name="T24" fmla="*/ 29 w 80"/>
                  <a:gd name="T25" fmla="*/ 176 h 176"/>
                  <a:gd name="T26" fmla="*/ 42 w 80"/>
                  <a:gd name="T27" fmla="*/ 167 h 176"/>
                  <a:gd name="T28" fmla="*/ 54 w 80"/>
                  <a:gd name="T29" fmla="*/ 176 h 176"/>
                  <a:gd name="T30" fmla="*/ 66 w 80"/>
                  <a:gd name="T31" fmla="*/ 163 h 176"/>
                  <a:gd name="T32" fmla="*/ 66 w 80"/>
                  <a:gd name="T33" fmla="*/ 74 h 176"/>
                  <a:gd name="T34" fmla="*/ 72 w 80"/>
                  <a:gd name="T35" fmla="*/ 77 h 176"/>
                  <a:gd name="T36" fmla="*/ 80 w 80"/>
                  <a:gd name="T37" fmla="*/ 69 h 176"/>
                  <a:gd name="T38" fmla="*/ 80 w 80"/>
                  <a:gd name="T39" fmla="*/ 48 h 176"/>
                  <a:gd name="T40" fmla="*/ 80 w 80"/>
                  <a:gd name="T41" fmla="*/ 20 h 176"/>
                  <a:gd name="T42" fmla="*/ 64 w 80"/>
                  <a:gd name="T43" fmla="*/ 0 h 176"/>
                  <a:gd name="T44" fmla="*/ 40 w 80"/>
                  <a:gd name="T45" fmla="*/ 42 h 176"/>
                  <a:gd name="T46" fmla="*/ 40 w 80"/>
                  <a:gd name="T47" fmla="*/ 41 h 176"/>
                  <a:gd name="T48" fmla="*/ 41 w 80"/>
                  <a:gd name="T49" fmla="*/ 41 h 176"/>
                  <a:gd name="T50" fmla="*/ 40 w 80"/>
                  <a:gd name="T51"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6">
                    <a:moveTo>
                      <a:pt x="64" y="0"/>
                    </a:moveTo>
                    <a:cubicBezTo>
                      <a:pt x="48" y="28"/>
                      <a:pt x="48" y="28"/>
                      <a:pt x="48" y="28"/>
                    </a:cubicBezTo>
                    <a:cubicBezTo>
                      <a:pt x="42" y="4"/>
                      <a:pt x="42" y="4"/>
                      <a:pt x="42" y="4"/>
                    </a:cubicBezTo>
                    <a:cubicBezTo>
                      <a:pt x="39" y="4"/>
                      <a:pt x="39" y="4"/>
                      <a:pt x="39" y="4"/>
                    </a:cubicBezTo>
                    <a:cubicBezTo>
                      <a:pt x="33" y="28"/>
                      <a:pt x="33" y="28"/>
                      <a:pt x="33" y="28"/>
                    </a:cubicBezTo>
                    <a:cubicBezTo>
                      <a:pt x="17" y="0"/>
                      <a:pt x="17" y="0"/>
                      <a:pt x="17" y="0"/>
                    </a:cubicBezTo>
                    <a:cubicBezTo>
                      <a:pt x="7" y="4"/>
                      <a:pt x="0" y="12"/>
                      <a:pt x="0" y="20"/>
                    </a:cubicBezTo>
                    <a:cubicBezTo>
                      <a:pt x="0" y="71"/>
                      <a:pt x="0" y="71"/>
                      <a:pt x="0" y="71"/>
                    </a:cubicBezTo>
                    <a:cubicBezTo>
                      <a:pt x="0" y="76"/>
                      <a:pt x="4" y="79"/>
                      <a:pt x="8" y="79"/>
                    </a:cubicBezTo>
                    <a:cubicBezTo>
                      <a:pt x="13" y="79"/>
                      <a:pt x="16" y="76"/>
                      <a:pt x="16" y="71"/>
                    </a:cubicBezTo>
                    <a:cubicBezTo>
                      <a:pt x="16" y="79"/>
                      <a:pt x="16" y="79"/>
                      <a:pt x="16" y="79"/>
                    </a:cubicBezTo>
                    <a:cubicBezTo>
                      <a:pt x="16" y="163"/>
                      <a:pt x="16" y="163"/>
                      <a:pt x="16" y="163"/>
                    </a:cubicBezTo>
                    <a:cubicBezTo>
                      <a:pt x="16" y="170"/>
                      <a:pt x="22" y="176"/>
                      <a:pt x="29" y="176"/>
                    </a:cubicBezTo>
                    <a:cubicBezTo>
                      <a:pt x="35" y="176"/>
                      <a:pt x="40" y="172"/>
                      <a:pt x="42" y="167"/>
                    </a:cubicBezTo>
                    <a:cubicBezTo>
                      <a:pt x="43" y="172"/>
                      <a:pt x="48" y="176"/>
                      <a:pt x="54" y="176"/>
                    </a:cubicBezTo>
                    <a:cubicBezTo>
                      <a:pt x="61" y="176"/>
                      <a:pt x="66" y="170"/>
                      <a:pt x="66" y="163"/>
                    </a:cubicBezTo>
                    <a:cubicBezTo>
                      <a:pt x="66" y="74"/>
                      <a:pt x="66" y="74"/>
                      <a:pt x="66" y="74"/>
                    </a:cubicBezTo>
                    <a:cubicBezTo>
                      <a:pt x="68" y="76"/>
                      <a:pt x="70" y="77"/>
                      <a:pt x="72" y="77"/>
                    </a:cubicBezTo>
                    <a:cubicBezTo>
                      <a:pt x="77" y="77"/>
                      <a:pt x="80" y="73"/>
                      <a:pt x="80" y="69"/>
                    </a:cubicBezTo>
                    <a:cubicBezTo>
                      <a:pt x="80" y="69"/>
                      <a:pt x="80" y="49"/>
                      <a:pt x="80" y="48"/>
                    </a:cubicBezTo>
                    <a:cubicBezTo>
                      <a:pt x="80" y="20"/>
                      <a:pt x="80" y="20"/>
                      <a:pt x="80" y="20"/>
                    </a:cubicBezTo>
                    <a:cubicBezTo>
                      <a:pt x="80" y="12"/>
                      <a:pt x="74" y="4"/>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600"/>
              <p:cNvSpPr/>
              <p:nvPr/>
            </p:nvSpPr>
            <p:spPr bwMode="auto">
              <a:xfrm>
                <a:off x="3952953" y="756975"/>
                <a:ext cx="121243" cy="126171"/>
              </a:xfrm>
              <a:custGeom>
                <a:avLst/>
                <a:gdLst>
                  <a:gd name="T0" fmla="*/ 7 w 52"/>
                  <a:gd name="T1" fmla="*/ 34 h 54"/>
                  <a:gd name="T2" fmla="*/ 7 w 52"/>
                  <a:gd name="T3" fmla="*/ 34 h 54"/>
                  <a:gd name="T4" fmla="*/ 26 w 52"/>
                  <a:gd name="T5" fmla="*/ 54 h 54"/>
                  <a:gd name="T6" fmla="*/ 44 w 52"/>
                  <a:gd name="T7" fmla="*/ 34 h 54"/>
                  <a:gd name="T8" fmla="*/ 45 w 52"/>
                  <a:gd name="T9" fmla="*/ 34 h 54"/>
                  <a:gd name="T10" fmla="*/ 51 w 52"/>
                  <a:gd name="T11" fmla="*/ 28 h 54"/>
                  <a:gd name="T12" fmla="*/ 48 w 52"/>
                  <a:gd name="T13" fmla="*/ 21 h 54"/>
                  <a:gd name="T14" fmla="*/ 46 w 52"/>
                  <a:gd name="T15" fmla="*/ 20 h 54"/>
                  <a:gd name="T16" fmla="*/ 46 w 52"/>
                  <a:gd name="T17" fmla="*/ 20 h 54"/>
                  <a:gd name="T18" fmla="*/ 26 w 52"/>
                  <a:gd name="T19" fmla="*/ 0 h 54"/>
                  <a:gd name="T20" fmla="*/ 5 w 52"/>
                  <a:gd name="T21" fmla="*/ 20 h 54"/>
                  <a:gd name="T22" fmla="*/ 5 w 52"/>
                  <a:gd name="T23" fmla="*/ 20 h 54"/>
                  <a:gd name="T24" fmla="*/ 4 w 52"/>
                  <a:gd name="T25" fmla="*/ 21 h 54"/>
                  <a:gd name="T26" fmla="*/ 1 w 52"/>
                  <a:gd name="T27" fmla="*/ 28 h 54"/>
                  <a:gd name="T28" fmla="*/ 7 w 52"/>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4">
                    <a:moveTo>
                      <a:pt x="7" y="34"/>
                    </a:moveTo>
                    <a:cubicBezTo>
                      <a:pt x="7" y="34"/>
                      <a:pt x="7" y="34"/>
                      <a:pt x="7" y="34"/>
                    </a:cubicBezTo>
                    <a:cubicBezTo>
                      <a:pt x="9" y="45"/>
                      <a:pt x="17" y="54"/>
                      <a:pt x="26" y="54"/>
                    </a:cubicBezTo>
                    <a:cubicBezTo>
                      <a:pt x="35" y="54"/>
                      <a:pt x="42" y="45"/>
                      <a:pt x="44" y="34"/>
                    </a:cubicBezTo>
                    <a:cubicBezTo>
                      <a:pt x="45" y="34"/>
                      <a:pt x="45" y="34"/>
                      <a:pt x="45" y="34"/>
                    </a:cubicBezTo>
                    <a:cubicBezTo>
                      <a:pt x="47" y="35"/>
                      <a:pt x="50" y="32"/>
                      <a:pt x="51" y="28"/>
                    </a:cubicBezTo>
                    <a:cubicBezTo>
                      <a:pt x="52" y="25"/>
                      <a:pt x="50" y="21"/>
                      <a:pt x="48" y="21"/>
                    </a:cubicBezTo>
                    <a:cubicBezTo>
                      <a:pt x="47" y="20"/>
                      <a:pt x="47" y="20"/>
                      <a:pt x="46" y="20"/>
                    </a:cubicBezTo>
                    <a:cubicBezTo>
                      <a:pt x="46" y="20"/>
                      <a:pt x="46" y="20"/>
                      <a:pt x="46" y="20"/>
                    </a:cubicBezTo>
                    <a:cubicBezTo>
                      <a:pt x="46" y="9"/>
                      <a:pt x="37" y="0"/>
                      <a:pt x="26" y="0"/>
                    </a:cubicBezTo>
                    <a:cubicBezTo>
                      <a:pt x="14" y="0"/>
                      <a:pt x="5" y="9"/>
                      <a:pt x="5" y="20"/>
                    </a:cubicBezTo>
                    <a:cubicBezTo>
                      <a:pt x="5" y="20"/>
                      <a:pt x="5" y="20"/>
                      <a:pt x="5" y="20"/>
                    </a:cubicBezTo>
                    <a:cubicBezTo>
                      <a:pt x="5" y="20"/>
                      <a:pt x="4" y="20"/>
                      <a:pt x="4" y="21"/>
                    </a:cubicBezTo>
                    <a:cubicBezTo>
                      <a:pt x="1" y="21"/>
                      <a:pt x="0" y="25"/>
                      <a:pt x="1" y="28"/>
                    </a:cubicBezTo>
                    <a:cubicBezTo>
                      <a:pt x="1" y="32"/>
                      <a:pt x="4" y="35"/>
                      <a:pt x="7"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601"/>
              <p:cNvSpPr>
                <a:spLocks noEditPoints="1"/>
              </p:cNvSpPr>
              <p:nvPr/>
            </p:nvSpPr>
            <p:spPr bwMode="auto">
              <a:xfrm>
                <a:off x="4149110" y="973832"/>
                <a:ext cx="186300" cy="413014"/>
              </a:xfrm>
              <a:custGeom>
                <a:avLst/>
                <a:gdLst>
                  <a:gd name="T0" fmla="*/ 64 w 80"/>
                  <a:gd name="T1" fmla="*/ 0 h 177"/>
                  <a:gd name="T2" fmla="*/ 48 w 80"/>
                  <a:gd name="T3" fmla="*/ 29 h 177"/>
                  <a:gd name="T4" fmla="*/ 41 w 80"/>
                  <a:gd name="T5" fmla="*/ 4 h 177"/>
                  <a:gd name="T6" fmla="*/ 39 w 80"/>
                  <a:gd name="T7" fmla="*/ 4 h 177"/>
                  <a:gd name="T8" fmla="*/ 33 w 80"/>
                  <a:gd name="T9" fmla="*/ 29 h 177"/>
                  <a:gd name="T10" fmla="*/ 17 w 80"/>
                  <a:gd name="T11" fmla="*/ 0 h 177"/>
                  <a:gd name="T12" fmla="*/ 0 w 80"/>
                  <a:gd name="T13" fmla="*/ 20 h 177"/>
                  <a:gd name="T14" fmla="*/ 0 w 80"/>
                  <a:gd name="T15" fmla="*/ 72 h 177"/>
                  <a:gd name="T16" fmla="*/ 8 w 80"/>
                  <a:gd name="T17" fmla="*/ 80 h 177"/>
                  <a:gd name="T18" fmla="*/ 16 w 80"/>
                  <a:gd name="T19" fmla="*/ 72 h 177"/>
                  <a:gd name="T20" fmla="*/ 16 w 80"/>
                  <a:gd name="T21" fmla="*/ 80 h 177"/>
                  <a:gd name="T22" fmla="*/ 16 w 80"/>
                  <a:gd name="T23" fmla="*/ 164 h 177"/>
                  <a:gd name="T24" fmla="*/ 29 w 80"/>
                  <a:gd name="T25" fmla="*/ 177 h 177"/>
                  <a:gd name="T26" fmla="*/ 42 w 80"/>
                  <a:gd name="T27" fmla="*/ 167 h 177"/>
                  <a:gd name="T28" fmla="*/ 54 w 80"/>
                  <a:gd name="T29" fmla="*/ 177 h 177"/>
                  <a:gd name="T30" fmla="*/ 66 w 80"/>
                  <a:gd name="T31" fmla="*/ 164 h 177"/>
                  <a:gd name="T32" fmla="*/ 66 w 80"/>
                  <a:gd name="T33" fmla="*/ 74 h 177"/>
                  <a:gd name="T34" fmla="*/ 72 w 80"/>
                  <a:gd name="T35" fmla="*/ 77 h 177"/>
                  <a:gd name="T36" fmla="*/ 80 w 80"/>
                  <a:gd name="T37" fmla="*/ 69 h 177"/>
                  <a:gd name="T38" fmla="*/ 80 w 80"/>
                  <a:gd name="T39" fmla="*/ 49 h 177"/>
                  <a:gd name="T40" fmla="*/ 80 w 80"/>
                  <a:gd name="T41" fmla="*/ 20 h 177"/>
                  <a:gd name="T42" fmla="*/ 64 w 80"/>
                  <a:gd name="T43" fmla="*/ 0 h 177"/>
                  <a:gd name="T44" fmla="*/ 40 w 80"/>
                  <a:gd name="T45" fmla="*/ 42 h 177"/>
                  <a:gd name="T46" fmla="*/ 40 w 80"/>
                  <a:gd name="T47" fmla="*/ 41 h 177"/>
                  <a:gd name="T48" fmla="*/ 41 w 80"/>
                  <a:gd name="T49" fmla="*/ 41 h 177"/>
                  <a:gd name="T50" fmla="*/ 40 w 80"/>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7">
                    <a:moveTo>
                      <a:pt x="64" y="0"/>
                    </a:moveTo>
                    <a:cubicBezTo>
                      <a:pt x="48" y="29"/>
                      <a:pt x="48" y="29"/>
                      <a:pt x="48" y="29"/>
                    </a:cubicBezTo>
                    <a:cubicBezTo>
                      <a:pt x="41" y="4"/>
                      <a:pt x="41" y="4"/>
                      <a:pt x="41" y="4"/>
                    </a:cubicBezTo>
                    <a:cubicBezTo>
                      <a:pt x="39" y="4"/>
                      <a:pt x="39" y="4"/>
                      <a:pt x="39" y="4"/>
                    </a:cubicBezTo>
                    <a:cubicBezTo>
                      <a:pt x="33" y="29"/>
                      <a:pt x="33" y="29"/>
                      <a:pt x="33" y="29"/>
                    </a:cubicBezTo>
                    <a:cubicBezTo>
                      <a:pt x="17" y="0"/>
                      <a:pt x="17" y="0"/>
                      <a:pt x="17" y="0"/>
                    </a:cubicBezTo>
                    <a:cubicBezTo>
                      <a:pt x="7" y="5"/>
                      <a:pt x="0" y="12"/>
                      <a:pt x="0" y="20"/>
                    </a:cubicBezTo>
                    <a:cubicBezTo>
                      <a:pt x="0" y="72"/>
                      <a:pt x="0" y="72"/>
                      <a:pt x="0" y="72"/>
                    </a:cubicBezTo>
                    <a:cubicBezTo>
                      <a:pt x="0" y="76"/>
                      <a:pt x="4" y="80"/>
                      <a:pt x="8" y="80"/>
                    </a:cubicBezTo>
                    <a:cubicBezTo>
                      <a:pt x="13" y="80"/>
                      <a:pt x="16" y="76"/>
                      <a:pt x="16" y="72"/>
                    </a:cubicBezTo>
                    <a:cubicBezTo>
                      <a:pt x="16" y="80"/>
                      <a:pt x="16" y="80"/>
                      <a:pt x="16" y="80"/>
                    </a:cubicBezTo>
                    <a:cubicBezTo>
                      <a:pt x="16" y="164"/>
                      <a:pt x="16" y="164"/>
                      <a:pt x="16" y="164"/>
                    </a:cubicBezTo>
                    <a:cubicBezTo>
                      <a:pt x="16" y="171"/>
                      <a:pt x="22" y="177"/>
                      <a:pt x="29" y="177"/>
                    </a:cubicBezTo>
                    <a:cubicBezTo>
                      <a:pt x="35" y="177"/>
                      <a:pt x="40" y="173"/>
                      <a:pt x="42" y="167"/>
                    </a:cubicBezTo>
                    <a:cubicBezTo>
                      <a:pt x="43" y="173"/>
                      <a:pt x="48" y="177"/>
                      <a:pt x="54" y="177"/>
                    </a:cubicBezTo>
                    <a:cubicBezTo>
                      <a:pt x="61" y="177"/>
                      <a:pt x="66" y="171"/>
                      <a:pt x="66" y="164"/>
                    </a:cubicBezTo>
                    <a:cubicBezTo>
                      <a:pt x="66" y="74"/>
                      <a:pt x="66" y="74"/>
                      <a:pt x="66" y="74"/>
                    </a:cubicBezTo>
                    <a:cubicBezTo>
                      <a:pt x="67" y="76"/>
                      <a:pt x="70" y="77"/>
                      <a:pt x="72" y="77"/>
                    </a:cubicBezTo>
                    <a:cubicBezTo>
                      <a:pt x="76" y="77"/>
                      <a:pt x="80" y="73"/>
                      <a:pt x="80" y="69"/>
                    </a:cubicBezTo>
                    <a:cubicBezTo>
                      <a:pt x="80" y="69"/>
                      <a:pt x="80" y="49"/>
                      <a:pt x="80" y="49"/>
                    </a:cubicBezTo>
                    <a:cubicBezTo>
                      <a:pt x="80" y="20"/>
                      <a:pt x="80" y="20"/>
                      <a:pt x="80" y="20"/>
                    </a:cubicBezTo>
                    <a:cubicBezTo>
                      <a:pt x="80" y="12"/>
                      <a:pt x="74" y="5"/>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602"/>
              <p:cNvSpPr/>
              <p:nvPr/>
            </p:nvSpPr>
            <p:spPr bwMode="auto">
              <a:xfrm>
                <a:off x="4184595" y="845690"/>
                <a:ext cx="121243" cy="123214"/>
              </a:xfrm>
              <a:custGeom>
                <a:avLst/>
                <a:gdLst>
                  <a:gd name="T0" fmla="*/ 7 w 52"/>
                  <a:gd name="T1" fmla="*/ 33 h 53"/>
                  <a:gd name="T2" fmla="*/ 7 w 52"/>
                  <a:gd name="T3" fmla="*/ 33 h 53"/>
                  <a:gd name="T4" fmla="*/ 26 w 52"/>
                  <a:gd name="T5" fmla="*/ 53 h 53"/>
                  <a:gd name="T6" fmla="*/ 44 w 52"/>
                  <a:gd name="T7" fmla="*/ 33 h 53"/>
                  <a:gd name="T8" fmla="*/ 45 w 52"/>
                  <a:gd name="T9" fmla="*/ 33 h 53"/>
                  <a:gd name="T10" fmla="*/ 51 w 52"/>
                  <a:gd name="T11" fmla="*/ 28 h 53"/>
                  <a:gd name="T12" fmla="*/ 47 w 52"/>
                  <a:gd name="T13" fmla="*/ 20 h 53"/>
                  <a:gd name="T14" fmla="*/ 46 w 52"/>
                  <a:gd name="T15" fmla="*/ 20 h 53"/>
                  <a:gd name="T16" fmla="*/ 46 w 52"/>
                  <a:gd name="T17" fmla="*/ 19 h 53"/>
                  <a:gd name="T18" fmla="*/ 26 w 52"/>
                  <a:gd name="T19" fmla="*/ 0 h 53"/>
                  <a:gd name="T20" fmla="*/ 5 w 52"/>
                  <a:gd name="T21" fmla="*/ 19 h 53"/>
                  <a:gd name="T22" fmla="*/ 5 w 52"/>
                  <a:gd name="T23" fmla="*/ 20 h 53"/>
                  <a:gd name="T24" fmla="*/ 4 w 52"/>
                  <a:gd name="T25" fmla="*/ 20 h 53"/>
                  <a:gd name="T26" fmla="*/ 0 w 52"/>
                  <a:gd name="T27" fmla="*/ 28 h 53"/>
                  <a:gd name="T28" fmla="*/ 7 w 52"/>
                  <a:gd name="T29"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3"/>
                    </a:moveTo>
                    <a:cubicBezTo>
                      <a:pt x="7" y="33"/>
                      <a:pt x="7" y="33"/>
                      <a:pt x="7" y="33"/>
                    </a:cubicBezTo>
                    <a:cubicBezTo>
                      <a:pt x="9" y="44"/>
                      <a:pt x="17" y="53"/>
                      <a:pt x="26" y="53"/>
                    </a:cubicBezTo>
                    <a:cubicBezTo>
                      <a:pt x="35" y="53"/>
                      <a:pt x="42" y="44"/>
                      <a:pt x="44" y="33"/>
                    </a:cubicBezTo>
                    <a:cubicBezTo>
                      <a:pt x="44" y="33"/>
                      <a:pt x="44" y="33"/>
                      <a:pt x="45" y="33"/>
                    </a:cubicBezTo>
                    <a:cubicBezTo>
                      <a:pt x="47" y="34"/>
                      <a:pt x="50" y="31"/>
                      <a:pt x="51" y="28"/>
                    </a:cubicBezTo>
                    <a:cubicBezTo>
                      <a:pt x="52" y="24"/>
                      <a:pt x="50" y="20"/>
                      <a:pt x="47" y="20"/>
                    </a:cubicBezTo>
                    <a:cubicBezTo>
                      <a:pt x="47" y="20"/>
                      <a:pt x="47" y="20"/>
                      <a:pt x="46" y="20"/>
                    </a:cubicBezTo>
                    <a:cubicBezTo>
                      <a:pt x="46" y="20"/>
                      <a:pt x="46" y="19"/>
                      <a:pt x="46" y="19"/>
                    </a:cubicBezTo>
                    <a:cubicBezTo>
                      <a:pt x="46" y="8"/>
                      <a:pt x="37" y="0"/>
                      <a:pt x="26" y="0"/>
                    </a:cubicBezTo>
                    <a:cubicBezTo>
                      <a:pt x="14" y="0"/>
                      <a:pt x="5" y="8"/>
                      <a:pt x="5" y="19"/>
                    </a:cubicBezTo>
                    <a:cubicBezTo>
                      <a:pt x="5" y="19"/>
                      <a:pt x="5" y="20"/>
                      <a:pt x="5" y="20"/>
                    </a:cubicBezTo>
                    <a:cubicBezTo>
                      <a:pt x="5" y="20"/>
                      <a:pt x="4" y="20"/>
                      <a:pt x="4" y="20"/>
                    </a:cubicBezTo>
                    <a:cubicBezTo>
                      <a:pt x="1" y="20"/>
                      <a:pt x="0" y="24"/>
                      <a:pt x="0" y="28"/>
                    </a:cubicBezTo>
                    <a:cubicBezTo>
                      <a:pt x="1" y="31"/>
                      <a:pt x="4" y="34"/>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603"/>
              <p:cNvSpPr>
                <a:spLocks noEditPoints="1"/>
              </p:cNvSpPr>
              <p:nvPr/>
            </p:nvSpPr>
            <p:spPr bwMode="auto">
              <a:xfrm>
                <a:off x="3696668" y="968904"/>
                <a:ext cx="184329" cy="413014"/>
              </a:xfrm>
              <a:custGeom>
                <a:avLst/>
                <a:gdLst>
                  <a:gd name="T0" fmla="*/ 63 w 79"/>
                  <a:gd name="T1" fmla="*/ 0 h 177"/>
                  <a:gd name="T2" fmla="*/ 47 w 79"/>
                  <a:gd name="T3" fmla="*/ 29 h 177"/>
                  <a:gd name="T4" fmla="*/ 41 w 79"/>
                  <a:gd name="T5" fmla="*/ 4 h 177"/>
                  <a:gd name="T6" fmla="*/ 38 w 79"/>
                  <a:gd name="T7" fmla="*/ 4 h 177"/>
                  <a:gd name="T8" fmla="*/ 32 w 79"/>
                  <a:gd name="T9" fmla="*/ 29 h 177"/>
                  <a:gd name="T10" fmla="*/ 16 w 79"/>
                  <a:gd name="T11" fmla="*/ 0 h 177"/>
                  <a:gd name="T12" fmla="*/ 0 w 79"/>
                  <a:gd name="T13" fmla="*/ 21 h 177"/>
                  <a:gd name="T14" fmla="*/ 0 w 79"/>
                  <a:gd name="T15" fmla="*/ 72 h 177"/>
                  <a:gd name="T16" fmla="*/ 8 w 79"/>
                  <a:gd name="T17" fmla="*/ 80 h 177"/>
                  <a:gd name="T18" fmla="*/ 16 w 79"/>
                  <a:gd name="T19" fmla="*/ 72 h 177"/>
                  <a:gd name="T20" fmla="*/ 16 w 79"/>
                  <a:gd name="T21" fmla="*/ 80 h 177"/>
                  <a:gd name="T22" fmla="*/ 16 w 79"/>
                  <a:gd name="T23" fmla="*/ 164 h 177"/>
                  <a:gd name="T24" fmla="*/ 29 w 79"/>
                  <a:gd name="T25" fmla="*/ 177 h 177"/>
                  <a:gd name="T26" fmla="*/ 41 w 79"/>
                  <a:gd name="T27" fmla="*/ 167 h 177"/>
                  <a:gd name="T28" fmla="*/ 53 w 79"/>
                  <a:gd name="T29" fmla="*/ 177 h 177"/>
                  <a:gd name="T30" fmla="*/ 65 w 79"/>
                  <a:gd name="T31" fmla="*/ 164 h 177"/>
                  <a:gd name="T32" fmla="*/ 65 w 79"/>
                  <a:gd name="T33" fmla="*/ 74 h 177"/>
                  <a:gd name="T34" fmla="*/ 71 w 79"/>
                  <a:gd name="T35" fmla="*/ 77 h 177"/>
                  <a:gd name="T36" fmla="*/ 79 w 79"/>
                  <a:gd name="T37" fmla="*/ 69 h 177"/>
                  <a:gd name="T38" fmla="*/ 79 w 79"/>
                  <a:gd name="T39" fmla="*/ 49 h 177"/>
                  <a:gd name="T40" fmla="*/ 79 w 79"/>
                  <a:gd name="T41" fmla="*/ 21 h 177"/>
                  <a:gd name="T42" fmla="*/ 63 w 79"/>
                  <a:gd name="T43" fmla="*/ 0 h 177"/>
                  <a:gd name="T44" fmla="*/ 40 w 79"/>
                  <a:gd name="T45" fmla="*/ 42 h 177"/>
                  <a:gd name="T46" fmla="*/ 39 w 79"/>
                  <a:gd name="T47" fmla="*/ 41 h 177"/>
                  <a:gd name="T48" fmla="*/ 40 w 79"/>
                  <a:gd name="T49" fmla="*/ 41 h 177"/>
                  <a:gd name="T50" fmla="*/ 40 w 79"/>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77">
                    <a:moveTo>
                      <a:pt x="63" y="0"/>
                    </a:moveTo>
                    <a:cubicBezTo>
                      <a:pt x="47" y="29"/>
                      <a:pt x="47" y="29"/>
                      <a:pt x="47" y="29"/>
                    </a:cubicBezTo>
                    <a:cubicBezTo>
                      <a:pt x="41" y="4"/>
                      <a:pt x="41" y="4"/>
                      <a:pt x="41" y="4"/>
                    </a:cubicBezTo>
                    <a:cubicBezTo>
                      <a:pt x="38" y="4"/>
                      <a:pt x="38" y="4"/>
                      <a:pt x="38" y="4"/>
                    </a:cubicBezTo>
                    <a:cubicBezTo>
                      <a:pt x="32" y="29"/>
                      <a:pt x="32" y="29"/>
                      <a:pt x="32" y="29"/>
                    </a:cubicBezTo>
                    <a:cubicBezTo>
                      <a:pt x="16" y="0"/>
                      <a:pt x="16" y="0"/>
                      <a:pt x="16" y="0"/>
                    </a:cubicBezTo>
                    <a:cubicBezTo>
                      <a:pt x="6" y="5"/>
                      <a:pt x="0" y="12"/>
                      <a:pt x="0" y="21"/>
                    </a:cubicBezTo>
                    <a:cubicBezTo>
                      <a:pt x="0" y="72"/>
                      <a:pt x="0" y="72"/>
                      <a:pt x="0" y="72"/>
                    </a:cubicBezTo>
                    <a:cubicBezTo>
                      <a:pt x="0" y="76"/>
                      <a:pt x="3" y="80"/>
                      <a:pt x="8" y="80"/>
                    </a:cubicBezTo>
                    <a:cubicBezTo>
                      <a:pt x="12" y="80"/>
                      <a:pt x="16" y="76"/>
                      <a:pt x="16" y="72"/>
                    </a:cubicBezTo>
                    <a:cubicBezTo>
                      <a:pt x="16" y="80"/>
                      <a:pt x="16" y="80"/>
                      <a:pt x="16" y="80"/>
                    </a:cubicBezTo>
                    <a:cubicBezTo>
                      <a:pt x="16" y="164"/>
                      <a:pt x="16" y="164"/>
                      <a:pt x="16" y="164"/>
                    </a:cubicBezTo>
                    <a:cubicBezTo>
                      <a:pt x="16" y="171"/>
                      <a:pt x="21" y="177"/>
                      <a:pt x="29" y="177"/>
                    </a:cubicBezTo>
                    <a:cubicBezTo>
                      <a:pt x="34" y="177"/>
                      <a:pt x="39" y="173"/>
                      <a:pt x="41" y="167"/>
                    </a:cubicBezTo>
                    <a:cubicBezTo>
                      <a:pt x="43" y="173"/>
                      <a:pt x="48" y="177"/>
                      <a:pt x="53" y="177"/>
                    </a:cubicBezTo>
                    <a:cubicBezTo>
                      <a:pt x="61" y="177"/>
                      <a:pt x="65" y="171"/>
                      <a:pt x="65" y="164"/>
                    </a:cubicBezTo>
                    <a:cubicBezTo>
                      <a:pt x="65" y="74"/>
                      <a:pt x="65" y="74"/>
                      <a:pt x="65" y="74"/>
                    </a:cubicBezTo>
                    <a:cubicBezTo>
                      <a:pt x="67" y="76"/>
                      <a:pt x="69" y="77"/>
                      <a:pt x="71" y="77"/>
                    </a:cubicBezTo>
                    <a:cubicBezTo>
                      <a:pt x="76" y="77"/>
                      <a:pt x="79" y="74"/>
                      <a:pt x="79" y="69"/>
                    </a:cubicBezTo>
                    <a:cubicBezTo>
                      <a:pt x="79" y="69"/>
                      <a:pt x="79" y="49"/>
                      <a:pt x="79" y="49"/>
                    </a:cubicBezTo>
                    <a:cubicBezTo>
                      <a:pt x="79" y="21"/>
                      <a:pt x="79" y="21"/>
                      <a:pt x="79" y="21"/>
                    </a:cubicBezTo>
                    <a:cubicBezTo>
                      <a:pt x="79" y="12"/>
                      <a:pt x="73" y="5"/>
                      <a:pt x="63" y="0"/>
                    </a:cubicBezTo>
                    <a:close/>
                    <a:moveTo>
                      <a:pt x="40" y="42"/>
                    </a:moveTo>
                    <a:cubicBezTo>
                      <a:pt x="39" y="41"/>
                      <a:pt x="39" y="41"/>
                      <a:pt x="39" y="41"/>
                    </a:cubicBezTo>
                    <a:cubicBezTo>
                      <a:pt x="40" y="41"/>
                      <a:pt x="40" y="41"/>
                      <a:pt x="40" y="41"/>
                    </a:cubicBezTo>
                    <a:lnTo>
                      <a:pt x="4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604"/>
              <p:cNvSpPr/>
              <p:nvPr/>
            </p:nvSpPr>
            <p:spPr bwMode="auto">
              <a:xfrm>
                <a:off x="4242753" y="1069447"/>
                <a:ext cx="1971" cy="1971"/>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0A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605"/>
              <p:cNvSpPr/>
              <p:nvPr/>
            </p:nvSpPr>
            <p:spPr bwMode="auto">
              <a:xfrm>
                <a:off x="4012096" y="982704"/>
                <a:ext cx="1971" cy="2957"/>
              </a:xfrm>
              <a:custGeom>
                <a:avLst/>
                <a:gdLst>
                  <a:gd name="T0" fmla="*/ 0 w 2"/>
                  <a:gd name="T1" fmla="*/ 3 h 3"/>
                  <a:gd name="T2" fmla="*/ 2 w 2"/>
                  <a:gd name="T3" fmla="*/ 0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0" y="0"/>
                    </a:lnTo>
                    <a:lnTo>
                      <a:pt x="0" y="3"/>
                    </a:lnTo>
                    <a:close/>
                  </a:path>
                </a:pathLst>
              </a:custGeom>
              <a:solidFill>
                <a:srgbClr val="C0A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606"/>
              <p:cNvSpPr/>
              <p:nvPr/>
            </p:nvSpPr>
            <p:spPr bwMode="auto">
              <a:xfrm>
                <a:off x="3788339" y="1064518"/>
                <a:ext cx="1971" cy="2957"/>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solidFill>
                <a:srgbClr val="C0A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609"/>
              <p:cNvSpPr>
                <a:spLocks noEditPoints="1"/>
              </p:cNvSpPr>
              <p:nvPr/>
            </p:nvSpPr>
            <p:spPr bwMode="auto">
              <a:xfrm>
                <a:off x="3610911" y="710647"/>
                <a:ext cx="804342" cy="804341"/>
              </a:xfrm>
              <a:custGeom>
                <a:avLst/>
                <a:gdLst>
                  <a:gd name="T0" fmla="*/ 172 w 345"/>
                  <a:gd name="T1" fmla="*/ 345 h 345"/>
                  <a:gd name="T2" fmla="*/ 172 w 345"/>
                  <a:gd name="T3" fmla="*/ 0 h 345"/>
                  <a:gd name="T4" fmla="*/ 55 w 345"/>
                  <a:gd name="T5" fmla="*/ 76 h 345"/>
                  <a:gd name="T6" fmla="*/ 56 w 345"/>
                  <a:gd name="T7" fmla="*/ 75 h 345"/>
                  <a:gd name="T8" fmla="*/ 98 w 345"/>
                  <a:gd name="T9" fmla="*/ 75 h 345"/>
                  <a:gd name="T10" fmla="*/ 99 w 345"/>
                  <a:gd name="T11" fmla="*/ 76 h 345"/>
                  <a:gd name="T12" fmla="*/ 96 w 345"/>
                  <a:gd name="T13" fmla="*/ 90 h 345"/>
                  <a:gd name="T14" fmla="*/ 77 w 345"/>
                  <a:gd name="T15" fmla="*/ 109 h 345"/>
                  <a:gd name="T16" fmla="*/ 58 w 345"/>
                  <a:gd name="T17" fmla="*/ 90 h 345"/>
                  <a:gd name="T18" fmla="*/ 55 w 345"/>
                  <a:gd name="T19" fmla="*/ 76 h 345"/>
                  <a:gd name="T20" fmla="*/ 116 w 345"/>
                  <a:gd name="T21" fmla="*/ 180 h 345"/>
                  <a:gd name="T22" fmla="*/ 102 w 345"/>
                  <a:gd name="T23" fmla="*/ 185 h 345"/>
                  <a:gd name="T24" fmla="*/ 90 w 345"/>
                  <a:gd name="T25" fmla="*/ 288 h 345"/>
                  <a:gd name="T26" fmla="*/ 66 w 345"/>
                  <a:gd name="T27" fmla="*/ 288 h 345"/>
                  <a:gd name="T28" fmla="*/ 53 w 345"/>
                  <a:gd name="T29" fmla="*/ 191 h 345"/>
                  <a:gd name="T30" fmla="*/ 45 w 345"/>
                  <a:gd name="T31" fmla="*/ 191 h 345"/>
                  <a:gd name="T32" fmla="*/ 37 w 345"/>
                  <a:gd name="T33" fmla="*/ 132 h 345"/>
                  <a:gd name="T34" fmla="*/ 69 w 345"/>
                  <a:gd name="T35" fmla="*/ 140 h 345"/>
                  <a:gd name="T36" fmla="*/ 78 w 345"/>
                  <a:gd name="T37" fmla="*/ 115 h 345"/>
                  <a:gd name="T38" fmla="*/ 100 w 345"/>
                  <a:gd name="T39" fmla="*/ 111 h 345"/>
                  <a:gd name="T40" fmla="*/ 116 w 345"/>
                  <a:gd name="T41" fmla="*/ 160 h 345"/>
                  <a:gd name="T42" fmla="*/ 251 w 345"/>
                  <a:gd name="T43" fmla="*/ 78 h 345"/>
                  <a:gd name="T44" fmla="*/ 272 w 345"/>
                  <a:gd name="T45" fmla="*/ 58 h 345"/>
                  <a:gd name="T46" fmla="*/ 292 w 345"/>
                  <a:gd name="T47" fmla="*/ 78 h 345"/>
                  <a:gd name="T48" fmla="*/ 297 w 345"/>
                  <a:gd name="T49" fmla="*/ 86 h 345"/>
                  <a:gd name="T50" fmla="*/ 290 w 345"/>
                  <a:gd name="T51" fmla="*/ 91 h 345"/>
                  <a:gd name="T52" fmla="*/ 253 w 345"/>
                  <a:gd name="T53" fmla="*/ 91 h 345"/>
                  <a:gd name="T54" fmla="*/ 246 w 345"/>
                  <a:gd name="T55" fmla="*/ 86 h 345"/>
                  <a:gd name="T56" fmla="*/ 231 w 345"/>
                  <a:gd name="T57" fmla="*/ 133 h 345"/>
                  <a:gd name="T58" fmla="*/ 264 w 345"/>
                  <a:gd name="T59" fmla="*/ 142 h 345"/>
                  <a:gd name="T60" fmla="*/ 272 w 345"/>
                  <a:gd name="T61" fmla="*/ 117 h 345"/>
                  <a:gd name="T62" fmla="*/ 295 w 345"/>
                  <a:gd name="T63" fmla="*/ 113 h 345"/>
                  <a:gd name="T64" fmla="*/ 311 w 345"/>
                  <a:gd name="T65" fmla="*/ 162 h 345"/>
                  <a:gd name="T66" fmla="*/ 303 w 345"/>
                  <a:gd name="T67" fmla="*/ 190 h 345"/>
                  <a:gd name="T68" fmla="*/ 297 w 345"/>
                  <a:gd name="T69" fmla="*/ 277 h 345"/>
                  <a:gd name="T70" fmla="*/ 273 w 345"/>
                  <a:gd name="T71" fmla="*/ 280 h 345"/>
                  <a:gd name="T72" fmla="*/ 247 w 345"/>
                  <a:gd name="T73" fmla="*/ 277 h 345"/>
                  <a:gd name="T74" fmla="*/ 247 w 345"/>
                  <a:gd name="T75" fmla="*/ 185 h 345"/>
                  <a:gd name="T76" fmla="*/ 231 w 345"/>
                  <a:gd name="T77" fmla="*/ 185 h 345"/>
                  <a:gd name="T78" fmla="*/ 212 w 345"/>
                  <a:gd name="T79" fmla="*/ 96 h 345"/>
                  <a:gd name="T80" fmla="*/ 212 w 345"/>
                  <a:gd name="T81" fmla="*/ 145 h 345"/>
                  <a:gd name="T82" fmla="*/ 198 w 345"/>
                  <a:gd name="T83" fmla="*/ 150 h 345"/>
                  <a:gd name="T84" fmla="*/ 186 w 345"/>
                  <a:gd name="T85" fmla="*/ 252 h 345"/>
                  <a:gd name="T86" fmla="*/ 161 w 345"/>
                  <a:gd name="T87" fmla="*/ 252 h 345"/>
                  <a:gd name="T88" fmla="*/ 148 w 345"/>
                  <a:gd name="T89" fmla="*/ 155 h 345"/>
                  <a:gd name="T90" fmla="*/ 140 w 345"/>
                  <a:gd name="T91" fmla="*/ 155 h 345"/>
                  <a:gd name="T92" fmla="*/ 132 w 345"/>
                  <a:gd name="T93" fmla="*/ 96 h 345"/>
                  <a:gd name="T94" fmla="*/ 165 w 345"/>
                  <a:gd name="T95" fmla="*/ 104 h 345"/>
                  <a:gd name="T96" fmla="*/ 174 w 345"/>
                  <a:gd name="T97" fmla="*/ 80 h 345"/>
                  <a:gd name="T98" fmla="*/ 196 w 345"/>
                  <a:gd name="T99" fmla="*/ 76 h 345"/>
                  <a:gd name="T100" fmla="*/ 193 w 345"/>
                  <a:gd name="T101" fmla="*/ 40 h 345"/>
                  <a:gd name="T102" fmla="*/ 195 w 345"/>
                  <a:gd name="T103" fmla="*/ 41 h 345"/>
                  <a:gd name="T104" fmla="*/ 192 w 345"/>
                  <a:gd name="T105" fmla="*/ 54 h 345"/>
                  <a:gd name="T106" fmla="*/ 173 w 345"/>
                  <a:gd name="T107" fmla="*/ 74 h 345"/>
                  <a:gd name="T108" fmla="*/ 154 w 345"/>
                  <a:gd name="T109" fmla="*/ 54 h 345"/>
                  <a:gd name="T110" fmla="*/ 151 w 345"/>
                  <a:gd name="T111" fmla="*/ 41 h 345"/>
                  <a:gd name="T112" fmla="*/ 152 w 345"/>
                  <a:gd name="T113" fmla="*/ 40 h 345"/>
                  <a:gd name="T114" fmla="*/ 193 w 345"/>
                  <a:gd name="T11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345">
                    <a:moveTo>
                      <a:pt x="0" y="172"/>
                    </a:moveTo>
                    <a:cubicBezTo>
                      <a:pt x="0" y="268"/>
                      <a:pt x="77" y="345"/>
                      <a:pt x="172" y="345"/>
                    </a:cubicBezTo>
                    <a:cubicBezTo>
                      <a:pt x="268" y="345"/>
                      <a:pt x="345" y="268"/>
                      <a:pt x="345" y="172"/>
                    </a:cubicBezTo>
                    <a:cubicBezTo>
                      <a:pt x="345" y="77"/>
                      <a:pt x="268" y="0"/>
                      <a:pt x="172" y="0"/>
                    </a:cubicBezTo>
                    <a:cubicBezTo>
                      <a:pt x="77" y="0"/>
                      <a:pt x="0" y="77"/>
                      <a:pt x="0" y="172"/>
                    </a:cubicBezTo>
                    <a:close/>
                    <a:moveTo>
                      <a:pt x="55" y="76"/>
                    </a:moveTo>
                    <a:cubicBezTo>
                      <a:pt x="56" y="76"/>
                      <a:pt x="56" y="76"/>
                      <a:pt x="56" y="76"/>
                    </a:cubicBezTo>
                    <a:cubicBezTo>
                      <a:pt x="56" y="76"/>
                      <a:pt x="56" y="76"/>
                      <a:pt x="56" y="75"/>
                    </a:cubicBezTo>
                    <a:cubicBezTo>
                      <a:pt x="56" y="65"/>
                      <a:pt x="66" y="56"/>
                      <a:pt x="77" y="56"/>
                    </a:cubicBezTo>
                    <a:cubicBezTo>
                      <a:pt x="88" y="56"/>
                      <a:pt x="98" y="65"/>
                      <a:pt x="98" y="75"/>
                    </a:cubicBezTo>
                    <a:cubicBezTo>
                      <a:pt x="98" y="76"/>
                      <a:pt x="98" y="76"/>
                      <a:pt x="98" y="76"/>
                    </a:cubicBezTo>
                    <a:cubicBezTo>
                      <a:pt x="98" y="76"/>
                      <a:pt x="98" y="76"/>
                      <a:pt x="99" y="76"/>
                    </a:cubicBezTo>
                    <a:cubicBezTo>
                      <a:pt x="101" y="77"/>
                      <a:pt x="103" y="80"/>
                      <a:pt x="102" y="84"/>
                    </a:cubicBezTo>
                    <a:cubicBezTo>
                      <a:pt x="101" y="88"/>
                      <a:pt x="98" y="90"/>
                      <a:pt x="96" y="90"/>
                    </a:cubicBezTo>
                    <a:cubicBezTo>
                      <a:pt x="96" y="90"/>
                      <a:pt x="96" y="89"/>
                      <a:pt x="96" y="89"/>
                    </a:cubicBezTo>
                    <a:cubicBezTo>
                      <a:pt x="93" y="100"/>
                      <a:pt x="86" y="109"/>
                      <a:pt x="77" y="109"/>
                    </a:cubicBezTo>
                    <a:cubicBezTo>
                      <a:pt x="68" y="109"/>
                      <a:pt x="61" y="100"/>
                      <a:pt x="58" y="89"/>
                    </a:cubicBezTo>
                    <a:cubicBezTo>
                      <a:pt x="58" y="89"/>
                      <a:pt x="58" y="90"/>
                      <a:pt x="58" y="90"/>
                    </a:cubicBezTo>
                    <a:cubicBezTo>
                      <a:pt x="55" y="90"/>
                      <a:pt x="53" y="88"/>
                      <a:pt x="52" y="84"/>
                    </a:cubicBezTo>
                    <a:cubicBezTo>
                      <a:pt x="51" y="80"/>
                      <a:pt x="52" y="77"/>
                      <a:pt x="55" y="76"/>
                    </a:cubicBezTo>
                    <a:close/>
                    <a:moveTo>
                      <a:pt x="116" y="160"/>
                    </a:moveTo>
                    <a:cubicBezTo>
                      <a:pt x="116" y="160"/>
                      <a:pt x="116" y="180"/>
                      <a:pt x="116" y="180"/>
                    </a:cubicBezTo>
                    <a:cubicBezTo>
                      <a:pt x="116" y="185"/>
                      <a:pt x="113" y="188"/>
                      <a:pt x="108" y="188"/>
                    </a:cubicBezTo>
                    <a:cubicBezTo>
                      <a:pt x="106" y="188"/>
                      <a:pt x="104" y="187"/>
                      <a:pt x="102" y="185"/>
                    </a:cubicBezTo>
                    <a:cubicBezTo>
                      <a:pt x="102" y="275"/>
                      <a:pt x="102" y="275"/>
                      <a:pt x="102" y="275"/>
                    </a:cubicBezTo>
                    <a:cubicBezTo>
                      <a:pt x="102" y="282"/>
                      <a:pt x="98" y="288"/>
                      <a:pt x="90" y="288"/>
                    </a:cubicBezTo>
                    <a:cubicBezTo>
                      <a:pt x="85" y="288"/>
                      <a:pt x="80" y="284"/>
                      <a:pt x="78" y="278"/>
                    </a:cubicBezTo>
                    <a:cubicBezTo>
                      <a:pt x="76" y="284"/>
                      <a:pt x="71" y="288"/>
                      <a:pt x="66" y="288"/>
                    </a:cubicBezTo>
                    <a:cubicBezTo>
                      <a:pt x="58" y="288"/>
                      <a:pt x="53" y="282"/>
                      <a:pt x="53" y="275"/>
                    </a:cubicBezTo>
                    <a:cubicBezTo>
                      <a:pt x="53" y="191"/>
                      <a:pt x="53" y="191"/>
                      <a:pt x="53" y="191"/>
                    </a:cubicBezTo>
                    <a:cubicBezTo>
                      <a:pt x="53" y="183"/>
                      <a:pt x="53" y="183"/>
                      <a:pt x="53" y="183"/>
                    </a:cubicBezTo>
                    <a:cubicBezTo>
                      <a:pt x="53" y="187"/>
                      <a:pt x="49" y="191"/>
                      <a:pt x="45" y="191"/>
                    </a:cubicBezTo>
                    <a:cubicBezTo>
                      <a:pt x="40" y="191"/>
                      <a:pt x="37" y="187"/>
                      <a:pt x="37" y="183"/>
                    </a:cubicBezTo>
                    <a:cubicBezTo>
                      <a:pt x="37" y="132"/>
                      <a:pt x="37" y="132"/>
                      <a:pt x="37" y="132"/>
                    </a:cubicBezTo>
                    <a:cubicBezTo>
                      <a:pt x="37" y="123"/>
                      <a:pt x="43" y="116"/>
                      <a:pt x="53" y="111"/>
                    </a:cubicBezTo>
                    <a:cubicBezTo>
                      <a:pt x="69" y="140"/>
                      <a:pt x="69" y="140"/>
                      <a:pt x="69" y="140"/>
                    </a:cubicBezTo>
                    <a:cubicBezTo>
                      <a:pt x="75" y="115"/>
                      <a:pt x="75" y="115"/>
                      <a:pt x="75" y="115"/>
                    </a:cubicBezTo>
                    <a:cubicBezTo>
                      <a:pt x="78" y="115"/>
                      <a:pt x="78" y="115"/>
                      <a:pt x="78" y="115"/>
                    </a:cubicBezTo>
                    <a:cubicBezTo>
                      <a:pt x="84" y="140"/>
                      <a:pt x="84" y="140"/>
                      <a:pt x="84" y="140"/>
                    </a:cubicBezTo>
                    <a:cubicBezTo>
                      <a:pt x="100" y="111"/>
                      <a:pt x="100" y="111"/>
                      <a:pt x="100" y="111"/>
                    </a:cubicBezTo>
                    <a:cubicBezTo>
                      <a:pt x="110" y="116"/>
                      <a:pt x="116" y="123"/>
                      <a:pt x="116" y="132"/>
                    </a:cubicBezTo>
                    <a:lnTo>
                      <a:pt x="116" y="160"/>
                    </a:lnTo>
                    <a:close/>
                    <a:moveTo>
                      <a:pt x="250" y="78"/>
                    </a:moveTo>
                    <a:cubicBezTo>
                      <a:pt x="250" y="78"/>
                      <a:pt x="251" y="78"/>
                      <a:pt x="251" y="78"/>
                    </a:cubicBezTo>
                    <a:cubicBezTo>
                      <a:pt x="251" y="78"/>
                      <a:pt x="251" y="77"/>
                      <a:pt x="251" y="77"/>
                    </a:cubicBezTo>
                    <a:cubicBezTo>
                      <a:pt x="251" y="66"/>
                      <a:pt x="260" y="58"/>
                      <a:pt x="272" y="58"/>
                    </a:cubicBezTo>
                    <a:cubicBezTo>
                      <a:pt x="283" y="58"/>
                      <a:pt x="292" y="66"/>
                      <a:pt x="292" y="77"/>
                    </a:cubicBezTo>
                    <a:cubicBezTo>
                      <a:pt x="292" y="77"/>
                      <a:pt x="292" y="78"/>
                      <a:pt x="292" y="78"/>
                    </a:cubicBezTo>
                    <a:cubicBezTo>
                      <a:pt x="293" y="78"/>
                      <a:pt x="293" y="78"/>
                      <a:pt x="293" y="78"/>
                    </a:cubicBezTo>
                    <a:cubicBezTo>
                      <a:pt x="296" y="78"/>
                      <a:pt x="298" y="82"/>
                      <a:pt x="297" y="86"/>
                    </a:cubicBezTo>
                    <a:cubicBezTo>
                      <a:pt x="296" y="89"/>
                      <a:pt x="293" y="92"/>
                      <a:pt x="291" y="91"/>
                    </a:cubicBezTo>
                    <a:cubicBezTo>
                      <a:pt x="290" y="91"/>
                      <a:pt x="290" y="91"/>
                      <a:pt x="290" y="91"/>
                    </a:cubicBezTo>
                    <a:cubicBezTo>
                      <a:pt x="288" y="102"/>
                      <a:pt x="281" y="111"/>
                      <a:pt x="272" y="111"/>
                    </a:cubicBezTo>
                    <a:cubicBezTo>
                      <a:pt x="263" y="111"/>
                      <a:pt x="255" y="102"/>
                      <a:pt x="253" y="91"/>
                    </a:cubicBezTo>
                    <a:cubicBezTo>
                      <a:pt x="253" y="91"/>
                      <a:pt x="253" y="91"/>
                      <a:pt x="253" y="91"/>
                    </a:cubicBezTo>
                    <a:cubicBezTo>
                      <a:pt x="250" y="92"/>
                      <a:pt x="247" y="89"/>
                      <a:pt x="246" y="86"/>
                    </a:cubicBezTo>
                    <a:cubicBezTo>
                      <a:pt x="246" y="82"/>
                      <a:pt x="247" y="78"/>
                      <a:pt x="250" y="78"/>
                    </a:cubicBezTo>
                    <a:close/>
                    <a:moveTo>
                      <a:pt x="231" y="133"/>
                    </a:moveTo>
                    <a:cubicBezTo>
                      <a:pt x="231" y="125"/>
                      <a:pt x="238" y="118"/>
                      <a:pt x="248" y="113"/>
                    </a:cubicBezTo>
                    <a:cubicBezTo>
                      <a:pt x="264" y="142"/>
                      <a:pt x="264" y="142"/>
                      <a:pt x="264" y="142"/>
                    </a:cubicBezTo>
                    <a:cubicBezTo>
                      <a:pt x="270" y="117"/>
                      <a:pt x="270" y="117"/>
                      <a:pt x="270" y="117"/>
                    </a:cubicBezTo>
                    <a:cubicBezTo>
                      <a:pt x="272" y="117"/>
                      <a:pt x="272" y="117"/>
                      <a:pt x="272" y="117"/>
                    </a:cubicBezTo>
                    <a:cubicBezTo>
                      <a:pt x="279" y="142"/>
                      <a:pt x="279" y="142"/>
                      <a:pt x="279" y="142"/>
                    </a:cubicBezTo>
                    <a:cubicBezTo>
                      <a:pt x="295" y="113"/>
                      <a:pt x="295" y="113"/>
                      <a:pt x="295" y="113"/>
                    </a:cubicBezTo>
                    <a:cubicBezTo>
                      <a:pt x="305" y="118"/>
                      <a:pt x="311" y="125"/>
                      <a:pt x="311" y="133"/>
                    </a:cubicBezTo>
                    <a:cubicBezTo>
                      <a:pt x="311" y="162"/>
                      <a:pt x="311" y="162"/>
                      <a:pt x="311" y="162"/>
                    </a:cubicBezTo>
                    <a:cubicBezTo>
                      <a:pt x="311" y="162"/>
                      <a:pt x="311" y="182"/>
                      <a:pt x="311" y="182"/>
                    </a:cubicBezTo>
                    <a:cubicBezTo>
                      <a:pt x="311" y="186"/>
                      <a:pt x="307" y="190"/>
                      <a:pt x="303" y="190"/>
                    </a:cubicBezTo>
                    <a:cubicBezTo>
                      <a:pt x="301" y="190"/>
                      <a:pt x="298" y="189"/>
                      <a:pt x="297" y="187"/>
                    </a:cubicBezTo>
                    <a:cubicBezTo>
                      <a:pt x="297" y="277"/>
                      <a:pt x="297" y="277"/>
                      <a:pt x="297" y="277"/>
                    </a:cubicBezTo>
                    <a:cubicBezTo>
                      <a:pt x="297" y="284"/>
                      <a:pt x="292" y="290"/>
                      <a:pt x="285" y="290"/>
                    </a:cubicBezTo>
                    <a:cubicBezTo>
                      <a:pt x="279" y="290"/>
                      <a:pt x="274" y="286"/>
                      <a:pt x="273" y="280"/>
                    </a:cubicBezTo>
                    <a:cubicBezTo>
                      <a:pt x="271" y="286"/>
                      <a:pt x="266" y="290"/>
                      <a:pt x="260" y="290"/>
                    </a:cubicBezTo>
                    <a:cubicBezTo>
                      <a:pt x="253" y="290"/>
                      <a:pt x="247" y="284"/>
                      <a:pt x="247" y="277"/>
                    </a:cubicBezTo>
                    <a:cubicBezTo>
                      <a:pt x="247" y="193"/>
                      <a:pt x="247" y="193"/>
                      <a:pt x="247" y="193"/>
                    </a:cubicBezTo>
                    <a:cubicBezTo>
                      <a:pt x="247" y="185"/>
                      <a:pt x="247" y="185"/>
                      <a:pt x="247" y="185"/>
                    </a:cubicBezTo>
                    <a:cubicBezTo>
                      <a:pt x="247" y="189"/>
                      <a:pt x="244" y="193"/>
                      <a:pt x="239" y="193"/>
                    </a:cubicBezTo>
                    <a:cubicBezTo>
                      <a:pt x="235" y="193"/>
                      <a:pt x="231" y="189"/>
                      <a:pt x="231" y="185"/>
                    </a:cubicBezTo>
                    <a:lnTo>
                      <a:pt x="231" y="133"/>
                    </a:lnTo>
                    <a:close/>
                    <a:moveTo>
                      <a:pt x="212" y="96"/>
                    </a:moveTo>
                    <a:cubicBezTo>
                      <a:pt x="212" y="124"/>
                      <a:pt x="212" y="124"/>
                      <a:pt x="212" y="124"/>
                    </a:cubicBezTo>
                    <a:cubicBezTo>
                      <a:pt x="212" y="125"/>
                      <a:pt x="212" y="145"/>
                      <a:pt x="212" y="145"/>
                    </a:cubicBezTo>
                    <a:cubicBezTo>
                      <a:pt x="212" y="149"/>
                      <a:pt x="209" y="153"/>
                      <a:pt x="204" y="153"/>
                    </a:cubicBezTo>
                    <a:cubicBezTo>
                      <a:pt x="202" y="153"/>
                      <a:pt x="200" y="152"/>
                      <a:pt x="198" y="150"/>
                    </a:cubicBezTo>
                    <a:cubicBezTo>
                      <a:pt x="198" y="239"/>
                      <a:pt x="198" y="239"/>
                      <a:pt x="198" y="239"/>
                    </a:cubicBezTo>
                    <a:cubicBezTo>
                      <a:pt x="198" y="246"/>
                      <a:pt x="193" y="252"/>
                      <a:pt x="186" y="252"/>
                    </a:cubicBezTo>
                    <a:cubicBezTo>
                      <a:pt x="180" y="252"/>
                      <a:pt x="175" y="248"/>
                      <a:pt x="174" y="243"/>
                    </a:cubicBezTo>
                    <a:cubicBezTo>
                      <a:pt x="172" y="248"/>
                      <a:pt x="167" y="252"/>
                      <a:pt x="161" y="252"/>
                    </a:cubicBezTo>
                    <a:cubicBezTo>
                      <a:pt x="154" y="252"/>
                      <a:pt x="148" y="246"/>
                      <a:pt x="148" y="239"/>
                    </a:cubicBezTo>
                    <a:cubicBezTo>
                      <a:pt x="148" y="155"/>
                      <a:pt x="148" y="155"/>
                      <a:pt x="148" y="155"/>
                    </a:cubicBezTo>
                    <a:cubicBezTo>
                      <a:pt x="148" y="147"/>
                      <a:pt x="148" y="147"/>
                      <a:pt x="148" y="147"/>
                    </a:cubicBezTo>
                    <a:cubicBezTo>
                      <a:pt x="148" y="152"/>
                      <a:pt x="145" y="155"/>
                      <a:pt x="140" y="155"/>
                    </a:cubicBezTo>
                    <a:cubicBezTo>
                      <a:pt x="136" y="155"/>
                      <a:pt x="132" y="152"/>
                      <a:pt x="132" y="147"/>
                    </a:cubicBezTo>
                    <a:cubicBezTo>
                      <a:pt x="132" y="96"/>
                      <a:pt x="132" y="96"/>
                      <a:pt x="132" y="96"/>
                    </a:cubicBezTo>
                    <a:cubicBezTo>
                      <a:pt x="132" y="88"/>
                      <a:pt x="139" y="80"/>
                      <a:pt x="149" y="76"/>
                    </a:cubicBezTo>
                    <a:cubicBezTo>
                      <a:pt x="165" y="104"/>
                      <a:pt x="165" y="104"/>
                      <a:pt x="165" y="104"/>
                    </a:cubicBezTo>
                    <a:cubicBezTo>
                      <a:pt x="171" y="80"/>
                      <a:pt x="171" y="80"/>
                      <a:pt x="171" y="80"/>
                    </a:cubicBezTo>
                    <a:cubicBezTo>
                      <a:pt x="174" y="80"/>
                      <a:pt x="174" y="80"/>
                      <a:pt x="174" y="80"/>
                    </a:cubicBezTo>
                    <a:cubicBezTo>
                      <a:pt x="180" y="104"/>
                      <a:pt x="180" y="104"/>
                      <a:pt x="180" y="104"/>
                    </a:cubicBezTo>
                    <a:cubicBezTo>
                      <a:pt x="196" y="76"/>
                      <a:pt x="196" y="76"/>
                      <a:pt x="196" y="76"/>
                    </a:cubicBezTo>
                    <a:cubicBezTo>
                      <a:pt x="206" y="80"/>
                      <a:pt x="212" y="88"/>
                      <a:pt x="212" y="96"/>
                    </a:cubicBezTo>
                    <a:close/>
                    <a:moveTo>
                      <a:pt x="193" y="40"/>
                    </a:moveTo>
                    <a:cubicBezTo>
                      <a:pt x="193" y="40"/>
                      <a:pt x="193" y="40"/>
                      <a:pt x="193" y="40"/>
                    </a:cubicBezTo>
                    <a:cubicBezTo>
                      <a:pt x="194" y="40"/>
                      <a:pt x="194" y="40"/>
                      <a:pt x="195" y="41"/>
                    </a:cubicBezTo>
                    <a:cubicBezTo>
                      <a:pt x="197" y="41"/>
                      <a:pt x="199" y="45"/>
                      <a:pt x="198" y="48"/>
                    </a:cubicBezTo>
                    <a:cubicBezTo>
                      <a:pt x="197" y="52"/>
                      <a:pt x="194" y="55"/>
                      <a:pt x="192" y="54"/>
                    </a:cubicBezTo>
                    <a:cubicBezTo>
                      <a:pt x="192" y="54"/>
                      <a:pt x="192" y="54"/>
                      <a:pt x="191" y="54"/>
                    </a:cubicBezTo>
                    <a:cubicBezTo>
                      <a:pt x="189" y="65"/>
                      <a:pt x="182" y="74"/>
                      <a:pt x="173" y="74"/>
                    </a:cubicBezTo>
                    <a:cubicBezTo>
                      <a:pt x="164" y="74"/>
                      <a:pt x="156" y="65"/>
                      <a:pt x="154" y="54"/>
                    </a:cubicBezTo>
                    <a:cubicBezTo>
                      <a:pt x="154" y="54"/>
                      <a:pt x="154" y="54"/>
                      <a:pt x="154" y="54"/>
                    </a:cubicBezTo>
                    <a:cubicBezTo>
                      <a:pt x="151" y="55"/>
                      <a:pt x="148" y="52"/>
                      <a:pt x="148" y="48"/>
                    </a:cubicBezTo>
                    <a:cubicBezTo>
                      <a:pt x="147" y="45"/>
                      <a:pt x="148" y="41"/>
                      <a:pt x="151" y="41"/>
                    </a:cubicBezTo>
                    <a:cubicBezTo>
                      <a:pt x="151" y="40"/>
                      <a:pt x="152" y="40"/>
                      <a:pt x="152" y="40"/>
                    </a:cubicBezTo>
                    <a:cubicBezTo>
                      <a:pt x="152" y="40"/>
                      <a:pt x="152" y="40"/>
                      <a:pt x="152" y="40"/>
                    </a:cubicBezTo>
                    <a:cubicBezTo>
                      <a:pt x="152" y="29"/>
                      <a:pt x="161" y="20"/>
                      <a:pt x="173" y="20"/>
                    </a:cubicBezTo>
                    <a:cubicBezTo>
                      <a:pt x="184" y="20"/>
                      <a:pt x="193" y="29"/>
                      <a:pt x="193" y="40"/>
                    </a:cubicBez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zh-CN" altLang="en-US">
                  <a:solidFill>
                    <a:srgbClr val="000000"/>
                  </a:solidFill>
                </a:endParaRPr>
              </a:p>
            </p:txBody>
          </p:sp>
          <p:sp>
            <p:nvSpPr>
              <p:cNvPr id="88" name="Freeform 610"/>
              <p:cNvSpPr/>
              <p:nvPr/>
            </p:nvSpPr>
            <p:spPr bwMode="auto">
              <a:xfrm>
                <a:off x="3729196" y="840761"/>
                <a:ext cx="121243" cy="124200"/>
              </a:xfrm>
              <a:custGeom>
                <a:avLst/>
                <a:gdLst>
                  <a:gd name="T0" fmla="*/ 7 w 52"/>
                  <a:gd name="T1" fmla="*/ 34 h 53"/>
                  <a:gd name="T2" fmla="*/ 7 w 52"/>
                  <a:gd name="T3" fmla="*/ 33 h 53"/>
                  <a:gd name="T4" fmla="*/ 26 w 52"/>
                  <a:gd name="T5" fmla="*/ 53 h 53"/>
                  <a:gd name="T6" fmla="*/ 45 w 52"/>
                  <a:gd name="T7" fmla="*/ 33 h 53"/>
                  <a:gd name="T8" fmla="*/ 45 w 52"/>
                  <a:gd name="T9" fmla="*/ 34 h 53"/>
                  <a:gd name="T10" fmla="*/ 51 w 52"/>
                  <a:gd name="T11" fmla="*/ 28 h 53"/>
                  <a:gd name="T12" fmla="*/ 48 w 52"/>
                  <a:gd name="T13" fmla="*/ 20 h 53"/>
                  <a:gd name="T14" fmla="*/ 47 w 52"/>
                  <a:gd name="T15" fmla="*/ 20 h 53"/>
                  <a:gd name="T16" fmla="*/ 47 w 52"/>
                  <a:gd name="T17" fmla="*/ 19 h 53"/>
                  <a:gd name="T18" fmla="*/ 26 w 52"/>
                  <a:gd name="T19" fmla="*/ 0 h 53"/>
                  <a:gd name="T20" fmla="*/ 5 w 52"/>
                  <a:gd name="T21" fmla="*/ 19 h 53"/>
                  <a:gd name="T22" fmla="*/ 5 w 52"/>
                  <a:gd name="T23" fmla="*/ 20 h 53"/>
                  <a:gd name="T24" fmla="*/ 4 w 52"/>
                  <a:gd name="T25" fmla="*/ 20 h 53"/>
                  <a:gd name="T26" fmla="*/ 1 w 52"/>
                  <a:gd name="T27" fmla="*/ 28 h 53"/>
                  <a:gd name="T28" fmla="*/ 7 w 52"/>
                  <a:gd name="T2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4"/>
                    </a:moveTo>
                    <a:cubicBezTo>
                      <a:pt x="7" y="34"/>
                      <a:pt x="7" y="33"/>
                      <a:pt x="7" y="33"/>
                    </a:cubicBezTo>
                    <a:cubicBezTo>
                      <a:pt x="10" y="44"/>
                      <a:pt x="17" y="53"/>
                      <a:pt x="26" y="53"/>
                    </a:cubicBezTo>
                    <a:cubicBezTo>
                      <a:pt x="35" y="53"/>
                      <a:pt x="42" y="44"/>
                      <a:pt x="45" y="33"/>
                    </a:cubicBezTo>
                    <a:cubicBezTo>
                      <a:pt x="45" y="33"/>
                      <a:pt x="45" y="34"/>
                      <a:pt x="45" y="34"/>
                    </a:cubicBezTo>
                    <a:cubicBezTo>
                      <a:pt x="47" y="34"/>
                      <a:pt x="50" y="32"/>
                      <a:pt x="51" y="28"/>
                    </a:cubicBezTo>
                    <a:cubicBezTo>
                      <a:pt x="52" y="24"/>
                      <a:pt x="50" y="21"/>
                      <a:pt x="48" y="20"/>
                    </a:cubicBezTo>
                    <a:cubicBezTo>
                      <a:pt x="47" y="20"/>
                      <a:pt x="47" y="20"/>
                      <a:pt x="47" y="20"/>
                    </a:cubicBezTo>
                    <a:cubicBezTo>
                      <a:pt x="47" y="20"/>
                      <a:pt x="47" y="20"/>
                      <a:pt x="47" y="19"/>
                    </a:cubicBezTo>
                    <a:cubicBezTo>
                      <a:pt x="47" y="9"/>
                      <a:pt x="37" y="0"/>
                      <a:pt x="26" y="0"/>
                    </a:cubicBezTo>
                    <a:cubicBezTo>
                      <a:pt x="15" y="0"/>
                      <a:pt x="5" y="9"/>
                      <a:pt x="5" y="19"/>
                    </a:cubicBezTo>
                    <a:cubicBezTo>
                      <a:pt x="5" y="20"/>
                      <a:pt x="5" y="20"/>
                      <a:pt x="5" y="20"/>
                    </a:cubicBezTo>
                    <a:cubicBezTo>
                      <a:pt x="5" y="20"/>
                      <a:pt x="5" y="20"/>
                      <a:pt x="4" y="20"/>
                    </a:cubicBezTo>
                    <a:cubicBezTo>
                      <a:pt x="1" y="21"/>
                      <a:pt x="0" y="24"/>
                      <a:pt x="1" y="28"/>
                    </a:cubicBezTo>
                    <a:cubicBezTo>
                      <a:pt x="2" y="32"/>
                      <a:pt x="4" y="34"/>
                      <a:pt x="7"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89" name="TextBox 13"/>
          <p:cNvSpPr txBox="1"/>
          <p:nvPr/>
        </p:nvSpPr>
        <p:spPr>
          <a:xfrm>
            <a:off x="1468637" y="120038"/>
            <a:ext cx="2969083" cy="461665"/>
          </a:xfrm>
          <a:prstGeom prst="rect">
            <a:avLst/>
          </a:prstGeom>
          <a:noFill/>
        </p:spPr>
        <p:txBody>
          <a:bodyPr wrap="none" rtlCol="0">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子女教育</a:t>
            </a:r>
            <a:r>
              <a:rPr lang="en-US" altLang="zh-CN"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a:t>
            </a:r>
            <a:r>
              <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rPr>
              <a:t>扣除方式</a:t>
            </a:r>
            <a:endParaRPr lang="zh-CN" altLang="en-US" sz="2400" b="1" dirty="0" smtClean="0">
              <a:solidFill>
                <a:schemeClr val="tx1"/>
              </a:solidFill>
              <a:effectLst>
                <a:outerShdw blurRad="38100" dist="19050" dir="2700000" algn="tl" rotWithShape="0">
                  <a:schemeClr val="dk1">
                    <a:alpha val="40000"/>
                  </a:schemeClr>
                </a:outerShdw>
              </a:effectLst>
              <a:latin typeface="幼圆" pitchFamily="49" charset="-122"/>
              <a:ea typeface="幼圆" pitchFamily="49" charset="-122"/>
            </a:endParaRPr>
          </a:p>
        </p:txBody>
      </p:sp>
      <p:grpSp>
        <p:nvGrpSpPr>
          <p:cNvPr id="97" name="组合 96"/>
          <p:cNvGrpSpPr/>
          <p:nvPr/>
        </p:nvGrpSpPr>
        <p:grpSpPr>
          <a:xfrm>
            <a:off x="6318224" y="1122516"/>
            <a:ext cx="785256" cy="785254"/>
            <a:chOff x="2233959" y="1954923"/>
            <a:chExt cx="785256" cy="785254"/>
          </a:xfrm>
        </p:grpSpPr>
        <p:grpSp>
          <p:nvGrpSpPr>
            <p:cNvPr id="99" name="组合 25"/>
            <p:cNvGrpSpPr/>
            <p:nvPr/>
          </p:nvGrpSpPr>
          <p:grpSpPr>
            <a:xfrm>
              <a:off x="2233959" y="1954923"/>
              <a:ext cx="785256" cy="785254"/>
              <a:chOff x="4738255" y="1682692"/>
              <a:chExt cx="1423000" cy="1423000"/>
            </a:xfrm>
          </p:grpSpPr>
          <p:sp>
            <p:nvSpPr>
              <p:cNvPr id="104" name="椭圆 103"/>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05" name="椭圆 104"/>
              <p:cNvSpPr/>
              <p:nvPr/>
            </p:nvSpPr>
            <p:spPr>
              <a:xfrm>
                <a:off x="4868092" y="1812529"/>
                <a:ext cx="1163325" cy="1163326"/>
              </a:xfrm>
              <a:prstGeom prst="ellipse">
                <a:avLst/>
              </a:prstGeom>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100" name="组合 29"/>
            <p:cNvGrpSpPr>
              <a:grpSpLocks noChangeAspect="1"/>
            </p:cNvGrpSpPr>
            <p:nvPr/>
          </p:nvGrpSpPr>
          <p:grpSpPr>
            <a:xfrm>
              <a:off x="2442028" y="2167550"/>
              <a:ext cx="369115" cy="360000"/>
              <a:chOff x="3388594" y="3312526"/>
              <a:chExt cx="483049" cy="471122"/>
            </a:xfrm>
            <a:solidFill>
              <a:schemeClr val="bg1"/>
            </a:solidFill>
          </p:grpSpPr>
          <p:sp>
            <p:nvSpPr>
              <p:cNvPr id="101"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2"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3"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06" name="TextBox 105"/>
          <p:cNvSpPr txBox="1"/>
          <p:nvPr/>
        </p:nvSpPr>
        <p:spPr>
          <a:xfrm>
            <a:off x="7384473" y="1260764"/>
            <a:ext cx="4461163" cy="523220"/>
          </a:xfrm>
          <a:prstGeom prst="rect">
            <a:avLst/>
          </a:prstGeom>
          <a:noFill/>
        </p:spPr>
        <p:txBody>
          <a:bodyPr wrap="square" rtlCol="0">
            <a:spAutoFit/>
          </a:bodyPr>
          <a:lstStyle/>
          <a:p>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选择其中一方扣</a:t>
            </a: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a:t>
            </a:r>
            <a:endParaRPr lang="zh-CN"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07" name="组合 106"/>
          <p:cNvGrpSpPr/>
          <p:nvPr/>
        </p:nvGrpSpPr>
        <p:grpSpPr>
          <a:xfrm>
            <a:off x="6335432" y="2618807"/>
            <a:ext cx="785256" cy="785254"/>
            <a:chOff x="2233959" y="1954923"/>
            <a:chExt cx="785256" cy="785254"/>
          </a:xfrm>
        </p:grpSpPr>
        <p:grpSp>
          <p:nvGrpSpPr>
            <p:cNvPr id="108" name="组合 36"/>
            <p:cNvGrpSpPr/>
            <p:nvPr/>
          </p:nvGrpSpPr>
          <p:grpSpPr>
            <a:xfrm>
              <a:off x="2233959" y="1954923"/>
              <a:ext cx="785256" cy="785254"/>
              <a:chOff x="4738255" y="1682692"/>
              <a:chExt cx="1423000" cy="1423000"/>
            </a:xfrm>
          </p:grpSpPr>
          <p:sp>
            <p:nvSpPr>
              <p:cNvPr id="113" name="椭圆 11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14" name="椭圆 113"/>
              <p:cNvSpPr/>
              <p:nvPr/>
            </p:nvSpPr>
            <p:spPr>
              <a:xfrm>
                <a:off x="4868092" y="1812529"/>
                <a:ext cx="1163325" cy="1163326"/>
              </a:xfrm>
              <a:prstGeom prst="ellipse">
                <a:avLst/>
              </a:prstGeom>
              <a:ln>
                <a:noFill/>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109" name="组合 37"/>
            <p:cNvGrpSpPr>
              <a:grpSpLocks noChangeAspect="1"/>
            </p:cNvGrpSpPr>
            <p:nvPr/>
          </p:nvGrpSpPr>
          <p:grpSpPr>
            <a:xfrm>
              <a:off x="2442028" y="2167550"/>
              <a:ext cx="369115" cy="360000"/>
              <a:chOff x="3388594" y="3312526"/>
              <a:chExt cx="483049" cy="471122"/>
            </a:xfrm>
            <a:solidFill>
              <a:schemeClr val="bg1"/>
            </a:solidFill>
          </p:grpSpPr>
          <p:sp>
            <p:nvSpPr>
              <p:cNvPr id="110"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2"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15" name="TextBox 114"/>
          <p:cNvSpPr txBox="1"/>
          <p:nvPr/>
        </p:nvSpPr>
        <p:spPr>
          <a:xfrm>
            <a:off x="7467601" y="2729346"/>
            <a:ext cx="4461163" cy="523220"/>
          </a:xfrm>
          <a:prstGeom prst="rect">
            <a:avLst/>
          </a:prstGeom>
          <a:noFill/>
        </p:spPr>
        <p:txBody>
          <a:bodyPr wrap="square" rtlCol="0">
            <a:spAutoFit/>
          </a:bodyPr>
          <a:lstStyle/>
          <a:p>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双方各扣</a:t>
            </a: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50%</a:t>
            </a:r>
            <a:endParaRPr lang="zh-CN"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7" name="矩形 116"/>
          <p:cNvSpPr/>
          <p:nvPr/>
        </p:nvSpPr>
        <p:spPr>
          <a:xfrm>
            <a:off x="7509164" y="4218079"/>
            <a:ext cx="3006436" cy="1384995"/>
          </a:xfrm>
          <a:prstGeom prst="rect">
            <a:avLst/>
          </a:prstGeom>
          <a:noFill/>
          <a:ln w="38100">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dist"/>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具体扣除方式在一个纳税年度内不能变更</a:t>
            </a:r>
            <a:endParaRPr lang="zh-CN" altLang="en-US" sz="28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0-#ppt_w/2"/>
                                          </p:val>
                                        </p:tav>
                                        <p:tav tm="100000">
                                          <p:val>
                                            <p:strVal val="#ppt_x"/>
                                          </p:val>
                                        </p:tav>
                                      </p:tavLst>
                                    </p:anim>
                                    <p:anim calcmode="lin" valueType="num">
                                      <p:cBhvr additive="base">
                                        <p:cTn id="18" dur="500" fill="hold"/>
                                        <p:tgtEl>
                                          <p:spTgt spid="10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additive="base">
                                        <p:cTn id="21" dur="500" fill="hold"/>
                                        <p:tgtEl>
                                          <p:spTgt spid="115"/>
                                        </p:tgtEl>
                                        <p:attrNameLst>
                                          <p:attrName>ppt_x</p:attrName>
                                        </p:attrNameLst>
                                      </p:cBhvr>
                                      <p:tavLst>
                                        <p:tav tm="0">
                                          <p:val>
                                            <p:strVal val="0-#ppt_w/2"/>
                                          </p:val>
                                        </p:tav>
                                        <p:tav tm="100000">
                                          <p:val>
                                            <p:strVal val="#ppt_x"/>
                                          </p:val>
                                        </p:tav>
                                      </p:tavLst>
                                    </p:anim>
                                    <p:anim calcmode="lin" valueType="num">
                                      <p:cBhvr additive="base">
                                        <p:cTn id="22" dur="500" fill="hold"/>
                                        <p:tgtEl>
                                          <p:spTgt spid="115"/>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4" presetClass="entr" presetSubtype="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 to="" calcmode="lin" valueType="num">
                                      <p:cBhvr>
                                        <p:cTn id="26" dur="1" fill="hold"/>
                                        <p:tgtEl>
                                          <p:spTgt spid="11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5" grpId="0"/>
      <p:bldP spid="117" grpId="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4.2.2"/>
</p:tagLst>
</file>

<file path=ppt/tags/tag11.xml><?xml version="1.0" encoding="utf-8"?>
<p:tagLst xmlns:p="http://schemas.openxmlformats.org/presentationml/2006/main">
  <p:tag name="PA" val="v4.2.2"/>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4.2.2"/>
</p:tagLst>
</file>

<file path=ppt/tags/tag17.xml><?xml version="1.0" encoding="utf-8"?>
<p:tagLst xmlns:p="http://schemas.openxmlformats.org/presentationml/2006/main">
  <p:tag name="PA" val="v4.2.2"/>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4.2.2"/>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MH" val="20151222205109"/>
  <p:tag name="MH_LIBRARY" val="GRAPHIC"/>
  <p:tag name="MH_TYPE" val="SubTitle"/>
  <p:tag name="MH_ORDER" val="1"/>
</p:tagLst>
</file>

<file path=ppt/tags/tag9.xml><?xml version="1.0" encoding="utf-8"?>
<p:tagLst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15276435212158">
  <a:themeElements>
    <a:clrScheme name="自定义 2">
      <a:dk1>
        <a:srgbClr val="000000"/>
      </a:dk1>
      <a:lt1>
        <a:srgbClr val="FFFFFF"/>
      </a:lt1>
      <a:dk2>
        <a:srgbClr val="663300"/>
      </a:dk2>
      <a:lt2>
        <a:srgbClr val="FFFFFF"/>
      </a:lt2>
      <a:accent1>
        <a:srgbClr val="990000"/>
      </a:accent1>
      <a:accent2>
        <a:srgbClr val="996633"/>
      </a:accent2>
      <a:accent3>
        <a:srgbClr val="720800"/>
      </a:accent3>
      <a:accent4>
        <a:srgbClr val="9EADBF"/>
      </a:accent4>
      <a:accent5>
        <a:srgbClr val="000000"/>
      </a:accent5>
      <a:accent6>
        <a:srgbClr val="720800"/>
      </a:accent6>
      <a:hlink>
        <a:srgbClr val="5C728D"/>
      </a:hlink>
      <a:folHlink>
        <a:srgbClr val="996633"/>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15276435212158</Template>
  <TotalTime>0</TotalTime>
  <Words>4347</Words>
  <Application>WPS 演示</Application>
  <PresentationFormat>自定义</PresentationFormat>
  <Paragraphs>489</Paragraphs>
  <Slides>47</Slides>
  <Notes>8</Notes>
  <HiddenSlides>0</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78" baseType="lpstr">
      <vt:lpstr>Arial</vt:lpstr>
      <vt:lpstr>宋体</vt:lpstr>
      <vt:lpstr>Wingdings</vt:lpstr>
      <vt:lpstr>微软雅黑</vt:lpstr>
      <vt:lpstr>Impact</vt:lpstr>
      <vt:lpstr>等线 Light</vt:lpstr>
      <vt:lpstr>幼圆</vt:lpstr>
      <vt:lpstr>微软雅黑 Light</vt:lpstr>
      <vt:lpstr>Arial Narrow</vt:lpstr>
      <vt:lpstr>华文细黑</vt:lpstr>
      <vt:lpstr>华文琥珀</vt:lpstr>
      <vt:lpstr>Clear Sans</vt:lpstr>
      <vt:lpstr>NumberOnly</vt:lpstr>
      <vt:lpstr>华文彩云</vt:lpstr>
      <vt:lpstr>华文琥珀</vt:lpstr>
      <vt:lpstr>Roboto Regular</vt:lpstr>
      <vt:lpstr>Roboto Light</vt:lpstr>
      <vt:lpstr>Calibri</vt:lpstr>
      <vt:lpstr>华文细黑</vt:lpstr>
      <vt:lpstr>Verdana</vt:lpstr>
      <vt:lpstr>Arial Unicode MS</vt:lpstr>
      <vt:lpstr>等线</vt:lpstr>
      <vt:lpstr>Calibri</vt:lpstr>
      <vt:lpstr>幼圆</vt:lpstr>
      <vt:lpstr>Times New Roman</vt:lpstr>
      <vt:lpstr>黑体</vt:lpstr>
      <vt:lpstr>Lemon/Milk</vt:lpstr>
      <vt:lpstr>Courier New</vt:lpstr>
      <vt:lpstr>15276435212158</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vector>
  </TitlesOfParts>
  <Company>苏州珀菲科特网络科技有限公司</Company>
  <LinksUpToDate>false</LinksUpToDate>
  <SharedDoc>false</SharedDoc>
  <HyperlinksChanged>false</HyperlinksChanged>
  <AppVersion>14.0000</AppVersion>
  <Manager>www.515ppt.com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www.515ppt.com</dc:title>
  <dc:creator>www.515ppt.com</dc:creator>
  <cp:keywords>更多精品文档，请访问www.515ppt.com</cp:keywords>
  <dc:description>更多精品文档，请访问www.515ppt.com</dc:description>
  <dc:subject>www.515ppt.com</dc:subject>
  <cp:category>www.515ppt.com</cp:category>
  <cp:lastModifiedBy>搁浅</cp:lastModifiedBy>
  <cp:revision>838</cp:revision>
  <dcterms:created xsi:type="dcterms:W3CDTF">2017-09-14T02:23:00Z</dcterms:created>
  <dcterms:modified xsi:type="dcterms:W3CDTF">2025-09-28T02:45:13Z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CDB78273742744F0BE41C5115C542CC9_12</vt:lpwstr>
  </property>
</Properties>
</file>